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3" r:id="rId3"/>
    <p:sldId id="258" r:id="rId4"/>
    <p:sldId id="267" r:id="rId5"/>
    <p:sldId id="286" r:id="rId6"/>
    <p:sldId id="285" r:id="rId7"/>
    <p:sldId id="261" r:id="rId8"/>
    <p:sldId id="284" r:id="rId9"/>
    <p:sldId id="264" r:id="rId10"/>
    <p:sldId id="287" r:id="rId11"/>
    <p:sldId id="266" r:id="rId12"/>
    <p:sldId id="288" r:id="rId13"/>
    <p:sldId id="289" r:id="rId14"/>
    <p:sldId id="291" r:id="rId15"/>
    <p:sldId id="283" r:id="rId16"/>
    <p:sldId id="25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053687A-55D0-4D15-9961-83A87560008A}">
          <p14:sldIdLst>
            <p14:sldId id="256"/>
            <p14:sldId id="273"/>
            <p14:sldId id="258"/>
            <p14:sldId id="267"/>
            <p14:sldId id="286"/>
            <p14:sldId id="285"/>
          </p14:sldIdLst>
        </p14:section>
        <p14:section name="Untitled Section" id="{B3C059F0-1CE0-47DA-94EF-376DD5C3B0EF}">
          <p14:sldIdLst>
            <p14:sldId id="261"/>
            <p14:sldId id="284"/>
            <p14:sldId id="264"/>
            <p14:sldId id="287"/>
            <p14:sldId id="266"/>
            <p14:sldId id="288"/>
            <p14:sldId id="289"/>
            <p14:sldId id="291"/>
            <p14:sldId id="283"/>
            <p14:sldId id="257"/>
          </p14:sldIdLst>
        </p14:section>
      </p14:sectionLst>
    </p:ext>
    <p:ext uri="{EFAFB233-063F-42B5-8137-9DF3F51BA10A}">
      <p15:sldGuideLst xmlns:p15="http://schemas.microsoft.com/office/powerpoint/2012/main"/>
    </p:ext>
    <p:ext uri="{505F2C04-C923-438B-8C0F-E0CD2BADF298}">
      <wppc:fontMiss xmlns:wppc="http://www.wps.cn/officeDocument/PresentationCustomData" xmlns=""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t>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t>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t>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t>2/2/2021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50"/>
          <p:cNvSpPr txBox="1">
            <a:spLocks noGrp="1"/>
          </p:cNvSpPr>
          <p:nvPr>
            <p:ph type="ctrTitle"/>
          </p:nvPr>
        </p:nvSpPr>
        <p:spPr>
          <a:xfrm>
            <a:off x="1247737" y="2828188"/>
            <a:ext cx="8886863" cy="905755"/>
          </a:xfrm>
        </p:spPr>
        <p:txBody>
          <a:bodyPr>
            <a:noAutofit/>
          </a:bodyPr>
          <a:lstStyle/>
          <a:p>
            <a:pPr algn="ctr" eaLnBrk="1" hangingPunct="1">
              <a:spcBef>
                <a:spcPct val="0"/>
              </a:spcBef>
              <a:spcAft>
                <a:spcPct val="0"/>
              </a:spcAft>
              <a:buSzPct val="25000"/>
              <a:buFont typeface="Lora" charset="0"/>
              <a:buNone/>
            </a:pPr>
            <a:r>
              <a:rPr lang="en-US" altLang="en-US" sz="2400" dirty="0" smtClean="0">
                <a:latin typeface="Bahnschrift" panose="020B0502040204020203" pitchFamily="34" charset="0"/>
                <a:cs typeface="Lora" charset="0"/>
                <a:sym typeface="Lora" charset="0"/>
              </a:rPr>
              <a:t>Predicting Renewable Energy Generation Using Machine Learning</a:t>
            </a:r>
            <a:endParaRPr lang="en-US" altLang="en-US" sz="2400" dirty="0">
              <a:latin typeface="Bahnschrift" panose="020B0502040204020203" pitchFamily="34" charset="0"/>
              <a:cs typeface="Lora" charset="0"/>
              <a:sym typeface="Lora" charset="0"/>
            </a:endParaRPr>
          </a:p>
        </p:txBody>
      </p:sp>
      <p:sp>
        <p:nvSpPr>
          <p:cNvPr id="5" name="Shape 360"/>
          <p:cNvSpPr txBox="1">
            <a:spLocks noChangeArrowheads="1"/>
          </p:cNvSpPr>
          <p:nvPr/>
        </p:nvSpPr>
        <p:spPr bwMode="auto">
          <a:xfrm>
            <a:off x="7186008" y="4397404"/>
            <a:ext cx="3086910" cy="1546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t"/>
          <a:lstStyle>
            <a:lvl1pPr>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eaLnBrk="1" hangingPunct="1">
              <a:buClr>
                <a:srgbClr val="000000"/>
              </a:buClr>
              <a:buSzPct val="25000"/>
              <a:buNone/>
            </a:pPr>
            <a:r>
              <a:rPr lang="en-US" altLang="en-US" sz="1600" b="1" dirty="0" smtClean="0">
                <a:latin typeface="Bahnschrift" panose="020B0502040204020203" pitchFamily="34" charset="0"/>
              </a:rPr>
              <a:t>Group-11</a:t>
            </a:r>
          </a:p>
          <a:p>
            <a:pPr algn="just" eaLnBrk="1" hangingPunct="1">
              <a:buClr>
                <a:srgbClr val="000000"/>
              </a:buClr>
              <a:buSzPct val="25000"/>
              <a:buNone/>
            </a:pPr>
            <a:r>
              <a:rPr lang="en-US" altLang="en-US" sz="1600" b="1" dirty="0" smtClean="0">
                <a:latin typeface="Bahnschrift" panose="020B0502040204020203" pitchFamily="34" charset="0"/>
              </a:rPr>
              <a:t>By </a:t>
            </a:r>
            <a:r>
              <a:rPr lang="en-US" altLang="en-US" sz="1600" b="1" dirty="0">
                <a:latin typeface="Bahnschrift" panose="020B0502040204020203" pitchFamily="34" charset="0"/>
              </a:rPr>
              <a:t>:</a:t>
            </a:r>
          </a:p>
          <a:p>
            <a:pPr algn="just"/>
            <a:r>
              <a:rPr lang="en-US" sz="1600" dirty="0" smtClean="0">
                <a:latin typeface="Bahnschrift" panose="020B0502040204020203" pitchFamily="34" charset="0"/>
              </a:rPr>
              <a:t>Abhinav Giradkar -1319        	</a:t>
            </a:r>
          </a:p>
          <a:p>
            <a:pPr algn="just"/>
            <a:r>
              <a:rPr lang="en-US" sz="1600" dirty="0" smtClean="0">
                <a:latin typeface="Bahnschrift" panose="020B0502040204020203" pitchFamily="34" charset="0"/>
              </a:rPr>
              <a:t>Akshay Shivtare –1346</a:t>
            </a:r>
            <a:endParaRPr lang="en-US" sz="1600" dirty="0">
              <a:latin typeface="Bahnschrift" panose="020B0502040204020203" pitchFamily="34" charset="0"/>
            </a:endParaRPr>
          </a:p>
        </p:txBody>
      </p:sp>
      <p:sp>
        <p:nvSpPr>
          <p:cNvPr id="6" name="Shape 361"/>
          <p:cNvSpPr txBox="1">
            <a:spLocks noChangeArrowheads="1"/>
          </p:cNvSpPr>
          <p:nvPr/>
        </p:nvSpPr>
        <p:spPr bwMode="auto">
          <a:xfrm>
            <a:off x="387940" y="1471438"/>
            <a:ext cx="10952480" cy="1652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t"/>
          <a:lstStyle>
            <a:lvl1pPr>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000000"/>
              </a:buClr>
              <a:buSzPct val="25000"/>
              <a:buNone/>
            </a:pPr>
            <a:r>
              <a:rPr lang="en-US" altLang="en-US" b="1" dirty="0"/>
              <a:t>                                 </a:t>
            </a:r>
            <a:r>
              <a:rPr lang="en-US" altLang="en-US" sz="2000" b="1" dirty="0" smtClean="0">
                <a:latin typeface="Bahnschrift" panose="020B0502040204020203" pitchFamily="34" charset="0"/>
              </a:rPr>
              <a:t>Institute of Advanced Computing and Software Development, Pune</a:t>
            </a:r>
            <a:endParaRPr lang="en-US" altLang="en-US" sz="2000" b="1" dirty="0">
              <a:latin typeface="Bahnschrift" panose="020B0502040204020203" pitchFamily="34" charset="0"/>
            </a:endParaRPr>
          </a:p>
          <a:p>
            <a:pPr algn="ctr" eaLnBrk="1" hangingPunct="1">
              <a:buClr>
                <a:srgbClr val="000000"/>
              </a:buClr>
              <a:buFontTx/>
              <a:buNone/>
            </a:pPr>
            <a:endParaRPr lang="en-US" altLang="en-US" sz="2000" b="1" dirty="0">
              <a:latin typeface="Bahnschrift" panose="020B0502040204020203" pitchFamily="34" charset="0"/>
            </a:endParaRPr>
          </a:p>
          <a:p>
            <a:pPr algn="ctr" eaLnBrk="1" hangingPunct="1">
              <a:buClr>
                <a:srgbClr val="000000"/>
              </a:buClr>
              <a:buFontTx/>
              <a:buNone/>
            </a:pPr>
            <a:r>
              <a:rPr lang="en-US" altLang="en-US" sz="1600" b="1" dirty="0" smtClean="0"/>
              <a:t>Post Graduation Diploma in Big Data Analytics</a:t>
            </a:r>
          </a:p>
          <a:p>
            <a:pPr algn="ctr" eaLnBrk="1" hangingPunct="1">
              <a:buClr>
                <a:srgbClr val="000000"/>
              </a:buClr>
              <a:buFontTx/>
              <a:buNone/>
            </a:pPr>
            <a:r>
              <a:rPr lang="en-US" altLang="en-US" sz="1600" b="1" dirty="0" smtClean="0"/>
              <a:t>Feb-20</a:t>
            </a:r>
            <a:endParaRPr lang="en-US" altLang="en-US" sz="1600" b="1" dirty="0"/>
          </a:p>
          <a:p>
            <a:pPr eaLnBrk="1" hangingPunct="1">
              <a:buClr>
                <a:srgbClr val="000000"/>
              </a:buClr>
              <a:buFontTx/>
              <a:buNone/>
            </a:pPr>
            <a:r>
              <a:rPr lang="en-US" altLang="en-US" dirty="0" smtClean="0"/>
              <a:t>				</a:t>
            </a:r>
            <a:endParaRPr lang="en-US" altLang="en-US" dirty="0"/>
          </a:p>
          <a:p>
            <a:pPr eaLnBrk="1" hangingPunct="1">
              <a:buClr>
                <a:srgbClr val="000000"/>
              </a:buClr>
              <a:buFontTx/>
              <a:buNone/>
            </a:pPr>
            <a:endParaRPr lang="en-US" altLang="en-US" dirty="0"/>
          </a:p>
          <a:p>
            <a:pPr eaLnBrk="1" hangingPunct="1">
              <a:buClr>
                <a:srgbClr val="000000"/>
              </a:buClr>
              <a:buFontTx/>
              <a:buNone/>
            </a:pPr>
            <a:endParaRPr lang="en-US" altLang="en-US" dirty="0"/>
          </a:p>
        </p:txBody>
      </p:sp>
      <p:sp>
        <p:nvSpPr>
          <p:cNvPr id="7" name="Shape 361"/>
          <p:cNvSpPr txBox="1">
            <a:spLocks noChangeArrowheads="1"/>
          </p:cNvSpPr>
          <p:nvPr/>
        </p:nvSpPr>
        <p:spPr bwMode="auto">
          <a:xfrm>
            <a:off x="743164" y="4561246"/>
            <a:ext cx="33480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t"/>
          <a:lstStyle>
            <a:lvl1pPr>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000000"/>
              </a:buClr>
              <a:buSzPct val="25000"/>
              <a:buNone/>
            </a:pPr>
            <a:r>
              <a:rPr lang="en-US" altLang="en-US" sz="1800" b="1" dirty="0">
                <a:latin typeface="Bahnschrift" panose="020B0502040204020203" pitchFamily="34" charset="0"/>
              </a:rPr>
              <a:t>Project Guide </a:t>
            </a:r>
            <a:r>
              <a:rPr lang="en-US" altLang="en-US" sz="1800" b="1" dirty="0" smtClean="0">
                <a:latin typeface="Bahnschrift" panose="020B0502040204020203" pitchFamily="34" charset="0"/>
              </a:rPr>
              <a:t>:</a:t>
            </a:r>
            <a:endParaRPr lang="en-US" altLang="en-US" sz="1800" b="1" dirty="0">
              <a:latin typeface="Bahnschrift" panose="020B0502040204020203" pitchFamily="34" charset="0"/>
            </a:endParaRPr>
          </a:p>
          <a:p>
            <a:pPr eaLnBrk="1" hangingPunct="1">
              <a:buClr>
                <a:srgbClr val="000000"/>
              </a:buClr>
              <a:buSzPct val="25000"/>
              <a:buNone/>
            </a:pPr>
            <a:r>
              <a:rPr lang="en-US" altLang="en-US" sz="1800" dirty="0" smtClean="0">
                <a:latin typeface="Bahnschrift" panose="020B0502040204020203" pitchFamily="34" charset="0"/>
              </a:rPr>
              <a:t>Mr. Akshay Tilekar</a:t>
            </a:r>
            <a:endParaRPr lang="en-US" altLang="en-US" sz="1800" dirty="0">
              <a:latin typeface="Bahnschrift" panose="020B0502040204020203"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7518" y="354577"/>
            <a:ext cx="1896159" cy="694368"/>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505" y="67945"/>
            <a:ext cx="1150620" cy="1323340"/>
          </a:xfrm>
          <a:prstGeom prst="rect">
            <a:avLst/>
          </a:prstGeom>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       All Model’s r2_score  &amp;  Best </a:t>
            </a:r>
            <a:r>
              <a:rPr lang="en-US" sz="3200" dirty="0"/>
              <a:t>F</a:t>
            </a:r>
            <a:r>
              <a:rPr lang="en-US" sz="3200" dirty="0" smtClean="0"/>
              <a:t>it Model</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9913631"/>
              </p:ext>
            </p:extLst>
          </p:nvPr>
        </p:nvGraphicFramePr>
        <p:xfrm>
          <a:off x="1154381" y="1983346"/>
          <a:ext cx="8596312" cy="3825165"/>
        </p:xfrm>
        <a:graphic>
          <a:graphicData uri="http://schemas.openxmlformats.org/drawingml/2006/table">
            <a:tbl>
              <a:tblPr firstRow="1" bandRow="1">
                <a:tableStyleId>{5C22544A-7EE6-4342-B048-85BDC9FD1C3A}</a:tableStyleId>
              </a:tblPr>
              <a:tblGrid>
                <a:gridCol w="3313036"/>
                <a:gridCol w="2641638"/>
                <a:gridCol w="2641638"/>
              </a:tblGrid>
              <a:tr h="624765">
                <a:tc>
                  <a:txBody>
                    <a:bodyPr/>
                    <a:lstStyle/>
                    <a:p>
                      <a:r>
                        <a:rPr lang="en-US" dirty="0" smtClean="0"/>
                        <a:t>              </a:t>
                      </a:r>
                      <a:r>
                        <a:rPr lang="en-US" baseline="0" dirty="0" smtClean="0"/>
                        <a:t> </a:t>
                      </a:r>
                      <a:r>
                        <a:rPr lang="en-US" dirty="0" smtClean="0"/>
                        <a:t>Models</a:t>
                      </a:r>
                      <a:endParaRPr lang="en-US" dirty="0"/>
                    </a:p>
                  </a:txBody>
                  <a:tcPr/>
                </a:tc>
                <a:tc>
                  <a:txBody>
                    <a:bodyPr/>
                    <a:lstStyle/>
                    <a:p>
                      <a:r>
                        <a:rPr lang="en-US" dirty="0" smtClean="0"/>
                        <a:t>     Wind r2_score</a:t>
                      </a:r>
                      <a:r>
                        <a:rPr lang="en-US" baseline="0" dirty="0" smtClean="0"/>
                        <a:t> </a:t>
                      </a:r>
                      <a:endParaRPr lang="en-US" dirty="0"/>
                    </a:p>
                  </a:txBody>
                  <a:tcPr/>
                </a:tc>
                <a:tc>
                  <a:txBody>
                    <a:bodyPr/>
                    <a:lstStyle/>
                    <a:p>
                      <a:r>
                        <a:rPr lang="en-US" dirty="0" smtClean="0"/>
                        <a:t>      Solar</a:t>
                      </a:r>
                      <a:r>
                        <a:rPr lang="en-US" baseline="0" dirty="0" smtClean="0"/>
                        <a:t> </a:t>
                      </a:r>
                      <a:r>
                        <a:rPr lang="en-US" dirty="0" smtClean="0"/>
                        <a:t>r2_score</a:t>
                      </a:r>
                      <a:endParaRPr lang="en-US" dirty="0"/>
                    </a:p>
                  </a:txBody>
                  <a:tcPr/>
                </a:tc>
              </a:tr>
              <a:tr h="626200">
                <a:tc>
                  <a:txBody>
                    <a:bodyPr/>
                    <a:lstStyle/>
                    <a:p>
                      <a:r>
                        <a:rPr lang="en-US" dirty="0" smtClean="0"/>
                        <a:t>1.Linear Regression</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0.9055</a:t>
                      </a:r>
                    </a:p>
                    <a:p>
                      <a:endParaRPr lang="en-US" dirty="0"/>
                    </a:p>
                  </a:txBody>
                  <a:tcPr/>
                </a:tc>
                <a:tc>
                  <a:txBody>
                    <a:bodyPr/>
                    <a:lstStyle/>
                    <a:p>
                      <a:r>
                        <a:rPr lang="en-US" dirty="0" smtClean="0"/>
                        <a:t>0.9552</a:t>
                      </a:r>
                      <a:endParaRPr lang="en-US" dirty="0"/>
                    </a:p>
                  </a:txBody>
                  <a:tcPr/>
                </a:tc>
              </a:tr>
              <a:tr h="626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2.</a:t>
                      </a:r>
                      <a:r>
                        <a:rPr lang="en-IN" sz="1800" dirty="0" smtClean="0"/>
                        <a:t> KNN Regression</a:t>
                      </a:r>
                    </a:p>
                    <a:p>
                      <a:endParaRPr lang="en-US" dirty="0"/>
                    </a:p>
                  </a:txBody>
                  <a:tcPr/>
                </a:tc>
                <a:tc>
                  <a:txBody>
                    <a:bodyPr/>
                    <a:lstStyle/>
                    <a:p>
                      <a:r>
                        <a:rPr lang="en-US" dirty="0" smtClean="0"/>
                        <a:t>0.9112 (k=18)</a:t>
                      </a:r>
                      <a:endParaRPr lang="en-US" dirty="0"/>
                    </a:p>
                  </a:txBody>
                  <a:tcPr/>
                </a:tc>
                <a:tc>
                  <a:txBody>
                    <a:bodyPr/>
                    <a:lstStyle/>
                    <a:p>
                      <a:r>
                        <a:rPr lang="en-US" dirty="0" smtClean="0"/>
                        <a:t>0.9586 (k=19)</a:t>
                      </a:r>
                      <a:endParaRPr lang="en-US" dirty="0"/>
                    </a:p>
                  </a:txBody>
                  <a:tcPr/>
                </a:tc>
              </a:tr>
              <a:tr h="626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3.</a:t>
                      </a:r>
                      <a:r>
                        <a:rPr lang="en-US" sz="1800" dirty="0" smtClean="0">
                          <a:cs typeface="Times New Roman" panose="02020603050405020304" pitchFamily="18" charset="0"/>
                        </a:rPr>
                        <a:t> Ridge Regression</a:t>
                      </a:r>
                    </a:p>
                    <a:p>
                      <a:endParaRPr lang="en-US" dirty="0"/>
                    </a:p>
                  </a:txBody>
                  <a:tcPr/>
                </a:tc>
                <a:tc>
                  <a:txBody>
                    <a:bodyPr/>
                    <a:lstStyle/>
                    <a:p>
                      <a:r>
                        <a:rPr lang="en-US" dirty="0" smtClean="0"/>
                        <a:t>0.9054</a:t>
                      </a:r>
                      <a:endParaRPr lang="en-US" dirty="0"/>
                    </a:p>
                  </a:txBody>
                  <a:tcPr/>
                </a:tc>
                <a:tc>
                  <a:txBody>
                    <a:bodyPr/>
                    <a:lstStyle/>
                    <a:p>
                      <a:r>
                        <a:rPr lang="en-US" dirty="0" smtClean="0"/>
                        <a:t>0.9584</a:t>
                      </a:r>
                      <a:endParaRPr lang="en-US" dirty="0"/>
                    </a:p>
                  </a:txBody>
                  <a:tcPr/>
                </a:tc>
              </a:tr>
              <a:tr h="626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4.</a:t>
                      </a:r>
                      <a:r>
                        <a:rPr lang="en-IN" sz="1800" dirty="0" smtClean="0"/>
                        <a:t> ElasticNet Regression</a:t>
                      </a:r>
                    </a:p>
                    <a:p>
                      <a:endParaRPr lang="en-US" dirty="0"/>
                    </a:p>
                  </a:txBody>
                  <a:tcPr/>
                </a:tc>
                <a:tc>
                  <a:txBody>
                    <a:bodyPr/>
                    <a:lstStyle/>
                    <a:p>
                      <a:r>
                        <a:rPr lang="en-US" dirty="0" smtClean="0"/>
                        <a:t>0.9054</a:t>
                      </a:r>
                      <a:endParaRPr lang="en-US" dirty="0"/>
                    </a:p>
                  </a:txBody>
                  <a:tcPr/>
                </a:tc>
                <a:tc>
                  <a:txBody>
                    <a:bodyPr/>
                    <a:lstStyle/>
                    <a:p>
                      <a:r>
                        <a:rPr lang="en-US" dirty="0" smtClean="0"/>
                        <a:t>0.9552</a:t>
                      </a:r>
                      <a:endParaRPr lang="en-US" dirty="0"/>
                    </a:p>
                  </a:txBody>
                  <a:tcPr/>
                </a:tc>
              </a:tr>
              <a:tr h="626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smtClean="0">
                          <a:solidFill>
                            <a:srgbClr val="00B050"/>
                          </a:solidFill>
                        </a:rPr>
                        <a:t>5.</a:t>
                      </a:r>
                      <a:r>
                        <a:rPr lang="en-US" sz="1800" b="1" dirty="0" smtClean="0">
                          <a:solidFill>
                            <a:srgbClr val="00B050"/>
                          </a:solidFill>
                          <a:cs typeface="Times New Roman" panose="02020603050405020304" pitchFamily="18" charset="0"/>
                        </a:rPr>
                        <a:t> Bagging Regression</a:t>
                      </a:r>
                    </a:p>
                    <a:p>
                      <a:endParaRPr lang="en-US" b="1" dirty="0">
                        <a:solidFill>
                          <a:srgbClr val="00B050"/>
                        </a:solidFill>
                      </a:endParaRPr>
                    </a:p>
                  </a:txBody>
                  <a:tcPr/>
                </a:tc>
                <a:tc>
                  <a:txBody>
                    <a:bodyPr/>
                    <a:lstStyle/>
                    <a:p>
                      <a:r>
                        <a:rPr lang="en-US" b="1" dirty="0" smtClean="0">
                          <a:solidFill>
                            <a:srgbClr val="00B050"/>
                          </a:solidFill>
                        </a:rPr>
                        <a:t> 0.9542</a:t>
                      </a:r>
                      <a:endParaRPr lang="en-US" b="1" dirty="0">
                        <a:solidFill>
                          <a:srgbClr val="00B050"/>
                        </a:solidFill>
                      </a:endParaRPr>
                    </a:p>
                  </a:txBody>
                  <a:tcPr/>
                </a:tc>
                <a:tc>
                  <a:txBody>
                    <a:bodyPr/>
                    <a:lstStyle/>
                    <a:p>
                      <a:r>
                        <a:rPr lang="en-US" b="1" dirty="0" smtClean="0">
                          <a:solidFill>
                            <a:srgbClr val="00B050"/>
                          </a:solidFill>
                        </a:rPr>
                        <a:t>0.9574</a:t>
                      </a:r>
                      <a:endParaRPr lang="en-US" b="1" dirty="0">
                        <a:solidFill>
                          <a:srgbClr val="00B050"/>
                        </a:solidFill>
                      </a:endParaRPr>
                    </a:p>
                  </a:txBody>
                  <a:tcPr/>
                </a:tc>
              </a:tr>
            </a:tbl>
          </a:graphicData>
        </a:graphic>
      </p:graphicFrame>
    </p:spTree>
    <p:extLst>
      <p:ext uri="{BB962C8B-B14F-4D97-AF65-F5344CB8AC3E}">
        <p14:creationId xmlns:p14="http://schemas.microsoft.com/office/powerpoint/2010/main" val="11591668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067"/>
            <a:ext cx="8596668" cy="770465"/>
          </a:xfrm>
        </p:spPr>
        <p:txBody>
          <a:bodyPr>
            <a:noAutofit/>
          </a:bodyPr>
          <a:lstStyle/>
          <a:p>
            <a:pPr algn="ctr"/>
            <a:r>
              <a:rPr lang="en-IN" sz="4000" dirty="0" smtClean="0"/>
              <a:t>Results</a:t>
            </a:r>
            <a:endParaRPr lang="en-IN" sz="4400" dirty="0"/>
          </a:p>
        </p:txBody>
      </p:sp>
      <p:sp>
        <p:nvSpPr>
          <p:cNvPr id="9" name="Text Box 8"/>
          <p:cNvSpPr txBox="1"/>
          <p:nvPr/>
        </p:nvSpPr>
        <p:spPr>
          <a:xfrm>
            <a:off x="3005598" y="1335894"/>
            <a:ext cx="4793813" cy="369332"/>
          </a:xfrm>
          <a:prstGeom prst="rect">
            <a:avLst/>
          </a:prstGeom>
          <a:noFill/>
        </p:spPr>
        <p:txBody>
          <a:bodyPr wrap="none" rtlCol="0" anchor="t">
            <a:spAutoFit/>
          </a:bodyPr>
          <a:lstStyle/>
          <a:p>
            <a:pPr algn="l"/>
            <a:r>
              <a:rPr lang="en-IN" altLang="en-US" dirty="0" smtClean="0">
                <a:sym typeface="+mn-ea"/>
              </a:rPr>
              <a:t>Results of Best fit model (Bagging Regressor)</a:t>
            </a:r>
            <a:endParaRPr lang="en-US" dirty="0"/>
          </a:p>
        </p:txBody>
      </p:sp>
      <p:sp>
        <p:nvSpPr>
          <p:cNvPr id="3" name="Content Placeholder 2"/>
          <p:cNvSpPr>
            <a:spLocks noGrp="1"/>
          </p:cNvSpPr>
          <p:nvPr>
            <p:ph idx="1"/>
          </p:nvPr>
        </p:nvSpPr>
        <p:spPr/>
        <p:txBody>
          <a:bodyPr/>
          <a:lstStyle/>
          <a:p>
            <a:r>
              <a:rPr lang="en-US" dirty="0"/>
              <a:t>FOR WIND </a:t>
            </a:r>
            <a:r>
              <a:rPr lang="en-US" dirty="0" smtClean="0"/>
              <a:t>GENERATION :</a:t>
            </a:r>
          </a:p>
          <a:p>
            <a:endParaRPr lang="en-US" dirty="0"/>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4685" y="2751969"/>
            <a:ext cx="6138402" cy="3289393"/>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067"/>
            <a:ext cx="8596668" cy="770465"/>
          </a:xfrm>
        </p:spPr>
        <p:txBody>
          <a:bodyPr>
            <a:noAutofit/>
          </a:bodyPr>
          <a:lstStyle/>
          <a:p>
            <a:pPr algn="ctr"/>
            <a:r>
              <a:rPr lang="en-IN" sz="4000" dirty="0" smtClean="0"/>
              <a:t>Results</a:t>
            </a:r>
            <a:endParaRPr lang="en-IN" sz="4400" dirty="0"/>
          </a:p>
        </p:txBody>
      </p:sp>
      <p:sp>
        <p:nvSpPr>
          <p:cNvPr id="9" name="Text Box 8"/>
          <p:cNvSpPr txBox="1"/>
          <p:nvPr/>
        </p:nvSpPr>
        <p:spPr>
          <a:xfrm>
            <a:off x="3005598" y="1335894"/>
            <a:ext cx="4793813" cy="369332"/>
          </a:xfrm>
          <a:prstGeom prst="rect">
            <a:avLst/>
          </a:prstGeom>
          <a:noFill/>
        </p:spPr>
        <p:txBody>
          <a:bodyPr wrap="none" rtlCol="0" anchor="t">
            <a:spAutoFit/>
          </a:bodyPr>
          <a:lstStyle/>
          <a:p>
            <a:pPr algn="l"/>
            <a:r>
              <a:rPr lang="en-IN" altLang="en-US" dirty="0" smtClean="0">
                <a:sym typeface="+mn-ea"/>
              </a:rPr>
              <a:t>Results of Best fit model (Bagging Regressor)</a:t>
            </a:r>
            <a:endParaRPr lang="en-US" dirty="0"/>
          </a:p>
        </p:txBody>
      </p:sp>
      <p:sp>
        <p:nvSpPr>
          <p:cNvPr id="3" name="Content Placeholder 2"/>
          <p:cNvSpPr>
            <a:spLocks noGrp="1"/>
          </p:cNvSpPr>
          <p:nvPr>
            <p:ph idx="1"/>
          </p:nvPr>
        </p:nvSpPr>
        <p:spPr/>
        <p:txBody>
          <a:bodyPr/>
          <a:lstStyle/>
          <a:p>
            <a:r>
              <a:rPr lang="en-US" dirty="0"/>
              <a:t>FOR </a:t>
            </a:r>
            <a:r>
              <a:rPr lang="en-US" dirty="0" smtClean="0"/>
              <a:t>SOLAR GENERATION :</a:t>
            </a:r>
          </a:p>
          <a:p>
            <a:endParaRPr lang="en-US" dirty="0"/>
          </a:p>
          <a:p>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5624" y="2807594"/>
            <a:ext cx="6189154" cy="3357752"/>
          </a:xfrm>
          <a:prstGeom prst="rect">
            <a:avLst/>
          </a:prstGeom>
        </p:spPr>
      </p:pic>
    </p:spTree>
    <p:extLst>
      <p:ext uri="{BB962C8B-B14F-4D97-AF65-F5344CB8AC3E}">
        <p14:creationId xmlns:p14="http://schemas.microsoft.com/office/powerpoint/2010/main" val="27128325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45660"/>
            <a:ext cx="8596668" cy="655092"/>
          </a:xfrm>
        </p:spPr>
        <p:txBody>
          <a:bodyPr>
            <a:normAutofit fontScale="90000"/>
          </a:bodyPr>
          <a:lstStyle/>
          <a:p>
            <a:r>
              <a:rPr lang="en-US" dirty="0" smtClean="0"/>
              <a:t>Prediction On User Interface :</a:t>
            </a:r>
            <a:br>
              <a:rPr lang="en-US" dirty="0" smtClean="0"/>
            </a:br>
            <a:endParaRPr lang="en-US" dirty="0"/>
          </a:p>
        </p:txBody>
      </p:sp>
      <p:sp>
        <p:nvSpPr>
          <p:cNvPr id="3" name="Content Placeholder 2"/>
          <p:cNvSpPr>
            <a:spLocks noGrp="1"/>
          </p:cNvSpPr>
          <p:nvPr>
            <p:ph idx="1"/>
          </p:nvPr>
        </p:nvSpPr>
        <p:spPr>
          <a:xfrm>
            <a:off x="677334" y="900752"/>
            <a:ext cx="8794211" cy="5773003"/>
          </a:xfrm>
        </p:spPr>
        <p:txBody>
          <a:bodyPr/>
          <a:lstStyle/>
          <a:p>
            <a:r>
              <a:rPr lang="en-US" dirty="0" smtClean="0"/>
              <a:t>For deployment </a:t>
            </a:r>
            <a:r>
              <a:rPr lang="en-US" smtClean="0"/>
              <a:t>of model, </a:t>
            </a:r>
            <a:endParaRPr lang="en-US" dirty="0" smtClean="0"/>
          </a:p>
          <a:p>
            <a:endParaRPr lang="en-US" dirty="0"/>
          </a:p>
          <a:p>
            <a:endParaRPr lang="en-US" dirty="0" smtClean="0"/>
          </a:p>
          <a:p>
            <a:r>
              <a:rPr lang="en-US" dirty="0" smtClean="0"/>
              <a:t>Wind Energy and Solar Energy Generation Prediction On User Interface :</a:t>
            </a:r>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8608" y="2518004"/>
            <a:ext cx="5737900" cy="217644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8608" y="4492932"/>
            <a:ext cx="5737900" cy="1513292"/>
          </a:xfrm>
          <a:prstGeom prst="rect">
            <a:avLst/>
          </a:prstGeom>
        </p:spPr>
      </p:pic>
    </p:spTree>
    <p:extLst>
      <p:ext uri="{BB962C8B-B14F-4D97-AF65-F5344CB8AC3E}">
        <p14:creationId xmlns:p14="http://schemas.microsoft.com/office/powerpoint/2010/main" val="8178543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 :</a:t>
            </a:r>
            <a:endParaRPr lang="en-US" dirty="0"/>
          </a:p>
        </p:txBody>
      </p:sp>
      <p:sp>
        <p:nvSpPr>
          <p:cNvPr id="3" name="Content Placeholder 2"/>
          <p:cNvSpPr>
            <a:spLocks noGrp="1"/>
          </p:cNvSpPr>
          <p:nvPr>
            <p:ph idx="1"/>
          </p:nvPr>
        </p:nvSpPr>
        <p:spPr>
          <a:xfrm>
            <a:off x="677334" y="2210937"/>
            <a:ext cx="8596668" cy="3830425"/>
          </a:xfrm>
        </p:spPr>
        <p:txBody>
          <a:bodyPr/>
          <a:lstStyle/>
          <a:p>
            <a:endParaRPr lang="en-US" dirty="0" smtClean="0"/>
          </a:p>
          <a:p>
            <a:r>
              <a:rPr lang="en-US" dirty="0" smtClean="0"/>
              <a:t>The </a:t>
            </a:r>
            <a:r>
              <a:rPr lang="en-US" dirty="0"/>
              <a:t>Non-renewable energy is limited resources that will eventually run out over the time </a:t>
            </a:r>
            <a:r>
              <a:rPr lang="en-US" dirty="0" smtClean="0"/>
              <a:t>frame and it also causes pollution in the environment. Thus, the thermal power plant is get shutdown in </a:t>
            </a:r>
            <a:r>
              <a:rPr lang="en-US" dirty="0"/>
              <a:t>future </a:t>
            </a:r>
            <a:r>
              <a:rPr lang="en-US" dirty="0" err="1" smtClean="0"/>
              <a:t>scenario.So</a:t>
            </a:r>
            <a:r>
              <a:rPr lang="en-US" dirty="0" smtClean="0"/>
              <a:t>, all the power generation is shifted to renewable energy generation.</a:t>
            </a:r>
            <a:endParaRPr lang="en-US" dirty="0"/>
          </a:p>
          <a:p>
            <a:r>
              <a:rPr lang="en-US" dirty="0" smtClean="0"/>
              <a:t>In future, this project is also deployed to predict the generation of power from the hydro energy as well as tidal energy on the basis of hydro energy parameters and the tidal energy parameters .</a:t>
            </a:r>
            <a:endParaRPr lang="en-US" dirty="0"/>
          </a:p>
        </p:txBody>
      </p:sp>
    </p:spTree>
    <p:extLst>
      <p:ext uri="{BB962C8B-B14F-4D97-AF65-F5344CB8AC3E}">
        <p14:creationId xmlns:p14="http://schemas.microsoft.com/office/powerpoint/2010/main" val="924758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609600"/>
            <a:ext cx="8596630" cy="1103290"/>
          </a:xfrm>
        </p:spPr>
        <p:txBody>
          <a:bodyPr/>
          <a:lstStyle/>
          <a:p>
            <a:pPr algn="ctr"/>
            <a:r>
              <a:rPr lang="en-IN" altLang="en-US" sz="4000" dirty="0" smtClean="0"/>
              <a:t> Conclusion</a:t>
            </a:r>
            <a:endParaRPr lang="en-IN" altLang="en-US" sz="4000" dirty="0"/>
          </a:p>
        </p:txBody>
      </p:sp>
      <p:sp>
        <p:nvSpPr>
          <p:cNvPr id="3" name="Content Placeholder 2"/>
          <p:cNvSpPr>
            <a:spLocks noGrp="1"/>
          </p:cNvSpPr>
          <p:nvPr>
            <p:ph idx="1"/>
          </p:nvPr>
        </p:nvSpPr>
        <p:spPr>
          <a:xfrm>
            <a:off x="677545" y="2150772"/>
            <a:ext cx="10510520" cy="3890618"/>
          </a:xfrm>
        </p:spPr>
        <p:txBody>
          <a:bodyPr>
            <a:normAutofit/>
          </a:bodyPr>
          <a:lstStyle/>
          <a:p>
            <a:r>
              <a:rPr lang="en-US" dirty="0"/>
              <a:t>Wind and solar are also </a:t>
            </a:r>
            <a:r>
              <a:rPr lang="en-US" dirty="0" smtClean="0"/>
              <a:t>promising renewable </a:t>
            </a:r>
            <a:r>
              <a:rPr lang="en-US" dirty="0"/>
              <a:t>sources that have experienced a fast pace of growth in the recent </a:t>
            </a:r>
            <a:r>
              <a:rPr lang="en-US" dirty="0" smtClean="0"/>
              <a:t>years. An </a:t>
            </a:r>
            <a:r>
              <a:rPr lang="en-US" dirty="0"/>
              <a:t>inherent feature of these resources is that the energy production capacity </a:t>
            </a:r>
            <a:r>
              <a:rPr lang="en-US" dirty="0" smtClean="0"/>
              <a:t>is not </a:t>
            </a:r>
            <a:r>
              <a:rPr lang="en-US" dirty="0"/>
              <a:t>fully controllable or even predictable</a:t>
            </a:r>
            <a:r>
              <a:rPr lang="en-US" dirty="0" smtClean="0"/>
              <a:t>,</a:t>
            </a:r>
            <a:r>
              <a:rPr lang="en-US" dirty="0"/>
              <a:t> So, to give the proper prediction about the renewable energy generation </a:t>
            </a:r>
            <a:r>
              <a:rPr lang="en-US" dirty="0" smtClean="0"/>
              <a:t>is really </a:t>
            </a:r>
            <a:r>
              <a:rPr lang="en-US" dirty="0"/>
              <a:t>helpful for the power plant </a:t>
            </a:r>
            <a:r>
              <a:rPr lang="en-US" dirty="0" smtClean="0"/>
              <a:t>authorities.</a:t>
            </a:r>
          </a:p>
          <a:p>
            <a:endParaRPr lang="en-US" dirty="0"/>
          </a:p>
          <a:p>
            <a:r>
              <a:rPr lang="en-US" dirty="0" smtClean="0"/>
              <a:t> After applying the different models we have found that the Bagging Regressor is the best fit model for predicting the Renewable energy generation with </a:t>
            </a:r>
            <a:r>
              <a:rPr lang="en-US" smtClean="0"/>
              <a:t>overall r2_score </a:t>
            </a:r>
            <a:r>
              <a:rPr lang="en-US" dirty="0" smtClean="0"/>
              <a:t>of 95.42% for Wind Generation and 95.74% for Solar Generation.</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91739" y="2806635"/>
            <a:ext cx="8428343" cy="1446550"/>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en-US" sz="8800" dirty="0" smtClean="0">
                <a:latin typeface="Calisto MT" panose="02040603050505030304" pitchFamily="18" charset="0"/>
              </a:rPr>
              <a:t>THANK YOU</a:t>
            </a:r>
            <a:endParaRPr lang="en-US" sz="8800" dirty="0">
              <a:latin typeface="Calisto MT" panose="0204060305050503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609600"/>
            <a:ext cx="9865995" cy="1320800"/>
          </a:xfrm>
        </p:spPr>
        <p:txBody>
          <a:bodyPr/>
          <a:lstStyle/>
          <a:p>
            <a:pPr algn="ctr"/>
            <a:r>
              <a:rPr lang="en-IN" altLang="en-US" sz="4000"/>
              <a:t>Contents</a:t>
            </a:r>
          </a:p>
        </p:txBody>
      </p:sp>
      <p:sp>
        <p:nvSpPr>
          <p:cNvPr id="3" name="Content Placeholder 2"/>
          <p:cNvSpPr>
            <a:spLocks noGrp="1"/>
          </p:cNvSpPr>
          <p:nvPr>
            <p:ph idx="1"/>
          </p:nvPr>
        </p:nvSpPr>
        <p:spPr>
          <a:xfrm>
            <a:off x="677545" y="1647190"/>
            <a:ext cx="8596630" cy="4394200"/>
          </a:xfrm>
        </p:spPr>
        <p:txBody>
          <a:bodyPr/>
          <a:lstStyle/>
          <a:p>
            <a:pPr>
              <a:buFont typeface="Wingdings" panose="05000000000000000000" charset="0"/>
              <a:buChar char="v"/>
            </a:pPr>
            <a:r>
              <a:rPr lang="en-IN" altLang="en-US" sz="2400" dirty="0"/>
              <a:t>Goals and </a:t>
            </a:r>
            <a:r>
              <a:rPr lang="en-IN" altLang="en-US" sz="2400" dirty="0" smtClean="0"/>
              <a:t>Objectives</a:t>
            </a:r>
            <a:endParaRPr lang="en-IN" altLang="en-US" sz="2400" dirty="0"/>
          </a:p>
          <a:p>
            <a:pPr>
              <a:buFont typeface="Wingdings" panose="05000000000000000000" charset="0"/>
              <a:buChar char="v"/>
            </a:pPr>
            <a:r>
              <a:rPr lang="en-IN" altLang="en-US" sz="2400" dirty="0" smtClean="0"/>
              <a:t>Problem Statement</a:t>
            </a:r>
          </a:p>
          <a:p>
            <a:pPr>
              <a:buFont typeface="Wingdings" panose="05000000000000000000" charset="0"/>
              <a:buChar char="v"/>
            </a:pPr>
            <a:r>
              <a:rPr lang="en-IN" altLang="en-US" sz="2400" dirty="0" smtClean="0"/>
              <a:t>Data Collection</a:t>
            </a:r>
          </a:p>
          <a:p>
            <a:pPr>
              <a:buFont typeface="Wingdings" panose="05000000000000000000" charset="0"/>
              <a:buChar char="v"/>
            </a:pPr>
            <a:r>
              <a:rPr lang="en-IN" altLang="en-US" sz="2400" dirty="0" smtClean="0"/>
              <a:t>Dataset</a:t>
            </a:r>
            <a:endParaRPr lang="en-IN" altLang="en-US" sz="2400" dirty="0"/>
          </a:p>
          <a:p>
            <a:pPr>
              <a:buFont typeface="Wingdings" panose="05000000000000000000" charset="0"/>
              <a:buChar char="v"/>
            </a:pPr>
            <a:r>
              <a:rPr lang="en-IN" altLang="en-US" sz="2400" dirty="0" smtClean="0"/>
              <a:t>Exploratory Data Analysis</a:t>
            </a:r>
            <a:endParaRPr lang="en-IN" altLang="en-US" sz="2400" dirty="0"/>
          </a:p>
          <a:p>
            <a:pPr>
              <a:buFont typeface="Wingdings" panose="05000000000000000000" charset="0"/>
              <a:buChar char="v"/>
            </a:pPr>
            <a:r>
              <a:rPr lang="en-IN" altLang="en-US" sz="2400" dirty="0" smtClean="0"/>
              <a:t>Model </a:t>
            </a:r>
            <a:r>
              <a:rPr lang="en-IN" altLang="en-US" sz="2400" dirty="0"/>
              <a:t>and Algorithms</a:t>
            </a:r>
          </a:p>
          <a:p>
            <a:pPr>
              <a:buFont typeface="Wingdings" panose="05000000000000000000" charset="0"/>
              <a:buChar char="v"/>
            </a:pPr>
            <a:r>
              <a:rPr lang="en-IN" altLang="en-US" sz="2400" dirty="0"/>
              <a:t>Results</a:t>
            </a:r>
          </a:p>
          <a:p>
            <a:pPr>
              <a:buFont typeface="Wingdings" panose="05000000000000000000" charset="0"/>
              <a:buChar char="v"/>
            </a:pPr>
            <a:r>
              <a:rPr lang="en-IN" altLang="en-US" sz="2400" dirty="0"/>
              <a:t>Conclusion</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77334" y="457200"/>
            <a:ext cx="8596668" cy="1473200"/>
          </a:xfrm>
        </p:spPr>
        <p:txBody>
          <a:bodyPr/>
          <a:lstStyle/>
          <a:p>
            <a:pPr algn="ctr"/>
            <a:r>
              <a:rPr lang="en-IN" dirty="0" smtClean="0"/>
              <a:t>Goals </a:t>
            </a:r>
            <a:r>
              <a:rPr lang="en-IN" sz="4000" dirty="0" smtClean="0"/>
              <a:t>and</a:t>
            </a:r>
            <a:r>
              <a:rPr lang="en-IN" dirty="0" smtClean="0"/>
              <a:t> Objective</a:t>
            </a:r>
            <a:endParaRPr lang="en-IN" dirty="0"/>
          </a:p>
        </p:txBody>
      </p:sp>
      <p:sp>
        <p:nvSpPr>
          <p:cNvPr id="7" name="Content Placeholder 6"/>
          <p:cNvSpPr>
            <a:spLocks noGrp="1"/>
          </p:cNvSpPr>
          <p:nvPr>
            <p:ph idx="1"/>
          </p:nvPr>
        </p:nvSpPr>
        <p:spPr/>
        <p:txBody>
          <a:bodyPr/>
          <a:lstStyle/>
          <a:p>
            <a:pPr>
              <a:buFont typeface="Wingdings" panose="05000000000000000000" pitchFamily="2" charset="2"/>
              <a:buChar char="v"/>
            </a:pPr>
            <a:r>
              <a:rPr lang="en-US" dirty="0" smtClean="0"/>
              <a:t>To </a:t>
            </a:r>
            <a:r>
              <a:rPr lang="en-US" dirty="0"/>
              <a:t>find </a:t>
            </a:r>
            <a:r>
              <a:rPr lang="en-US" dirty="0" smtClean="0"/>
              <a:t>out the Renewable Energy generation on the basis of Weather forecasting.</a:t>
            </a:r>
          </a:p>
          <a:p>
            <a:pPr>
              <a:buFont typeface="Wingdings" panose="05000000000000000000" pitchFamily="2" charset="2"/>
              <a:buChar char="v"/>
            </a:pPr>
            <a:endParaRPr lang="en-US" dirty="0" smtClean="0"/>
          </a:p>
          <a:p>
            <a:pPr>
              <a:buFont typeface="Wingdings" panose="05000000000000000000" pitchFamily="2" charset="2"/>
              <a:buChar char="v"/>
            </a:pPr>
            <a:r>
              <a:rPr lang="en-US" dirty="0" smtClean="0"/>
              <a:t>In this Project, we are going to predict the Solar and Wind Generation by taking the co-related features from the weather data. </a:t>
            </a:r>
          </a:p>
          <a:p>
            <a:pPr>
              <a:buFont typeface="Wingdings" panose="05000000000000000000" pitchFamily="2" charset="2"/>
              <a:buChar char="v"/>
            </a:pPr>
            <a:endParaRPr lang="en-US" dirty="0"/>
          </a:p>
          <a:p>
            <a:pPr>
              <a:buFont typeface="Wingdings" panose="05000000000000000000" pitchFamily="2" charset="2"/>
              <a:buChar char="v"/>
            </a:pPr>
            <a:r>
              <a:rPr lang="en-US" dirty="0" smtClean="0"/>
              <a:t>The main objective is to use different machine learning algorithm (Take the best model) and predict the wind and solar generation.</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768439"/>
          </a:xfrm>
        </p:spPr>
        <p:txBody>
          <a:bodyPr>
            <a:normAutofit/>
          </a:bodyPr>
          <a:lstStyle/>
          <a:p>
            <a:r>
              <a:rPr lang="en-IN" dirty="0" smtClean="0"/>
              <a:t>Problem Statement</a:t>
            </a:r>
            <a:endParaRPr lang="en-IN" dirty="0"/>
          </a:p>
        </p:txBody>
      </p:sp>
      <p:sp>
        <p:nvSpPr>
          <p:cNvPr id="3" name="Content Placeholder 2"/>
          <p:cNvSpPr>
            <a:spLocks noGrp="1"/>
          </p:cNvSpPr>
          <p:nvPr>
            <p:ph idx="1"/>
          </p:nvPr>
        </p:nvSpPr>
        <p:spPr>
          <a:xfrm>
            <a:off x="677334" y="1700012"/>
            <a:ext cx="8596668" cy="4354230"/>
          </a:xfrm>
        </p:spPr>
        <p:txBody>
          <a:bodyPr>
            <a:normAutofit fontScale="92500" lnSpcReduction="10000"/>
          </a:bodyPr>
          <a:lstStyle/>
          <a:p>
            <a:r>
              <a:rPr lang="en-US" dirty="0"/>
              <a:t>In renewable energy generation process, energy production depends on the </a:t>
            </a:r>
            <a:r>
              <a:rPr lang="en-IN" dirty="0"/>
              <a:t>weather </a:t>
            </a:r>
            <a:r>
              <a:rPr lang="en-IN" dirty="0" smtClean="0"/>
              <a:t>forecasting.</a:t>
            </a:r>
          </a:p>
          <a:p>
            <a:r>
              <a:rPr lang="en-US" dirty="0" smtClean="0"/>
              <a:t>Renewable </a:t>
            </a:r>
            <a:r>
              <a:rPr lang="en-US" dirty="0"/>
              <a:t>energy resources like </a:t>
            </a:r>
            <a:r>
              <a:rPr lang="en-US" dirty="0" smtClean="0"/>
              <a:t>solar ,wind </a:t>
            </a:r>
            <a:r>
              <a:rPr lang="en-US" dirty="0"/>
              <a:t>are </a:t>
            </a:r>
            <a:r>
              <a:rPr lang="en-US" dirty="0" smtClean="0"/>
              <a:t>highly variable </a:t>
            </a:r>
            <a:r>
              <a:rPr lang="en-US" dirty="0"/>
              <a:t>and the resulting </a:t>
            </a:r>
            <a:r>
              <a:rPr lang="en-US" dirty="0" smtClean="0"/>
              <a:t>fluctuations </a:t>
            </a:r>
            <a:r>
              <a:rPr lang="en-US" dirty="0"/>
              <a:t>in the generation capacity can cause </a:t>
            </a:r>
            <a:r>
              <a:rPr lang="en-US" dirty="0" smtClean="0"/>
              <a:t>instability </a:t>
            </a:r>
            <a:r>
              <a:rPr lang="en-US" dirty="0"/>
              <a:t>in the power grid</a:t>
            </a:r>
            <a:r>
              <a:rPr lang="en-US" dirty="0" smtClean="0"/>
              <a:t>.</a:t>
            </a:r>
            <a:r>
              <a:rPr lang="en-US" dirty="0"/>
              <a:t> This is because the </a:t>
            </a:r>
            <a:r>
              <a:rPr lang="en-US" dirty="0" smtClean="0"/>
              <a:t>power </a:t>
            </a:r>
            <a:r>
              <a:rPr lang="en-US" dirty="0"/>
              <a:t>output of </a:t>
            </a:r>
            <a:r>
              <a:rPr lang="en-US" dirty="0" smtClean="0"/>
              <a:t>these plants </a:t>
            </a:r>
            <a:r>
              <a:rPr lang="en-US" dirty="0"/>
              <a:t>is </a:t>
            </a:r>
            <a:r>
              <a:rPr lang="en-US" dirty="0" smtClean="0"/>
              <a:t>defined </a:t>
            </a:r>
            <a:r>
              <a:rPr lang="en-US" dirty="0"/>
              <a:t>by </a:t>
            </a:r>
            <a:r>
              <a:rPr lang="en-US" dirty="0" smtClean="0"/>
              <a:t>the environmental </a:t>
            </a:r>
            <a:r>
              <a:rPr lang="en-US" dirty="0"/>
              <a:t>factors such as wind speed, the </a:t>
            </a:r>
            <a:r>
              <a:rPr lang="en-US" dirty="0" smtClean="0"/>
              <a:t>intensity of </a:t>
            </a:r>
            <a:r>
              <a:rPr lang="en-US" dirty="0"/>
              <a:t>solar radiation, cloud cover and other factors</a:t>
            </a:r>
            <a:r>
              <a:rPr lang="en-US" dirty="0" smtClean="0"/>
              <a:t>.</a:t>
            </a:r>
          </a:p>
          <a:p>
            <a:r>
              <a:rPr lang="en-US" dirty="0"/>
              <a:t>L</a:t>
            </a:r>
            <a:r>
              <a:rPr lang="en-US" dirty="0" smtClean="0"/>
              <a:t>imitation of </a:t>
            </a:r>
            <a:r>
              <a:rPr lang="en-US" dirty="0"/>
              <a:t>renewable energy power plants is that they are subject to marked daily </a:t>
            </a:r>
            <a:r>
              <a:rPr lang="en-US" dirty="0" smtClean="0"/>
              <a:t>and annual </a:t>
            </a:r>
            <a:r>
              <a:rPr lang="en-US" dirty="0"/>
              <a:t>cycles (e.g., solar energy is only available during the day). Thus, it </a:t>
            </a:r>
            <a:r>
              <a:rPr lang="en-US" dirty="0" smtClean="0"/>
              <a:t>is necessary </a:t>
            </a:r>
            <a:r>
              <a:rPr lang="en-US" dirty="0"/>
              <a:t>to generate power when resources are available and store it for </a:t>
            </a:r>
            <a:r>
              <a:rPr lang="en-US" dirty="0" smtClean="0"/>
              <a:t>later use </a:t>
            </a:r>
            <a:r>
              <a:rPr lang="en-US" dirty="0"/>
              <a:t>while using a certain portion of the generated power at the same time</a:t>
            </a:r>
            <a:r>
              <a:rPr lang="en-US" dirty="0" smtClean="0"/>
              <a:t>.</a:t>
            </a:r>
          </a:p>
          <a:p>
            <a:r>
              <a:rPr lang="en-US" dirty="0" smtClean="0"/>
              <a:t>So, the above limitation challenges to </a:t>
            </a:r>
            <a:r>
              <a:rPr lang="en-US" dirty="0"/>
              <a:t>use </a:t>
            </a:r>
            <a:r>
              <a:rPr lang="en-US" dirty="0" smtClean="0"/>
              <a:t>the </a:t>
            </a:r>
            <a:r>
              <a:rPr lang="en-US" dirty="0"/>
              <a:t>machine </a:t>
            </a:r>
            <a:r>
              <a:rPr lang="en-US" dirty="0" smtClean="0"/>
              <a:t>learning techniques for supporting </a:t>
            </a:r>
            <a:r>
              <a:rPr lang="en-US" dirty="0"/>
              <a:t>better management of energy generation and </a:t>
            </a:r>
            <a:r>
              <a:rPr lang="en-US" dirty="0" smtClean="0"/>
              <a:t>consumption. So, the machine learning techniques help to predict the generation for future power use and also to preserve the energy in a bad situation.</a:t>
            </a:r>
          </a:p>
          <a:p>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a:t>
            </a:r>
            <a:endParaRPr lang="en-US" dirty="0"/>
          </a:p>
        </p:txBody>
      </p:sp>
      <p:sp>
        <p:nvSpPr>
          <p:cNvPr id="3" name="Content Placeholder 2"/>
          <p:cNvSpPr>
            <a:spLocks noGrp="1"/>
          </p:cNvSpPr>
          <p:nvPr>
            <p:ph idx="1"/>
          </p:nvPr>
        </p:nvSpPr>
        <p:spPr>
          <a:xfrm>
            <a:off x="677334" y="1506829"/>
            <a:ext cx="8596668" cy="4534534"/>
          </a:xfrm>
        </p:spPr>
        <p:txBody>
          <a:bodyPr>
            <a:normAutofit/>
          </a:bodyPr>
          <a:lstStyle/>
          <a:p>
            <a:r>
              <a:rPr lang="en-US" dirty="0"/>
              <a:t>The data </a:t>
            </a:r>
            <a:r>
              <a:rPr lang="en-US" dirty="0" smtClean="0"/>
              <a:t> </a:t>
            </a:r>
            <a:r>
              <a:rPr lang="en-US" dirty="0"/>
              <a:t>used in this analysis come from Open Power System Data, a free-of-charge platform with data on installed generation capacity by country/technology, individual power plants (conventional and renewable), and time series data</a:t>
            </a:r>
            <a:r>
              <a:rPr lang="en-US" dirty="0" smtClean="0"/>
              <a:t>.</a:t>
            </a:r>
          </a:p>
          <a:p>
            <a:r>
              <a:rPr lang="en-US" dirty="0"/>
              <a:t>The platform contains data for 37 European countries, but in this project </a:t>
            </a:r>
            <a:r>
              <a:rPr lang="en-US" dirty="0" smtClean="0"/>
              <a:t>we are </a:t>
            </a:r>
            <a:r>
              <a:rPr lang="en-US" dirty="0"/>
              <a:t>going to focus on data for Germany in </a:t>
            </a:r>
            <a:r>
              <a:rPr lang="en-US" dirty="0" smtClean="0"/>
              <a:t>2016.</a:t>
            </a:r>
          </a:p>
          <a:p>
            <a:r>
              <a:rPr lang="en-US" dirty="0" smtClean="0"/>
              <a:t>There are two .csv files use in this project:</a:t>
            </a:r>
            <a:endParaRPr lang="en-US" dirty="0"/>
          </a:p>
          <a:p>
            <a:r>
              <a:rPr lang="en-US" b="1" dirty="0"/>
              <a:t>Time series</a:t>
            </a:r>
            <a:r>
              <a:rPr lang="en-US" dirty="0"/>
              <a:t> with load, wind and solar, prices in hourly </a:t>
            </a:r>
            <a:r>
              <a:rPr lang="en-US" dirty="0" smtClean="0"/>
              <a:t>resolution contains 8784 rows and 2 columns. </a:t>
            </a:r>
            <a:endParaRPr lang="en-US" dirty="0"/>
          </a:p>
          <a:p>
            <a:r>
              <a:rPr lang="en-US" b="1" dirty="0"/>
              <a:t>Weather data</a:t>
            </a:r>
            <a:r>
              <a:rPr lang="en-US" dirty="0"/>
              <a:t> with wind speed, radiation, temperature and other measurements. Given the huge amount of data, the Open Power System Data platform provides a CSV file for the German dataset for </a:t>
            </a:r>
            <a:r>
              <a:rPr lang="en-US" dirty="0" smtClean="0"/>
              <a:t>2016 contains 2.2 million rows and 14 columns.</a:t>
            </a:r>
            <a:endParaRPr lang="en-US" dirty="0"/>
          </a:p>
        </p:txBody>
      </p:sp>
    </p:spTree>
    <p:extLst>
      <p:ext uri="{BB962C8B-B14F-4D97-AF65-F5344CB8AC3E}">
        <p14:creationId xmlns:p14="http://schemas.microsoft.com/office/powerpoint/2010/main" val="15682547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28789"/>
            <a:ext cx="8596668" cy="669701"/>
          </a:xfrm>
        </p:spPr>
        <p:txBody>
          <a:bodyPr/>
          <a:lstStyle/>
          <a:p>
            <a:r>
              <a:rPr lang="en-US" dirty="0" smtClean="0"/>
              <a:t>Dataset</a:t>
            </a:r>
            <a:endParaRPr lang="en-US" dirty="0"/>
          </a:p>
        </p:txBody>
      </p:sp>
      <p:sp>
        <p:nvSpPr>
          <p:cNvPr id="3" name="Content Placeholder 2"/>
          <p:cNvSpPr>
            <a:spLocks noGrp="1"/>
          </p:cNvSpPr>
          <p:nvPr>
            <p:ph idx="1"/>
          </p:nvPr>
        </p:nvSpPr>
        <p:spPr>
          <a:xfrm>
            <a:off x="677334" y="1094704"/>
            <a:ext cx="8596668" cy="5486399"/>
          </a:xfrm>
        </p:spPr>
        <p:txBody>
          <a:bodyPr>
            <a:normAutofit fontScale="70000" lnSpcReduction="20000"/>
          </a:bodyPr>
          <a:lstStyle/>
          <a:p>
            <a:r>
              <a:rPr lang="en-US" dirty="0"/>
              <a:t>The </a:t>
            </a:r>
            <a:r>
              <a:rPr lang="en-US" dirty="0" smtClean="0"/>
              <a:t>Weather data </a:t>
            </a:r>
            <a:r>
              <a:rPr lang="en-US" dirty="0"/>
              <a:t>in the </a:t>
            </a:r>
            <a:r>
              <a:rPr lang="en-US" dirty="0" smtClean="0"/>
              <a:t>weather.csv file </a:t>
            </a:r>
            <a:r>
              <a:rPr lang="en-US" dirty="0"/>
              <a:t>contains the following</a:t>
            </a:r>
            <a:r>
              <a:rPr lang="en-US" dirty="0" smtClean="0"/>
              <a:t>:</a:t>
            </a:r>
            <a:endParaRPr lang="en-US" dirty="0"/>
          </a:p>
          <a:p>
            <a:r>
              <a:rPr lang="en-US" dirty="0" smtClean="0"/>
              <a:t> </a:t>
            </a:r>
            <a:r>
              <a:rPr lang="en-US" sz="1900" b="1" dirty="0"/>
              <a:t>W</a:t>
            </a:r>
            <a:r>
              <a:rPr lang="en-US" sz="1900" b="1" dirty="0" smtClean="0"/>
              <a:t>ind parameters:</a:t>
            </a:r>
            <a:endParaRPr lang="en-US" sz="1900" b="1" dirty="0"/>
          </a:p>
          <a:p>
            <a:r>
              <a:rPr lang="en-US" sz="1900" dirty="0"/>
              <a:t>    - v1: velocity [m/s] @</a:t>
            </a:r>
            <a:r>
              <a:rPr lang="en-US" dirty="0"/>
              <a:t> height h1 (2 meters above displacement height)</a:t>
            </a:r>
          </a:p>
          <a:p>
            <a:r>
              <a:rPr lang="en-US" dirty="0"/>
              <a:t>    - v2: velocity [m/s] @ height h2 (10 meters above displacement height)</a:t>
            </a:r>
          </a:p>
          <a:p>
            <a:r>
              <a:rPr lang="en-US" dirty="0"/>
              <a:t>    - v_50m: velocity [m/s] @ 50 meters above ground</a:t>
            </a:r>
          </a:p>
          <a:p>
            <a:r>
              <a:rPr lang="en-US" dirty="0"/>
              <a:t>    - h1: height above ground [m] (h1 = displacement height +2m)</a:t>
            </a:r>
          </a:p>
          <a:p>
            <a:r>
              <a:rPr lang="en-US" dirty="0"/>
              <a:t>    - h2: height above ground [m] (h2 = displacement height +10m)</a:t>
            </a:r>
          </a:p>
          <a:p>
            <a:r>
              <a:rPr lang="en-US" dirty="0"/>
              <a:t>    - z0: roughness length [m]</a:t>
            </a:r>
          </a:p>
          <a:p>
            <a:r>
              <a:rPr lang="en-US" dirty="0" smtClean="0"/>
              <a:t> </a:t>
            </a:r>
            <a:r>
              <a:rPr lang="en-US" sz="1900" b="1" dirty="0" smtClean="0"/>
              <a:t>Solar </a:t>
            </a:r>
            <a:r>
              <a:rPr lang="en-US" sz="1900" b="1" dirty="0"/>
              <a:t>parameters:</a:t>
            </a:r>
          </a:p>
          <a:p>
            <a:r>
              <a:rPr lang="en-US" dirty="0"/>
              <a:t>    - SWTDN: total top-of-the-atmosphere horizontal radiation [W/m²]</a:t>
            </a:r>
          </a:p>
          <a:p>
            <a:r>
              <a:rPr lang="en-US" dirty="0"/>
              <a:t>    - SWGDN: total ground horizontal radiation [W/m²]</a:t>
            </a:r>
          </a:p>
          <a:p>
            <a:r>
              <a:rPr lang="en-US" b="1" dirty="0"/>
              <a:t>T</a:t>
            </a:r>
            <a:r>
              <a:rPr lang="en-US" b="1" dirty="0" smtClean="0"/>
              <a:t>emperature data:</a:t>
            </a:r>
            <a:endParaRPr lang="en-US" b="1" dirty="0"/>
          </a:p>
          <a:p>
            <a:r>
              <a:rPr lang="en-US" dirty="0"/>
              <a:t>    - T: Temperature [K] @ 2 meters above displacement height (see h1)</a:t>
            </a:r>
          </a:p>
          <a:p>
            <a:r>
              <a:rPr lang="en-US" b="1" dirty="0"/>
              <a:t>A</a:t>
            </a:r>
            <a:r>
              <a:rPr lang="en-US" b="1" dirty="0" smtClean="0"/>
              <a:t>ir data:</a:t>
            </a:r>
            <a:endParaRPr lang="en-US" b="1" dirty="0"/>
          </a:p>
          <a:p>
            <a:r>
              <a:rPr lang="en-US" dirty="0"/>
              <a:t>    - Rho: air density [kg/m³] @ surface</a:t>
            </a:r>
          </a:p>
          <a:p>
            <a:r>
              <a:rPr lang="en-US" dirty="0"/>
              <a:t>    - p: air pressure [Pa] @ </a:t>
            </a:r>
            <a:r>
              <a:rPr lang="en-US" dirty="0" smtClean="0"/>
              <a:t>surface</a:t>
            </a:r>
          </a:p>
          <a:p>
            <a:r>
              <a:rPr lang="en-US" dirty="0"/>
              <a:t>The </a:t>
            </a:r>
            <a:r>
              <a:rPr lang="en-US" dirty="0" smtClean="0"/>
              <a:t>Generation </a:t>
            </a:r>
            <a:r>
              <a:rPr lang="en-US" dirty="0"/>
              <a:t>data in the </a:t>
            </a:r>
            <a:r>
              <a:rPr lang="en-US" dirty="0" smtClean="0"/>
              <a:t>generation csv </a:t>
            </a:r>
            <a:r>
              <a:rPr lang="en-US" dirty="0"/>
              <a:t>file contains the following</a:t>
            </a:r>
            <a:r>
              <a:rPr lang="en-US" dirty="0" smtClean="0"/>
              <a:t>:</a:t>
            </a:r>
          </a:p>
          <a:p>
            <a:r>
              <a:rPr lang="en-US" b="1" dirty="0" smtClean="0"/>
              <a:t>Actual_solar_generation</a:t>
            </a:r>
          </a:p>
          <a:p>
            <a:r>
              <a:rPr lang="en-US" b="1" dirty="0" smtClean="0"/>
              <a:t>Actual_wind_generation</a:t>
            </a:r>
            <a:endParaRPr lang="en-US" b="1" dirty="0"/>
          </a:p>
          <a:p>
            <a:endParaRPr lang="en-US" dirty="0" smtClean="0"/>
          </a:p>
          <a:p>
            <a:endParaRPr lang="en-US" dirty="0" smtClean="0"/>
          </a:p>
        </p:txBody>
      </p:sp>
    </p:spTree>
    <p:extLst>
      <p:ext uri="{BB962C8B-B14F-4D97-AF65-F5344CB8AC3E}">
        <p14:creationId xmlns:p14="http://schemas.microsoft.com/office/powerpoint/2010/main" val="7120679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0"/>
            <a:ext cx="8596668" cy="1929595"/>
          </a:xfrm>
        </p:spPr>
        <p:txBody>
          <a:bodyPr>
            <a:noAutofit/>
          </a:bodyPr>
          <a:lstStyle/>
          <a:p>
            <a:pPr algn="ctr"/>
            <a:r>
              <a:rPr lang="en-IN" sz="4000" dirty="0" smtClean="0"/>
              <a:t> </a:t>
            </a:r>
            <a:r>
              <a:rPr lang="en-IN" dirty="0" smtClean="0"/>
              <a:t>Exploratory Data Analysis</a:t>
            </a:r>
            <a:br>
              <a:rPr lang="en-IN" dirty="0" smtClean="0"/>
            </a:br>
            <a:r>
              <a:rPr lang="en-IN" dirty="0" smtClean="0"/>
              <a:t/>
            </a:r>
            <a:br>
              <a:rPr lang="en-IN" dirty="0" smtClean="0"/>
            </a:br>
            <a:r>
              <a:rPr lang="en-IN" sz="4000" dirty="0"/>
              <a:t/>
            </a:r>
            <a:br>
              <a:rPr lang="en-IN" sz="4000" dirty="0"/>
            </a:br>
            <a:r>
              <a:rPr lang="en-IN" sz="2000" dirty="0" smtClean="0"/>
              <a:t>1.Wind Generation Correlation</a:t>
            </a:r>
            <a:br>
              <a:rPr lang="en-IN" sz="2000" dirty="0" smtClean="0"/>
            </a:br>
            <a:endParaRPr lang="en-IN" sz="2000"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0461" y="2599297"/>
            <a:ext cx="8437049" cy="2169200"/>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0304"/>
            <a:ext cx="8596668" cy="1750096"/>
          </a:xfrm>
        </p:spPr>
        <p:txBody>
          <a:bodyPr>
            <a:normAutofit fontScale="90000"/>
          </a:bodyPr>
          <a:lstStyle/>
          <a:p>
            <a:r>
              <a:rPr lang="en-IN" sz="4000" dirty="0" smtClean="0"/>
              <a:t>           Exploratory </a:t>
            </a:r>
            <a:r>
              <a:rPr lang="en-IN" sz="4000" dirty="0"/>
              <a:t>Data Analysis</a:t>
            </a:r>
            <a:br>
              <a:rPr lang="en-IN" sz="4000" dirty="0"/>
            </a:br>
            <a:r>
              <a:rPr lang="en-IN" sz="4000" dirty="0"/>
              <a:t/>
            </a:r>
            <a:br>
              <a:rPr lang="en-IN" sz="4000" dirty="0"/>
            </a:br>
            <a:r>
              <a:rPr lang="en-IN" sz="4000" dirty="0"/>
              <a:t/>
            </a:r>
            <a:br>
              <a:rPr lang="en-IN" sz="4000" dirty="0"/>
            </a:br>
            <a:r>
              <a:rPr lang="en-IN" sz="4000" dirty="0" smtClean="0"/>
              <a:t>                     </a:t>
            </a:r>
            <a:r>
              <a:rPr lang="en-IN" sz="2000" dirty="0" smtClean="0"/>
              <a:t>2.Solar </a:t>
            </a:r>
            <a:r>
              <a:rPr lang="en-IN" sz="2000" dirty="0"/>
              <a:t>Generation Correlation</a:t>
            </a:r>
            <a:br>
              <a:rPr lang="en-IN" sz="2000" dirty="0"/>
            </a:br>
            <a:r>
              <a:rPr lang="en-IN" sz="2000" dirty="0"/>
              <a:t/>
            </a:r>
            <a:br>
              <a:rPr lang="en-IN" sz="2000" dirty="0"/>
            </a:br>
            <a:r>
              <a:rPr lang="en-IN" sz="2000" dirty="0" smtClean="0"/>
              <a:t/>
            </a:r>
            <a:br>
              <a:rPr lang="en-IN" sz="2000" dirty="0" smtClean="0"/>
            </a:br>
            <a:r>
              <a:rPr lang="en-IN" sz="2000" dirty="0"/>
              <a:t> </a:t>
            </a:r>
            <a:r>
              <a:rPr lang="en-IN" sz="2000" dirty="0" smtClean="0"/>
              <a:t>                            </a:t>
            </a:r>
            <a:endParaRPr lang="en-US"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7518" y="2987899"/>
            <a:ext cx="9593133" cy="1983346"/>
          </a:xfrm>
        </p:spPr>
      </p:pic>
    </p:spTree>
    <p:extLst>
      <p:ext uri="{BB962C8B-B14F-4D97-AF65-F5344CB8AC3E}">
        <p14:creationId xmlns:p14="http://schemas.microsoft.com/office/powerpoint/2010/main" val="28022508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8600"/>
            <a:ext cx="8596668" cy="905933"/>
          </a:xfrm>
        </p:spPr>
        <p:txBody>
          <a:bodyPr/>
          <a:lstStyle/>
          <a:p>
            <a:pPr algn="ctr"/>
            <a:r>
              <a:rPr lang="en-IN" dirty="0" smtClean="0"/>
              <a:t>Model and Algorithms</a:t>
            </a:r>
            <a:endParaRPr lang="en-IN" dirty="0"/>
          </a:p>
        </p:txBody>
      </p:sp>
      <p:sp>
        <p:nvSpPr>
          <p:cNvPr id="3" name="Content Placeholder 2"/>
          <p:cNvSpPr>
            <a:spLocks noGrp="1"/>
          </p:cNvSpPr>
          <p:nvPr>
            <p:ph idx="1"/>
          </p:nvPr>
        </p:nvSpPr>
        <p:spPr>
          <a:xfrm>
            <a:off x="677334" y="1845734"/>
            <a:ext cx="8596668" cy="4453466"/>
          </a:xfrm>
        </p:spPr>
        <p:txBody>
          <a:bodyPr>
            <a:normAutofit/>
          </a:bodyPr>
          <a:lstStyle/>
          <a:p>
            <a:pPr marL="0" lvl="0" indent="0">
              <a:lnSpc>
                <a:spcPct val="150000"/>
              </a:lnSpc>
              <a:buFont typeface="Wingdings" panose="05000000000000000000" pitchFamily="2" charset="2"/>
              <a:buChar char="q"/>
              <a:defRPr/>
            </a:pPr>
            <a:r>
              <a:rPr lang="en-US" sz="2000" dirty="0" smtClean="0">
                <a:cs typeface="Times New Roman" panose="02020603050405020304" pitchFamily="18" charset="0"/>
              </a:rPr>
              <a:t>Algorithms </a:t>
            </a:r>
            <a:r>
              <a:rPr lang="en-US" sz="2000" dirty="0">
                <a:cs typeface="Times New Roman" panose="02020603050405020304" pitchFamily="18" charset="0"/>
              </a:rPr>
              <a:t>:</a:t>
            </a:r>
          </a:p>
          <a:p>
            <a:pPr lvl="2">
              <a:lnSpc>
                <a:spcPct val="150000"/>
              </a:lnSpc>
              <a:buFont typeface="Wingdings" panose="05000000000000000000" pitchFamily="2" charset="2"/>
              <a:buChar char="v"/>
              <a:defRPr/>
            </a:pPr>
            <a:r>
              <a:rPr lang="en-US" sz="1800" dirty="0">
                <a:cs typeface="Times New Roman" panose="02020603050405020304" pitchFamily="18" charset="0"/>
              </a:rPr>
              <a:t>Linear </a:t>
            </a:r>
            <a:r>
              <a:rPr lang="en-US" sz="1800" dirty="0" smtClean="0">
                <a:cs typeface="Times New Roman" panose="02020603050405020304" pitchFamily="18" charset="0"/>
              </a:rPr>
              <a:t>Regression</a:t>
            </a:r>
          </a:p>
          <a:p>
            <a:pPr lvl="2">
              <a:lnSpc>
                <a:spcPct val="150000"/>
              </a:lnSpc>
              <a:buFont typeface="Wingdings" panose="05000000000000000000" pitchFamily="2" charset="2"/>
              <a:buChar char="v"/>
              <a:defRPr/>
            </a:pPr>
            <a:r>
              <a:rPr lang="en-IN" sz="1800" dirty="0"/>
              <a:t>KNN </a:t>
            </a:r>
            <a:r>
              <a:rPr lang="en-IN" sz="1800" dirty="0" smtClean="0"/>
              <a:t>Regression</a:t>
            </a:r>
          </a:p>
          <a:p>
            <a:pPr lvl="2">
              <a:lnSpc>
                <a:spcPct val="150000"/>
              </a:lnSpc>
              <a:buFont typeface="Wingdings" panose="05000000000000000000" pitchFamily="2" charset="2"/>
              <a:buChar char="v"/>
              <a:defRPr/>
            </a:pPr>
            <a:r>
              <a:rPr lang="en-US" sz="1800" dirty="0">
                <a:cs typeface="Times New Roman" panose="02020603050405020304" pitchFamily="18" charset="0"/>
              </a:rPr>
              <a:t>Ridge </a:t>
            </a:r>
            <a:r>
              <a:rPr lang="en-US" sz="1800" dirty="0" smtClean="0">
                <a:cs typeface="Times New Roman" panose="02020603050405020304" pitchFamily="18" charset="0"/>
              </a:rPr>
              <a:t>Regression</a:t>
            </a:r>
          </a:p>
          <a:p>
            <a:pPr lvl="2">
              <a:lnSpc>
                <a:spcPct val="150000"/>
              </a:lnSpc>
              <a:buFont typeface="Wingdings" panose="05000000000000000000" pitchFamily="2" charset="2"/>
              <a:buChar char="v"/>
              <a:defRPr/>
            </a:pPr>
            <a:r>
              <a:rPr lang="en-IN" sz="1800" dirty="0"/>
              <a:t>ElasticNet </a:t>
            </a:r>
            <a:r>
              <a:rPr lang="en-IN" sz="1800" dirty="0" smtClean="0"/>
              <a:t>Regression</a:t>
            </a:r>
          </a:p>
          <a:p>
            <a:pPr lvl="2">
              <a:lnSpc>
                <a:spcPct val="150000"/>
              </a:lnSpc>
              <a:buFont typeface="Wingdings" panose="05000000000000000000" pitchFamily="2" charset="2"/>
              <a:buChar char="v"/>
              <a:defRPr/>
            </a:pPr>
            <a:r>
              <a:rPr lang="en-US" sz="1800" dirty="0">
                <a:cs typeface="Times New Roman" panose="02020603050405020304" pitchFamily="18" charset="0"/>
              </a:rPr>
              <a:t>Bagging Regression</a:t>
            </a:r>
          </a:p>
          <a:p>
            <a:pPr marL="0" lvl="0" indent="0">
              <a:lnSpc>
                <a:spcPct val="150000"/>
              </a:lnSpc>
              <a:buFont typeface="Wingdings" panose="05000000000000000000" pitchFamily="2" charset="2"/>
              <a:buChar char="q"/>
              <a:defRPr/>
            </a:pPr>
            <a:endParaRPr lang="en-US" sz="2000" dirty="0">
              <a:cs typeface="Times New Roman" panose="02020603050405020304" pitchFamily="18" charset="0"/>
            </a:endParaRPr>
          </a:p>
          <a:p>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2209</TotalTime>
  <Words>795</Words>
  <Application>Microsoft Office PowerPoint</Application>
  <PresentationFormat>Widescreen</PresentationFormat>
  <Paragraphs>107</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Bahnschrift</vt:lpstr>
      <vt:lpstr>Calisto MT</vt:lpstr>
      <vt:lpstr>Lora</vt:lpstr>
      <vt:lpstr>Times New Roman</vt:lpstr>
      <vt:lpstr>Trebuchet MS</vt:lpstr>
      <vt:lpstr>Wingdings</vt:lpstr>
      <vt:lpstr>Wingdings 3</vt:lpstr>
      <vt:lpstr>Facet</vt:lpstr>
      <vt:lpstr>Predicting Renewable Energy Generation Using Machine Learning</vt:lpstr>
      <vt:lpstr>Contents</vt:lpstr>
      <vt:lpstr>Goals and Objective</vt:lpstr>
      <vt:lpstr>Problem Statement</vt:lpstr>
      <vt:lpstr>Data Collection</vt:lpstr>
      <vt:lpstr>Dataset</vt:lpstr>
      <vt:lpstr> Exploratory Data Analysis   1.Wind Generation Correlation </vt:lpstr>
      <vt:lpstr>           Exploratory Data Analysis                        2.Solar Generation Correlation                                </vt:lpstr>
      <vt:lpstr>Model and Algorithms</vt:lpstr>
      <vt:lpstr>       All Model’s r2_score  &amp;  Best Fit Model</vt:lpstr>
      <vt:lpstr>Results</vt:lpstr>
      <vt:lpstr>Results</vt:lpstr>
      <vt:lpstr>Prediction On User Interface : </vt:lpstr>
      <vt:lpstr>Future Scope :</vt:lpstr>
      <vt:lpstr> Conclusion</vt:lpstr>
      <vt:lpstr>PowerPoint Presentation</vt:lpstr>
    </vt:vector>
  </TitlesOfParts>
  <Company>CyberSpace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HEALTH SURVEY : WOMEN SCHEDULE</dc:title>
  <dc:creator>Er. Nikhil Borse</dc:creator>
  <cp:lastModifiedBy>abhinav giradkar</cp:lastModifiedBy>
  <cp:revision>50</cp:revision>
  <dcterms:created xsi:type="dcterms:W3CDTF">2020-01-25T13:01:00Z</dcterms:created>
  <dcterms:modified xsi:type="dcterms:W3CDTF">2021-02-02T12:04:48Z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1033-11.2.0.9148</vt:lpwstr>
  </property>
</Properties>
</file>