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 id="2" name="Simon Y Shim" initials="SYS" lastIdx="1" clrIdx="1">
    <p:extLst>
      <p:ext uri="{19B8F6BF-5375-455C-9EA6-DF929625EA0E}">
        <p15:presenceInfo xmlns:p15="http://schemas.microsoft.com/office/powerpoint/2012/main" userId="S-1-5-21-787990904-3912766178-259477378-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9900"/>
    <a:srgbClr val="CC0000"/>
    <a:srgbClr val="3399FF"/>
    <a:srgbClr val="0066FF"/>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590" autoAdjust="0"/>
    <p:restoredTop sz="97494" autoAdjust="0"/>
  </p:normalViewPr>
  <p:slideViewPr>
    <p:cSldViewPr snapToGrid="0" snapToObjects="1">
      <p:cViewPr>
        <p:scale>
          <a:sx n="50" d="100"/>
          <a:sy n="50" d="100"/>
        </p:scale>
        <p:origin x="29" y="-2198"/>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11-25T09:10:59.864" idx="1">
    <p:pos x="10" y="10"/>
    <p:text>Gutters at 12" from the left and right edges must be maintained for the poster folds.</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F99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207568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comments" Target="../comments/comment1.xml"/><Relationship Id="rId5" Type="http://schemas.openxmlformats.org/officeDocument/2006/relationships/image" Target="../media/image3.jpe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568641" y="17785318"/>
            <a:ext cx="8873067" cy="9094893"/>
          </a:xfrm>
          <a:prstGeom prst="rect">
            <a:avLst/>
          </a:prstGeom>
          <a:noFill/>
          <a:ln w="9525">
            <a:noFill/>
            <a:miter lim="800000"/>
            <a:headEnd/>
            <a:tailEnd/>
          </a:ln>
        </p:spPr>
        <p:txBody>
          <a:bodyPr lIns="406384" tIns="406384" rIns="406384" bIns="406384">
            <a:spAutoFit/>
          </a:bodyPr>
          <a:lstStyle/>
          <a:p>
            <a:pPr defTabSz="3901342"/>
            <a:endParaRPr lang="en-US" sz="2987" dirty="0"/>
          </a:p>
          <a:p>
            <a:pPr>
              <a:defRPr/>
            </a:pPr>
            <a:r>
              <a:rPr lang="en-US" sz="2987" dirty="0"/>
              <a:t>[1] A. N and U. S V, "Drone Object Detection Using Deep Learning Algorithms," 2021 Third International Conference on Inventive Research in Computing Applications (ICIRCA), Coimbatore, India, 2021, pp. 1187-1192.</a:t>
            </a:r>
          </a:p>
          <a:p>
            <a:pPr>
              <a:defRPr/>
            </a:pPr>
            <a:endParaRPr lang="en-US" sz="2987" dirty="0"/>
          </a:p>
          <a:p>
            <a:pPr>
              <a:defRPr/>
            </a:pPr>
            <a:r>
              <a:rPr lang="en-US" sz="2987" dirty="0"/>
              <a:t>[2]Kolbeinsson, B., &amp; Mikolajczyk, K. (2023). DDOS: The Drone Depth and Obstacle Segmentation Dataset. </a:t>
            </a:r>
            <a:r>
              <a:rPr lang="en-US" sz="2987" dirty="0" err="1"/>
              <a:t>Huggingface</a:t>
            </a:r>
            <a:r>
              <a:rPr lang="en-US" sz="2987" dirty="0"/>
              <a:t> Discussions</a:t>
            </a:r>
          </a:p>
          <a:p>
            <a:pPr>
              <a:defRPr/>
            </a:pPr>
            <a:endParaRPr lang="en-US" sz="2987" dirty="0"/>
          </a:p>
          <a:p>
            <a:pPr>
              <a:defRPr/>
            </a:pPr>
            <a:r>
              <a:rPr lang="en-US" sz="2987" dirty="0"/>
              <a:t>[3] Ren, S., He, K., </a:t>
            </a:r>
            <a:r>
              <a:rPr lang="en-US" sz="2987" dirty="0" err="1"/>
              <a:t>Girshick</a:t>
            </a:r>
            <a:r>
              <a:rPr lang="en-US" sz="2987" dirty="0"/>
              <a:t>, R., &amp; Sun, J. (2015). Faster R-CNN: Towards real-time object detection with region proposal networks. </a:t>
            </a:r>
            <a:r>
              <a:rPr lang="en-US" sz="2987" dirty="0" err="1"/>
              <a:t>NeurIPS</a:t>
            </a:r>
            <a:r>
              <a:rPr lang="en-US" sz="2987" dirty="0"/>
              <a:t>..</a:t>
            </a:r>
          </a:p>
          <a:p>
            <a:pPr>
              <a:defRPr/>
            </a:pPr>
            <a:endParaRPr lang="en-US" sz="2987" dirty="0"/>
          </a:p>
          <a:p>
            <a:pPr>
              <a:defRPr/>
            </a:pPr>
            <a:r>
              <a:rPr lang="en-US" sz="2987" dirty="0"/>
              <a:t>[4] </a:t>
            </a:r>
            <a:r>
              <a:rPr lang="en-US" sz="2987" dirty="0" err="1"/>
              <a:t>Lv</a:t>
            </a:r>
            <a:r>
              <a:rPr lang="en-US" sz="2987" dirty="0"/>
              <a:t>, W., Xu, S., Zhao, Y., Wang, G., Wei, J., Cui, C., Du, Y., Dang, Q., &amp; Liu, Y. (2023). DETRs Beat YOLOs on Real-time Object Detection. </a:t>
            </a:r>
          </a:p>
          <a:p>
            <a:pPr>
              <a:defRPr/>
            </a:pPr>
            <a:endParaRPr lang="en-US" sz="2987" dirty="0"/>
          </a:p>
        </p:txBody>
      </p:sp>
      <p:sp>
        <p:nvSpPr>
          <p:cNvPr id="4155" name="Text Box 406"/>
          <p:cNvSpPr txBox="1">
            <a:spLocks noChangeArrowheads="1"/>
          </p:cNvSpPr>
          <p:nvPr/>
        </p:nvSpPr>
        <p:spPr bwMode="auto">
          <a:xfrm>
            <a:off x="33458655" y="5725399"/>
            <a:ext cx="8839200" cy="3121335"/>
          </a:xfrm>
          <a:prstGeom prst="rect">
            <a:avLst/>
          </a:prstGeom>
          <a:noFill/>
          <a:ln w="9525">
            <a:noFill/>
            <a:miter lim="800000"/>
            <a:headEnd/>
            <a:tailEnd/>
          </a:ln>
        </p:spPr>
        <p:txBody>
          <a:bodyPr lIns="406384" tIns="406384" rIns="406384" bIns="406384">
            <a:spAutoFit/>
          </a:bodyPr>
          <a:lstStyle/>
          <a:p>
            <a:pPr>
              <a:defRPr/>
            </a:pPr>
            <a:r>
              <a:rPr lang="en-US" sz="2990" dirty="0"/>
              <a:t>The user interface allows drone operators or analysts to upload aerial images for obstacle detection with a single click. Once uploaded, the system automatically processes the images using the YOLO v11 detection model and displays the results in real time.</a:t>
            </a:r>
          </a:p>
        </p:txBody>
      </p:sp>
      <p:sp>
        <p:nvSpPr>
          <p:cNvPr id="77" name="Text Box 406"/>
          <p:cNvSpPr txBox="1">
            <a:spLocks noChangeArrowheads="1"/>
          </p:cNvSpPr>
          <p:nvPr/>
        </p:nvSpPr>
        <p:spPr bwMode="auto">
          <a:xfrm>
            <a:off x="22288232" y="6631528"/>
            <a:ext cx="9342350" cy="9426138"/>
          </a:xfrm>
          <a:prstGeom prst="rect">
            <a:avLst/>
          </a:prstGeom>
          <a:noFill/>
          <a:ln w="9525">
            <a:noFill/>
            <a:miter lim="800000"/>
            <a:headEnd/>
            <a:tailEnd/>
          </a:ln>
        </p:spPr>
        <p:txBody>
          <a:bodyPr wrap="square" lIns="406384" tIns="406384" rIns="406384" bIns="406384">
            <a:spAutoFit/>
          </a:bodyPr>
          <a:lstStyle/>
          <a:p>
            <a:pPr defTabSz="3901342">
              <a:spcAft>
                <a:spcPts val="2400"/>
              </a:spcAft>
            </a:pPr>
            <a:r>
              <a:rPr lang="en-US" sz="2990" dirty="0" err="1"/>
              <a:t>RetinaNet</a:t>
            </a:r>
            <a:r>
              <a:rPr lang="en-US" sz="2990" dirty="0"/>
              <a:t> handled urban objects well (car, bungalow), maintaining balanced accuracy across most categories. </a:t>
            </a:r>
          </a:p>
          <a:p>
            <a:pPr defTabSz="3901342">
              <a:spcAft>
                <a:spcPts val="2400"/>
              </a:spcAft>
            </a:pP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r>
              <a:rPr lang="en-US" sz="2990" dirty="0"/>
              <a:t>RT-DETR (HF) had strong contextual understanding with the best performance on trees, fences, and bungalows, but underperformed on small or ultra-thin objects.</a:t>
            </a:r>
            <a:endParaRPr lang="en-US" sz="2990" dirty="0">
              <a:solidFill>
                <a:srgbClr val="333333"/>
              </a:solidFill>
            </a:endParaRPr>
          </a:p>
          <a:p>
            <a:pPr defTabSz="3901342">
              <a:spcAft>
                <a:spcPts val="2400"/>
              </a:spcAft>
            </a:pPr>
            <a:r>
              <a:rPr lang="en-US" sz="2990" dirty="0"/>
              <a:t>Grounding DINO was uniquely suited for zero-shot detection and language-based querying, but due to computational constraints, was not included in the main performance table.</a:t>
            </a:r>
            <a:br>
              <a:rPr lang="en-US" sz="2990" dirty="0"/>
            </a:br>
            <a:br>
              <a:rPr lang="en-US" sz="2800" dirty="0"/>
            </a:br>
            <a:endParaRPr lang="en-US" sz="2800" b="1" dirty="0"/>
          </a:p>
        </p:txBody>
      </p:sp>
      <p:sp>
        <p:nvSpPr>
          <p:cNvPr id="1032" name="Rectangle 5"/>
          <p:cNvSpPr>
            <a:spLocks noChangeArrowheads="1"/>
          </p:cNvSpPr>
          <p:nvPr/>
        </p:nvSpPr>
        <p:spPr bwMode="auto">
          <a:xfrm>
            <a:off x="11510433" y="674666"/>
            <a:ext cx="20747567" cy="2002406"/>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Obstacle Detection for Drone Flight Path</a:t>
            </a:r>
          </a:p>
          <a:p>
            <a:pPr algn="ctr" eaLnBrk="0" hangingPunct="0">
              <a:defRPr/>
            </a:pPr>
            <a:r>
              <a:rPr lang="en-US" sz="4800" b="1" dirty="0">
                <a:solidFill>
                  <a:srgbClr val="FFFFFF"/>
                </a:solidFill>
                <a:latin typeface="Arial" charset="0"/>
              </a:rPr>
              <a:t>Project Advisor: Simon Shim</a:t>
            </a:r>
          </a:p>
        </p:txBody>
      </p:sp>
      <p:sp>
        <p:nvSpPr>
          <p:cNvPr id="4100" name="Text Box 14"/>
          <p:cNvSpPr txBox="1">
            <a:spLocks noChangeArrowheads="1"/>
          </p:cNvSpPr>
          <p:nvPr/>
        </p:nvSpPr>
        <p:spPr bwMode="auto">
          <a:xfrm>
            <a:off x="1378373" y="6485934"/>
            <a:ext cx="8873067" cy="4041587"/>
          </a:xfrm>
          <a:prstGeom prst="rect">
            <a:avLst/>
          </a:prstGeom>
          <a:noFill/>
          <a:ln w="9525">
            <a:noFill/>
            <a:miter lim="800000"/>
            <a:headEnd/>
            <a:tailEnd/>
          </a:ln>
        </p:spPr>
        <p:txBody>
          <a:bodyPr wrap="square" lIns="406384" tIns="406384" rIns="406384" bIns="406384">
            <a:spAutoFit/>
          </a:bodyPr>
          <a:lstStyle/>
          <a:p>
            <a:pPr defTabSz="3901342"/>
            <a:r>
              <a:rPr lang="en-US" sz="2990" dirty="0"/>
              <a:t>The Obstacle Detection for Drone Flight Path project addresses the challenge of safe autonomous drone navigation by developing an advanced image-based detection system powered by deep learning. It processes aerial data to recognize and localize potential obstacles, enabling drones to adapt in real time to dynamic environments. </a:t>
            </a:r>
          </a:p>
        </p:txBody>
      </p:sp>
      <p:sp>
        <p:nvSpPr>
          <p:cNvPr id="4101" name="Text Box 388"/>
          <p:cNvSpPr txBox="1">
            <a:spLocks noChangeArrowheads="1"/>
          </p:cNvSpPr>
          <p:nvPr/>
        </p:nvSpPr>
        <p:spPr bwMode="auto">
          <a:xfrm>
            <a:off x="698502" y="18515803"/>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2" name="Text Box 405"/>
          <p:cNvSpPr txBox="1">
            <a:spLocks noChangeArrowheads="1"/>
          </p:cNvSpPr>
          <p:nvPr/>
        </p:nvSpPr>
        <p:spPr bwMode="auto">
          <a:xfrm>
            <a:off x="11510433" y="5678437"/>
            <a:ext cx="20747566"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Analysis and Results</a:t>
            </a:r>
          </a:p>
        </p:txBody>
      </p:sp>
      <p:sp>
        <p:nvSpPr>
          <p:cNvPr id="4103" name="Text Box 478"/>
          <p:cNvSpPr txBox="1">
            <a:spLocks noChangeArrowheads="1"/>
          </p:cNvSpPr>
          <p:nvPr/>
        </p:nvSpPr>
        <p:spPr bwMode="auto">
          <a:xfrm>
            <a:off x="33077152" y="11904133"/>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7152" y="1752092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7152" y="26600575"/>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568640" y="12496174"/>
            <a:ext cx="8873067" cy="4957800"/>
          </a:xfrm>
          <a:prstGeom prst="rect">
            <a:avLst/>
          </a:prstGeom>
          <a:noFill/>
          <a:ln w="9525">
            <a:noFill/>
            <a:miter lim="800000"/>
            <a:headEnd/>
            <a:tailEnd/>
          </a:ln>
        </p:spPr>
        <p:txBody>
          <a:bodyPr lIns="406384" tIns="406384" rIns="406384" bIns="406384">
            <a:spAutoFit/>
          </a:bodyPr>
          <a:lstStyle/>
          <a:p>
            <a:pPr>
              <a:defRPr/>
            </a:pPr>
            <a:r>
              <a:rPr lang="en-US" sz="2987" dirty="0"/>
              <a:t>This project built and tested a deep learning system for real-time obstacle detection in drones using five advanced models. YOLOv11 offered the highest real-time accuracy, while Faster R-CNN and RT DETR performed better in complex scenes. The models were evaluated using </a:t>
            </a:r>
            <a:r>
              <a:rPr lang="en-US" sz="2987" dirty="0" err="1"/>
              <a:t>mAP</a:t>
            </a:r>
            <a:r>
              <a:rPr lang="en-US" sz="2987" dirty="0"/>
              <a:t> and F1-score, with each excelling in different object categories. The system shows strong potential for safe drone navigation, though further improvement is needed for detecting ultra-thin and small obstacles.</a:t>
            </a:r>
          </a:p>
        </p:txBody>
      </p:sp>
      <p:graphicFrame>
        <p:nvGraphicFramePr>
          <p:cNvPr id="2561" name="Group 513"/>
          <p:cNvGraphicFramePr>
            <a:graphicFrameLocks noGrp="1"/>
          </p:cNvGraphicFramePr>
          <p:nvPr>
            <p:extLst>
              <p:ext uri="{D42A27DB-BD31-4B8C-83A1-F6EECF244321}">
                <p14:modId xmlns:p14="http://schemas.microsoft.com/office/powerpoint/2010/main" val="305307244"/>
              </p:ext>
            </p:extLst>
          </p:nvPr>
        </p:nvGraphicFramePr>
        <p:xfrm>
          <a:off x="33568641" y="26655143"/>
          <a:ext cx="8873066" cy="6151698"/>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3616960">
                <a:tc gridSpan="2">
                  <a:txBody>
                    <a:bodyPr/>
                    <a:lstStyle/>
                    <a:p>
                      <a:pPr>
                        <a:defRPr/>
                      </a:pPr>
                      <a:endParaRPr lang="en-US" sz="2987" kern="1200" dirty="0">
                        <a:solidFill>
                          <a:schemeClr val="tx1"/>
                        </a:solidFill>
                        <a:latin typeface="Arial Narrow" pitchFamily="34" charset="0"/>
                        <a:ea typeface="+mn-ea"/>
                        <a:cs typeface="Arial" charset="0"/>
                      </a:endParaRPr>
                    </a:p>
                    <a:p>
                      <a:pPr>
                        <a:defRPr/>
                      </a:pPr>
                      <a:r>
                        <a:rPr lang="en-US" sz="2987" kern="1200" dirty="0">
                          <a:solidFill>
                            <a:schemeClr val="tx1"/>
                          </a:solidFill>
                          <a:latin typeface="Arial Narrow" pitchFamily="34" charset="0"/>
                          <a:ea typeface="+mn-ea"/>
                          <a:cs typeface="Arial" charset="0"/>
                        </a:rPr>
                        <a:t>We sincerely thank Professor Simon Shim and the Department of Applied Data Science at San Jose State University for their continuous guidance and support. We are also grateful to our peers for their collaboration and valuable feedback throughout the project. This project allowed us to apply the skills and concepts learned during our coursework in a real-world context. We appreciate the opportunity to explore innovative solutions and contribute meaningfully to the academic community.</a:t>
                      </a: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1170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2" name="Text Box 389"/>
          <p:cNvSpPr txBox="1">
            <a:spLocks noChangeArrowheads="1"/>
          </p:cNvSpPr>
          <p:nvPr/>
        </p:nvSpPr>
        <p:spPr bwMode="auto">
          <a:xfrm>
            <a:off x="1191029" y="13698158"/>
            <a:ext cx="8813186" cy="4961839"/>
          </a:xfrm>
          <a:prstGeom prst="rect">
            <a:avLst/>
          </a:prstGeom>
          <a:noFill/>
          <a:ln w="9525">
            <a:noFill/>
            <a:miter lim="800000"/>
            <a:headEnd/>
            <a:tailEnd/>
          </a:ln>
        </p:spPr>
        <p:txBody>
          <a:bodyPr wrap="square" lIns="406384" tIns="406384" rIns="406384" bIns="406384">
            <a:spAutoFit/>
          </a:bodyPr>
          <a:lstStyle/>
          <a:p>
            <a:pPr defTabSz="3901342"/>
            <a:r>
              <a:rPr lang="en-US" sz="2990" dirty="0"/>
              <a:t>The system combines multiple state-of-the-art models, each optimized for specific strengths such as speed, accuracy, or contextual understanding, to ensure robust performance across urban, rural, and natural settings. By integrating diverse model architectures and training on labeled drone imagery, this project offers a scalable and flexible solution for drone-based perception tasks, with applications in disaster response, infrastructure inspection, and autonomous delivery missions.</a:t>
            </a:r>
          </a:p>
        </p:txBody>
      </p:sp>
      <p:sp>
        <p:nvSpPr>
          <p:cNvPr id="58" name="Text Box 406"/>
          <p:cNvSpPr txBox="1">
            <a:spLocks noChangeArrowheads="1"/>
          </p:cNvSpPr>
          <p:nvPr/>
        </p:nvSpPr>
        <p:spPr bwMode="auto">
          <a:xfrm>
            <a:off x="12020239" y="6582680"/>
            <a:ext cx="9545807" cy="4052359"/>
          </a:xfrm>
          <a:prstGeom prst="rect">
            <a:avLst/>
          </a:prstGeom>
          <a:noFill/>
          <a:ln w="9525">
            <a:noFill/>
            <a:miter lim="800000"/>
            <a:headEnd/>
            <a:tailEnd/>
          </a:ln>
        </p:spPr>
        <p:txBody>
          <a:bodyPr wrap="square" lIns="406384" tIns="406384" rIns="406384" bIns="406384">
            <a:spAutoFit/>
          </a:bodyPr>
          <a:lstStyle/>
          <a:p>
            <a:pPr indent="-548626">
              <a:defRPr/>
            </a:pPr>
            <a:r>
              <a:rPr lang="en-US" sz="2990" dirty="0"/>
              <a:t>After training and evaluating all five models including YOLOv11, Faster R-CNN, </a:t>
            </a:r>
            <a:r>
              <a:rPr lang="en-US" sz="2990" dirty="0" err="1"/>
              <a:t>RetinaNet</a:t>
            </a:r>
            <a:r>
              <a:rPr lang="en-US" sz="2990" dirty="0"/>
              <a:t>, RT-DETRv3, and Grounding DINO, on the aerial imagery dataset, a comprehensive comparison was performed using metrics including mAP@0.5, </a:t>
            </a:r>
            <a:r>
              <a:rPr lang="en-US" sz="2990" dirty="0" err="1"/>
              <a:t>mAP</a:t>
            </a:r>
            <a:r>
              <a:rPr lang="en-US" sz="2990" dirty="0"/>
              <a:t>@[0.5:0.95], F1-score, class-wise AP, object size-specific AP, average recall, training stability, and visual accuracy.</a:t>
            </a:r>
          </a:p>
        </p:txBody>
      </p:sp>
      <p:sp>
        <p:nvSpPr>
          <p:cNvPr id="4143" name="Text Box 406"/>
          <p:cNvSpPr txBox="1">
            <a:spLocks noChangeArrowheads="1"/>
          </p:cNvSpPr>
          <p:nvPr/>
        </p:nvSpPr>
        <p:spPr bwMode="auto">
          <a:xfrm>
            <a:off x="22288232" y="14356285"/>
            <a:ext cx="9282969" cy="2661209"/>
          </a:xfrm>
          <a:prstGeom prst="rect">
            <a:avLst/>
          </a:prstGeom>
          <a:noFill/>
          <a:ln w="9525">
            <a:noFill/>
            <a:miter lim="800000"/>
            <a:headEnd/>
            <a:tailEnd/>
          </a:ln>
        </p:spPr>
        <p:txBody>
          <a:bodyPr wrap="square" lIns="406384" tIns="406384" rIns="406384" bIns="406384">
            <a:spAutoFit/>
          </a:bodyPr>
          <a:lstStyle/>
          <a:p>
            <a:pPr>
              <a:defRPr/>
            </a:pPr>
            <a:r>
              <a:rPr lang="en-US" sz="2990" dirty="0"/>
              <a:t>All models struggled with thin or low-contrast classes such as ultra-thin wires and poles. These classes had near-zero AP in most models, including YOLOv11 and </a:t>
            </a:r>
            <a:r>
              <a:rPr lang="en-US" sz="2990" dirty="0" err="1"/>
              <a:t>RetinaNet</a:t>
            </a:r>
            <a:r>
              <a:rPr lang="en-US" sz="2990" dirty="0"/>
              <a:t>, which otherwise performed well in broader detection.</a:t>
            </a:r>
          </a:p>
        </p:txBody>
      </p:sp>
      <p:sp>
        <p:nvSpPr>
          <p:cNvPr id="4146" name="Text Box 406"/>
          <p:cNvSpPr txBox="1">
            <a:spLocks noChangeArrowheads="1"/>
          </p:cNvSpPr>
          <p:nvPr/>
        </p:nvSpPr>
        <p:spPr bwMode="auto">
          <a:xfrm>
            <a:off x="1131147" y="26646828"/>
            <a:ext cx="8873067" cy="5191132"/>
          </a:xfrm>
          <a:prstGeom prst="rect">
            <a:avLst/>
          </a:prstGeom>
          <a:noFill/>
          <a:ln w="9525">
            <a:noFill/>
            <a:miter lim="800000"/>
            <a:headEnd/>
            <a:tailEnd/>
          </a:ln>
        </p:spPr>
        <p:txBody>
          <a:bodyPr wrap="square" lIns="406384" tIns="406384" rIns="406384" bIns="406384">
            <a:spAutoFit/>
          </a:bodyPr>
          <a:lstStyle/>
          <a:p>
            <a:pPr marL="457200" indent="-457200" defTabSz="3901342">
              <a:spcAft>
                <a:spcPts val="2400"/>
              </a:spcAft>
              <a:buFont typeface="Arial" panose="020B0604020202020204" pitchFamily="34" charset="0"/>
              <a:buChar char="•"/>
            </a:pPr>
            <a:r>
              <a:rPr lang="en-US" sz="2800" dirty="0">
                <a:solidFill>
                  <a:srgbClr val="333333"/>
                </a:solidFill>
              </a:rPr>
              <a:t>Trained YOLOv11, Faster R-CNN, </a:t>
            </a:r>
            <a:r>
              <a:rPr lang="en-US" sz="2800" dirty="0" err="1">
                <a:solidFill>
                  <a:srgbClr val="333333"/>
                </a:solidFill>
              </a:rPr>
              <a:t>RetinaNet</a:t>
            </a:r>
            <a:r>
              <a:rPr lang="en-US" sz="2800" dirty="0">
                <a:solidFill>
                  <a:srgbClr val="333333"/>
                </a:solidFill>
              </a:rPr>
              <a:t>, RT DETR v3, and Grounding DINO on annotated aerial datasets.</a:t>
            </a:r>
          </a:p>
          <a:p>
            <a:pPr marL="457200" indent="-457200" defTabSz="3901342">
              <a:spcAft>
                <a:spcPts val="2400"/>
              </a:spcAft>
              <a:buFont typeface="Arial" panose="020B0604020202020204" pitchFamily="34" charset="0"/>
              <a:buChar char="•"/>
            </a:pPr>
            <a:r>
              <a:rPr lang="en-US" sz="2800" dirty="0">
                <a:solidFill>
                  <a:srgbClr val="333333"/>
                </a:solidFill>
              </a:rPr>
              <a:t>Preprocessed images using OpenCV for size normalization, brightness adjustment, and augmentation.</a:t>
            </a:r>
          </a:p>
          <a:p>
            <a:pPr marL="457200" indent="-457200" defTabSz="3901342">
              <a:spcAft>
                <a:spcPts val="2400"/>
              </a:spcAft>
              <a:buFont typeface="Arial" panose="020B0604020202020204" pitchFamily="34" charset="0"/>
              <a:buChar char="•"/>
            </a:pPr>
            <a:r>
              <a:rPr lang="en-US" sz="2800" dirty="0">
                <a:solidFill>
                  <a:srgbClr val="333333"/>
                </a:solidFill>
              </a:rPr>
              <a:t>Refined annotations with </a:t>
            </a:r>
            <a:r>
              <a:rPr lang="en-US" sz="2800" dirty="0" err="1">
                <a:solidFill>
                  <a:srgbClr val="333333"/>
                </a:solidFill>
              </a:rPr>
              <a:t>Roboflow</a:t>
            </a:r>
            <a:r>
              <a:rPr lang="en-US" sz="2800" dirty="0">
                <a:solidFill>
                  <a:srgbClr val="333333"/>
                </a:solidFill>
              </a:rPr>
              <a:t> and Grounded SAM to improve obstacle detection accuracy.</a:t>
            </a:r>
          </a:p>
          <a:p>
            <a:pPr marL="457200" indent="-457200" defTabSz="3901342">
              <a:spcAft>
                <a:spcPts val="2400"/>
              </a:spcAft>
              <a:buFont typeface="Arial" panose="020B0604020202020204" pitchFamily="34" charset="0"/>
              <a:buChar char="•"/>
            </a:pPr>
            <a:r>
              <a:rPr lang="en-US" sz="2800" dirty="0">
                <a:solidFill>
                  <a:srgbClr val="333333"/>
                </a:solidFill>
              </a:rPr>
              <a:t>Deployed the system using Google Cloud with a </a:t>
            </a:r>
            <a:r>
              <a:rPr lang="en-US" sz="2800" dirty="0" err="1">
                <a:solidFill>
                  <a:srgbClr val="333333"/>
                </a:solidFill>
              </a:rPr>
              <a:t>Streamlit</a:t>
            </a:r>
            <a:r>
              <a:rPr lang="en-US" sz="2800" dirty="0">
                <a:solidFill>
                  <a:srgbClr val="333333"/>
                </a:solidFill>
              </a:rPr>
              <a:t> UI and REST API for interactive use.</a:t>
            </a:r>
          </a:p>
        </p:txBody>
      </p:sp>
      <p:sp>
        <p:nvSpPr>
          <p:cNvPr id="4152" name="TextBox 80"/>
          <p:cNvSpPr txBox="1">
            <a:spLocks noChangeArrowheads="1"/>
          </p:cNvSpPr>
          <p:nvPr/>
        </p:nvSpPr>
        <p:spPr bwMode="auto">
          <a:xfrm>
            <a:off x="12307311" y="20650851"/>
            <a:ext cx="9662597" cy="10042749"/>
          </a:xfrm>
          <a:prstGeom prst="rect">
            <a:avLst/>
          </a:prstGeom>
          <a:noFill/>
          <a:ln w="9525">
            <a:noFill/>
            <a:miter lim="800000"/>
            <a:headEnd/>
            <a:tailEnd/>
          </a:ln>
        </p:spPr>
        <p:txBody>
          <a:bodyPr wrap="square">
            <a:spAutoFit/>
          </a:bodyPr>
          <a:lstStyle/>
          <a:p>
            <a:pPr defTabSz="3901342">
              <a:spcAft>
                <a:spcPts val="2400"/>
              </a:spcAft>
            </a:pPr>
            <a:r>
              <a:rPr lang="en-US" sz="2990" dirty="0"/>
              <a:t>YOLOv11 excelled in detecting visually distinct, large or medium-sized objects like forest, trees, and cars. Its real-time performance combined with high spatial accuracy made it ideal for navigating open and semi-structured aerial environments.</a:t>
            </a:r>
            <a:br>
              <a:rPr lang="en-US" sz="2990" dirty="0"/>
            </a:br>
            <a:br>
              <a:rPr lang="en-US" sz="2990" dirty="0"/>
            </a:br>
            <a:br>
              <a:rPr lang="en-US" sz="2990" dirty="0"/>
            </a:br>
            <a:br>
              <a:rPr lang="en-US" sz="2990" dirty="0"/>
            </a:br>
            <a:br>
              <a:rPr lang="en-US" sz="2990" dirty="0"/>
            </a:br>
            <a:br>
              <a:rPr lang="en-US" sz="2990" dirty="0"/>
            </a:br>
            <a:br>
              <a:rPr lang="en-US" sz="2990" dirty="0"/>
            </a:br>
            <a:endParaRPr lang="en-US" sz="2990" dirty="0"/>
          </a:p>
          <a:p>
            <a:pPr defTabSz="3901342">
              <a:spcAft>
                <a:spcPts val="2400"/>
              </a:spcAft>
            </a:pPr>
            <a:br>
              <a:rPr lang="en-US" sz="2990" dirty="0"/>
            </a:br>
            <a:r>
              <a:rPr lang="en-US" sz="2990" dirty="0"/>
              <a:t>Faster R-CNN was strong in partially occluded or complex structures like cars, trees, and forest but lagged on ultra-thin structures. </a:t>
            </a:r>
          </a:p>
          <a:p>
            <a:pPr defTabSz="3901342">
              <a:spcAft>
                <a:spcPts val="2400"/>
              </a:spcAft>
            </a:pPr>
            <a:endParaRPr lang="en-US" sz="3200" dirty="0"/>
          </a:p>
          <a:p>
            <a:pPr defTabSz="3901342">
              <a:spcAft>
                <a:spcPts val="2400"/>
              </a:spcAft>
            </a:pPr>
            <a:endParaRPr lang="en-US" sz="3200" dirty="0"/>
          </a:p>
          <a:p>
            <a:pPr defTabSz="3901342">
              <a:spcAft>
                <a:spcPts val="2400"/>
              </a:spcAft>
            </a:pPr>
            <a:endParaRPr lang="en-US" sz="3200" dirty="0"/>
          </a:p>
          <a:p>
            <a:pPr defTabSz="3901342">
              <a:spcAft>
                <a:spcPts val="2400"/>
              </a:spcAft>
            </a:pPr>
            <a:endParaRPr lang="en-US" sz="3200" dirty="0"/>
          </a:p>
        </p:txBody>
      </p:sp>
      <p:sp>
        <p:nvSpPr>
          <p:cNvPr id="4154" name="Text Box 406"/>
          <p:cNvSpPr txBox="1">
            <a:spLocks noChangeArrowheads="1"/>
          </p:cNvSpPr>
          <p:nvPr/>
        </p:nvSpPr>
        <p:spPr bwMode="auto">
          <a:xfrm>
            <a:off x="22561692" y="24037811"/>
            <a:ext cx="9122122" cy="4498122"/>
          </a:xfrm>
          <a:prstGeom prst="rect">
            <a:avLst/>
          </a:prstGeom>
          <a:noFill/>
          <a:ln w="9525">
            <a:noFill/>
            <a:miter lim="800000"/>
            <a:headEnd/>
            <a:tailEnd/>
          </a:ln>
        </p:spPr>
        <p:txBody>
          <a:bodyPr wrap="square" lIns="406384" tIns="406384" rIns="406384" bIns="406384">
            <a:spAutoFit/>
          </a:bodyPr>
          <a:lstStyle/>
          <a:p>
            <a:pPr>
              <a:defRPr/>
            </a:pPr>
            <a:r>
              <a:rPr lang="en-US" sz="2987" dirty="0"/>
              <a:t>RT-DETRv3, though slightly lower on </a:t>
            </a:r>
            <a:r>
              <a:rPr lang="en-US" sz="2987" dirty="0" err="1"/>
              <a:t>mAP</a:t>
            </a:r>
            <a:r>
              <a:rPr lang="en-US" sz="2987" dirty="0"/>
              <a:t> (0.695 @0.5), showed robustness in semantic context and medium object detection, as reflected by its higher AR (0.76) and effectiveness in classes like fence and bungalow. However, its AR on small objects was the lowest at 0.540, limiting its utility in cluttered environments.</a:t>
            </a:r>
            <a:br>
              <a:rPr lang="en-US" sz="2987" dirty="0"/>
            </a:br>
            <a:br>
              <a:rPr lang="en-US" sz="2987" dirty="0"/>
            </a:br>
            <a:endParaRPr lang="en-US" sz="2987" dirty="0"/>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Applied Data Science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1" y="674666"/>
            <a:ext cx="9975849" cy="3405867"/>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a:solidFill>
                  <a:srgbClr val="FFFFFF"/>
                </a:solidFill>
                <a:latin typeface="Arial" charset="0"/>
              </a:rPr>
              <a:t>Sodha, Akshay </a:t>
            </a:r>
          </a:p>
          <a:p>
            <a:pPr eaLnBrk="0" hangingPunct="0">
              <a:defRPr/>
            </a:pPr>
            <a:r>
              <a:rPr lang="en-US" sz="3600" b="1" dirty="0">
                <a:solidFill>
                  <a:srgbClr val="FFFFFF"/>
                </a:solidFill>
                <a:latin typeface="Arial" charset="0"/>
              </a:rPr>
              <a:t>Somaiya, Harsh </a:t>
            </a:r>
          </a:p>
          <a:p>
            <a:pPr eaLnBrk="0" hangingPunct="0">
              <a:defRPr/>
            </a:pPr>
            <a:r>
              <a:rPr lang="en-US" sz="3600" b="1" dirty="0" err="1">
                <a:solidFill>
                  <a:srgbClr val="FFFFFF"/>
                </a:solidFill>
                <a:latin typeface="Arial" charset="0"/>
              </a:rPr>
              <a:t>Pagrut</a:t>
            </a:r>
            <a:r>
              <a:rPr lang="en-US" sz="3600" b="1" dirty="0">
                <a:solidFill>
                  <a:srgbClr val="FFFFFF"/>
                </a:solidFill>
                <a:latin typeface="Arial" charset="0"/>
              </a:rPr>
              <a:t>, Tanvi </a:t>
            </a:r>
          </a:p>
          <a:p>
            <a:pPr eaLnBrk="0" hangingPunct="0">
              <a:defRPr/>
            </a:pPr>
            <a:r>
              <a:rPr lang="en-US" sz="3600" b="1" dirty="0">
                <a:solidFill>
                  <a:srgbClr val="FFFFFF"/>
                </a:solidFill>
                <a:latin typeface="Arial" charset="0"/>
              </a:rPr>
              <a:t>Sharma, Vansh </a:t>
            </a:r>
            <a:br>
              <a:rPr lang="en-US" sz="3600" b="1" dirty="0">
                <a:solidFill>
                  <a:srgbClr val="FFFFFF"/>
                </a:solidFill>
                <a:latin typeface="Arial" charset="0"/>
              </a:rPr>
            </a:br>
            <a:r>
              <a:rPr lang="en-US" sz="3600" b="1" dirty="0">
                <a:solidFill>
                  <a:srgbClr val="FFFFFF"/>
                </a:solidFill>
                <a:latin typeface="Arial" charset="0"/>
              </a:rPr>
              <a:t>	</a:t>
            </a:r>
          </a:p>
          <a:p>
            <a:pPr algn="ctr" eaLnBrk="0" hangingPunct="0">
              <a:defRPr/>
            </a:pPr>
            <a:endParaRPr lang="en-US" sz="3600" b="1" dirty="0">
              <a:solidFill>
                <a:srgbClr val="FFFFFF"/>
              </a:solidFill>
              <a:latin typeface="Arial" charset="0"/>
            </a:endParaRPr>
          </a:p>
        </p:txBody>
      </p:sp>
      <p:sp>
        <p:nvSpPr>
          <p:cNvPr id="4099" name="Text Box 7"/>
          <p:cNvSpPr txBox="1">
            <a:spLocks noChangeArrowheads="1"/>
          </p:cNvSpPr>
          <p:nvPr/>
        </p:nvSpPr>
        <p:spPr bwMode="auto">
          <a:xfrm>
            <a:off x="698502" y="5671630"/>
            <a:ext cx="9969500" cy="525093"/>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sp>
        <p:nvSpPr>
          <p:cNvPr id="5" name="TextBox 4">
            <a:extLst>
              <a:ext uri="{FF2B5EF4-FFF2-40B4-BE49-F238E27FC236}">
                <a16:creationId xmlns:a16="http://schemas.microsoft.com/office/drawing/2014/main" id="{A6B0BCEE-7BCA-4D09-8833-932FED1EA0BB}"/>
              </a:ext>
            </a:extLst>
          </p:cNvPr>
          <p:cNvSpPr txBox="1"/>
          <p:nvPr/>
        </p:nvSpPr>
        <p:spPr>
          <a:xfrm>
            <a:off x="1191028" y="19431000"/>
            <a:ext cx="8873067" cy="3313215"/>
          </a:xfrm>
          <a:prstGeom prst="rect">
            <a:avLst/>
          </a:prstGeom>
          <a:noFill/>
        </p:spPr>
        <p:txBody>
          <a:bodyPr wrap="square" rtlCol="0">
            <a:spAutoFit/>
          </a:bodyPr>
          <a:lstStyle/>
          <a:p>
            <a:r>
              <a:rPr lang="en-US" sz="2990" dirty="0"/>
              <a:t>This project followed a deep learning pipeline to build a drone-based obstacle detection system. Aerial images were collected, preprocessed, and annotated using OpenCV, </a:t>
            </a:r>
            <a:r>
              <a:rPr lang="en-US" sz="2990" dirty="0" err="1"/>
              <a:t>Roboflow</a:t>
            </a:r>
            <a:r>
              <a:rPr lang="en-US" sz="2990" dirty="0"/>
              <a:t>, and Grounded SAM. Five models were trained on the labeled data using </a:t>
            </a:r>
            <a:r>
              <a:rPr lang="en-US" sz="2990" dirty="0" err="1"/>
              <a:t>PyTorch</a:t>
            </a:r>
            <a:r>
              <a:rPr lang="en-US" sz="2990" dirty="0"/>
              <a:t> and TensorFlow. The final system was deployed on Google Cloud with a </a:t>
            </a:r>
            <a:r>
              <a:rPr lang="en-US" sz="2990" dirty="0" err="1"/>
              <a:t>Streamlit</a:t>
            </a:r>
            <a:r>
              <a:rPr lang="en-US" sz="2990" dirty="0"/>
              <a:t> interface for real-time detection.</a:t>
            </a:r>
          </a:p>
        </p:txBody>
      </p:sp>
      <p:pic>
        <p:nvPicPr>
          <p:cNvPr id="4" name="Picture 3">
            <a:extLst>
              <a:ext uri="{FF2B5EF4-FFF2-40B4-BE49-F238E27FC236}">
                <a16:creationId xmlns:a16="http://schemas.microsoft.com/office/drawing/2014/main" id="{7D18E35E-542A-1127-11B9-6416984398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3815" y="22601637"/>
            <a:ext cx="5982335" cy="4261485"/>
          </a:xfrm>
          <a:prstGeom prst="rect">
            <a:avLst/>
          </a:prstGeom>
          <a:noFill/>
          <a:ln>
            <a:noFill/>
          </a:ln>
        </p:spPr>
      </p:pic>
      <p:pic>
        <p:nvPicPr>
          <p:cNvPr id="18" name="Picture 17" descr="A screenshot of a computer&#10;&#10;AI-generated content may be incorrect.">
            <a:extLst>
              <a:ext uri="{FF2B5EF4-FFF2-40B4-BE49-F238E27FC236}">
                <a16:creationId xmlns:a16="http://schemas.microsoft.com/office/drawing/2014/main" id="{A7832503-A131-D528-5E07-AD50E803D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6387" y="10781524"/>
            <a:ext cx="9746045" cy="5509823"/>
          </a:xfrm>
          <a:prstGeom prst="rect">
            <a:avLst/>
          </a:prstGeom>
        </p:spPr>
      </p:pic>
      <p:sp>
        <p:nvSpPr>
          <p:cNvPr id="26" name="TextBox 25">
            <a:extLst>
              <a:ext uri="{FF2B5EF4-FFF2-40B4-BE49-F238E27FC236}">
                <a16:creationId xmlns:a16="http://schemas.microsoft.com/office/drawing/2014/main" id="{6BFDC566-B651-CF01-6A6F-481FECD7BEE4}"/>
              </a:ext>
            </a:extLst>
          </p:cNvPr>
          <p:cNvSpPr txBox="1"/>
          <p:nvPr/>
        </p:nvSpPr>
        <p:spPr>
          <a:xfrm>
            <a:off x="12329313" y="16578273"/>
            <a:ext cx="9342350" cy="3785652"/>
          </a:xfrm>
          <a:prstGeom prst="rect">
            <a:avLst/>
          </a:prstGeom>
          <a:noFill/>
        </p:spPr>
        <p:txBody>
          <a:bodyPr wrap="square">
            <a:spAutoFit/>
          </a:bodyPr>
          <a:lstStyle/>
          <a:p>
            <a:pPr indent="-548626">
              <a:defRPr/>
            </a:pPr>
            <a:r>
              <a:rPr lang="en-US" sz="2990" dirty="0"/>
              <a:t>This table highlights that YOLOv11 consistently outperformed other models in terms of mAP@0.5 (0.859), </a:t>
            </a:r>
            <a:r>
              <a:rPr lang="en-US" sz="2990" dirty="0" err="1"/>
              <a:t>mAP</a:t>
            </a:r>
            <a:r>
              <a:rPr lang="en-US" sz="2990" dirty="0"/>
              <a:t>@[0.5:0.95] (0.784), and F1 Score (0.81), achieving the highest balance between detection precision and recall. YOLOv11 also had strong average precision (AP) on small objects and medium-sized ones like trees and cars.</a:t>
            </a:r>
            <a:br>
              <a:rPr lang="en-US" sz="2990" dirty="0"/>
            </a:br>
            <a:br>
              <a:rPr lang="en-US" sz="2990" dirty="0"/>
            </a:br>
            <a:r>
              <a:rPr lang="en-US" sz="2990" dirty="0"/>
              <a:t>Each model exhibited different strengths across obstacle classes:</a:t>
            </a:r>
          </a:p>
        </p:txBody>
      </p:sp>
      <p:pic>
        <p:nvPicPr>
          <p:cNvPr id="30" name="Picture 29" descr="A view of a neighborhood with trees and houses&#10;&#10;AI-generated content may be incorrect.">
            <a:extLst>
              <a:ext uri="{FF2B5EF4-FFF2-40B4-BE49-F238E27FC236}">
                <a16:creationId xmlns:a16="http://schemas.microsoft.com/office/drawing/2014/main" id="{EEACDD5F-1907-65D6-7054-D57077E07F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2380" y="28446672"/>
            <a:ext cx="5289365" cy="3005963"/>
          </a:xfrm>
          <a:prstGeom prst="rect">
            <a:avLst/>
          </a:prstGeom>
        </p:spPr>
      </p:pic>
      <p:pic>
        <p:nvPicPr>
          <p:cNvPr id="31" name="Picture 30" descr="A view of a neighborhood with trees and houses&#10;&#10;AI-generated content may be incorrect.">
            <a:extLst>
              <a:ext uri="{FF2B5EF4-FFF2-40B4-BE49-F238E27FC236}">
                <a16:creationId xmlns:a16="http://schemas.microsoft.com/office/drawing/2014/main" id="{4DABA9A1-C9E1-41A2-9A8D-06CBE1BA2F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50497" y="8117655"/>
            <a:ext cx="5417820" cy="3051175"/>
          </a:xfrm>
          <a:prstGeom prst="rect">
            <a:avLst/>
          </a:prstGeom>
        </p:spPr>
      </p:pic>
      <p:pic>
        <p:nvPicPr>
          <p:cNvPr id="34" name="Picture 33" descr="A screenshot of a computer generated image&#10;&#10;AI-generated content may be incorrect.">
            <a:extLst>
              <a:ext uri="{FF2B5EF4-FFF2-40B4-BE49-F238E27FC236}">
                <a16:creationId xmlns:a16="http://schemas.microsoft.com/office/drawing/2014/main" id="{ACF603CF-3205-E27D-4F61-9230A1759E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76447" y="22892478"/>
            <a:ext cx="5267429" cy="3005963"/>
          </a:xfrm>
          <a:prstGeom prst="rect">
            <a:avLst/>
          </a:prstGeom>
        </p:spPr>
      </p:pic>
      <p:pic>
        <p:nvPicPr>
          <p:cNvPr id="35" name="Picture 34">
            <a:extLst>
              <a:ext uri="{FF2B5EF4-FFF2-40B4-BE49-F238E27FC236}">
                <a16:creationId xmlns:a16="http://schemas.microsoft.com/office/drawing/2014/main" id="{85692B8A-27ED-5794-5608-AA6946BACED9}"/>
              </a:ext>
            </a:extLst>
          </p:cNvPr>
          <p:cNvPicPr>
            <a:picLocks noChangeAspect="1"/>
          </p:cNvPicPr>
          <p:nvPr/>
        </p:nvPicPr>
        <p:blipFill>
          <a:blip r:embed="rId8" cstate="print">
            <a:extLst>
              <a:ext uri="{28A0092B-C50C-407E-A947-70E740481C1C}">
                <a14:useLocalDpi xmlns:a14="http://schemas.microsoft.com/office/drawing/2010/main" val="0"/>
              </a:ext>
            </a:extLst>
          </a:blip>
          <a:srcRect l="7052" r="5740"/>
          <a:stretch/>
        </p:blipFill>
        <p:spPr>
          <a:xfrm>
            <a:off x="22678787" y="16892386"/>
            <a:ext cx="8675060" cy="7460600"/>
          </a:xfrm>
          <a:prstGeom prst="rect">
            <a:avLst/>
          </a:prstGeom>
        </p:spPr>
      </p:pic>
      <p:sp>
        <p:nvSpPr>
          <p:cNvPr id="37" name="TextBox 36">
            <a:extLst>
              <a:ext uri="{FF2B5EF4-FFF2-40B4-BE49-F238E27FC236}">
                <a16:creationId xmlns:a16="http://schemas.microsoft.com/office/drawing/2014/main" id="{EA037E09-1226-44D2-C674-6B101BF548D9}"/>
              </a:ext>
            </a:extLst>
          </p:cNvPr>
          <p:cNvSpPr txBox="1"/>
          <p:nvPr/>
        </p:nvSpPr>
        <p:spPr>
          <a:xfrm>
            <a:off x="22896142" y="27444535"/>
            <a:ext cx="8457705" cy="4388894"/>
          </a:xfrm>
          <a:prstGeom prst="rect">
            <a:avLst/>
          </a:prstGeom>
          <a:noFill/>
        </p:spPr>
        <p:txBody>
          <a:bodyPr wrap="square">
            <a:spAutoFit/>
          </a:bodyPr>
          <a:lstStyle/>
          <a:p>
            <a:pPr marL="457200" indent="-457200" defTabSz="3901342">
              <a:spcAft>
                <a:spcPts val="2400"/>
              </a:spcAft>
              <a:buFont typeface="Arial" panose="020B0604020202020204" pitchFamily="34" charset="0"/>
              <a:buChar char="•"/>
            </a:pPr>
            <a:r>
              <a:rPr lang="en-US" sz="2990" dirty="0">
                <a:solidFill>
                  <a:srgbClr val="333333"/>
                </a:solidFill>
              </a:rPr>
              <a:t>YOLOv11 had the highest training stability, fast convergence, and low overfitting.</a:t>
            </a:r>
          </a:p>
          <a:p>
            <a:pPr marL="457200" indent="-457200" defTabSz="3901342">
              <a:spcAft>
                <a:spcPts val="2400"/>
              </a:spcAft>
              <a:buFont typeface="Arial" panose="020B0604020202020204" pitchFamily="34" charset="0"/>
              <a:buChar char="•"/>
            </a:pPr>
            <a:r>
              <a:rPr lang="en-US" sz="2990" dirty="0">
                <a:solidFill>
                  <a:srgbClr val="333333"/>
                </a:solidFill>
              </a:rPr>
              <a:t>Faster R-CNN and </a:t>
            </a:r>
            <a:r>
              <a:rPr lang="en-US" sz="2990" dirty="0" err="1">
                <a:solidFill>
                  <a:srgbClr val="333333"/>
                </a:solidFill>
              </a:rPr>
              <a:t>RetinaNet</a:t>
            </a:r>
            <a:r>
              <a:rPr lang="en-US" sz="2990" dirty="0">
                <a:solidFill>
                  <a:srgbClr val="333333"/>
                </a:solidFill>
              </a:rPr>
              <a:t> had moderate training stability and longer training cycles.</a:t>
            </a:r>
          </a:p>
          <a:p>
            <a:pPr marL="457200" indent="-457200" defTabSz="3901342">
              <a:spcAft>
                <a:spcPts val="2400"/>
              </a:spcAft>
              <a:buFont typeface="Arial" panose="020B0604020202020204" pitchFamily="34" charset="0"/>
              <a:buChar char="•"/>
            </a:pPr>
            <a:r>
              <a:rPr lang="en-US" sz="2990" dirty="0">
                <a:solidFill>
                  <a:srgbClr val="333333"/>
                </a:solidFill>
              </a:rPr>
              <a:t>Visual accuracy remained High across most models, though RT-DETRv3 was rated Medium-High, owing to its semantic generalization at the cost of fine-grain spatial precision.</a:t>
            </a:r>
          </a:p>
        </p:txBody>
      </p:sp>
      <p:pic>
        <p:nvPicPr>
          <p:cNvPr id="38" name="Picture 37">
            <a:extLst>
              <a:ext uri="{FF2B5EF4-FFF2-40B4-BE49-F238E27FC236}">
                <a16:creationId xmlns:a16="http://schemas.microsoft.com/office/drawing/2014/main" id="{F4B15C04-F101-7DF8-570B-13ACE1370BB5}"/>
              </a:ext>
            </a:extLst>
          </p:cNvPr>
          <p:cNvPicPr>
            <a:picLocks noChangeAspect="1"/>
          </p:cNvPicPr>
          <p:nvPr/>
        </p:nvPicPr>
        <p:blipFill>
          <a:blip r:embed="rId9"/>
          <a:stretch>
            <a:fillRect/>
          </a:stretch>
        </p:blipFill>
        <p:spPr>
          <a:xfrm>
            <a:off x="35482953" y="8808856"/>
            <a:ext cx="5500924" cy="2776083"/>
          </a:xfrm>
          <a:prstGeom prst="rect">
            <a:avLst/>
          </a:prstGeom>
        </p:spPr>
      </p:pic>
      <p:pic>
        <p:nvPicPr>
          <p:cNvPr id="3" name="Picture 2" descr="A street with trees and buildings&#10;&#10;AI-generated content may be incorrect.">
            <a:extLst>
              <a:ext uri="{FF2B5EF4-FFF2-40B4-BE49-F238E27FC236}">
                <a16:creationId xmlns:a16="http://schemas.microsoft.com/office/drawing/2014/main" id="{4ED9CB40-E69F-BA2E-E484-0D5E281225F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3715" y="10303061"/>
            <a:ext cx="3762533" cy="3619557"/>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1086</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Akshay Sodha</cp:lastModifiedBy>
  <cp:revision>264</cp:revision>
  <dcterms:created xsi:type="dcterms:W3CDTF">2005-05-18T01:24:28Z</dcterms:created>
  <dcterms:modified xsi:type="dcterms:W3CDTF">2025-05-09T09:05:55Z</dcterms:modified>
  <cp:category>Powerpoint poster templates</cp:category>
</cp:coreProperties>
</file>