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4"/>
  </p:notesMasterIdLst>
  <p:sldIdLst>
    <p:sldId id="256" r:id="rId2"/>
    <p:sldId id="257" r:id="rId3"/>
    <p:sldId id="259" r:id="rId4"/>
    <p:sldId id="279" r:id="rId5"/>
    <p:sldId id="273" r:id="rId6"/>
    <p:sldId id="258" r:id="rId7"/>
    <p:sldId id="260" r:id="rId8"/>
    <p:sldId id="266" r:id="rId9"/>
    <p:sldId id="267" r:id="rId10"/>
    <p:sldId id="268" r:id="rId11"/>
    <p:sldId id="263" r:id="rId12"/>
    <p:sldId id="274" r:id="rId13"/>
    <p:sldId id="264" r:id="rId14"/>
    <p:sldId id="265" r:id="rId15"/>
    <p:sldId id="269" r:id="rId16"/>
    <p:sldId id="270" r:id="rId17"/>
    <p:sldId id="271" r:id="rId18"/>
    <p:sldId id="272" r:id="rId19"/>
    <p:sldId id="261" r:id="rId20"/>
    <p:sldId id="262" r:id="rId21"/>
    <p:sldId id="286" r:id="rId22"/>
    <p:sldId id="287" r:id="rId23"/>
    <p:sldId id="275" r:id="rId24"/>
    <p:sldId id="276" r:id="rId25"/>
    <p:sldId id="277" r:id="rId26"/>
    <p:sldId id="278" r:id="rId27"/>
    <p:sldId id="280" r:id="rId28"/>
    <p:sldId id="281" r:id="rId29"/>
    <p:sldId id="282" r:id="rId30"/>
    <p:sldId id="283" r:id="rId31"/>
    <p:sldId id="284" r:id="rId32"/>
    <p:sldId id="285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90" d="100"/>
          <a:sy n="90" d="100"/>
        </p:scale>
        <p:origin x="-480" y="-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notesMaster" Target="notesMasters/notesMaster1.xml"/><Relationship Id="rId35" Type="http://schemas.openxmlformats.org/officeDocument/2006/relationships/printerSettings" Target="printerSettings/printerSettings1.bin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F4C2D1-D410-3342-9C68-81859072B311}" type="datetimeFigureOut">
              <a:rPr lang="en-US" smtClean="0"/>
              <a:t>28/01/18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231006-871D-FC4F-ABEA-CF9483026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8176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57319"/>
            <a:ext cx="8915400" cy="8778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034553"/>
            <a:ext cx="8001000" cy="3823447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28/01/18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7987" y="2048256"/>
            <a:ext cx="3427413" cy="420624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039112"/>
            <a:ext cx="457200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28/01/18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28/01/18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28/01/18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28616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28/01/18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6601968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543800" y="1129553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543800" y="2629169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28/01/18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7553" y="1129554"/>
            <a:ext cx="914400" cy="5533278"/>
          </a:xfrm>
        </p:spPr>
        <p:txBody>
          <a:bodyPr vert="eaVert" lIns="274320" tIns="685800" bIns="68580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1734671"/>
            <a:ext cx="6426200" cy="4542304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28/01/18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311700" y="521800"/>
            <a:ext cx="8520600" cy="834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3200"/>
              <a:buNone/>
              <a:defRPr/>
            </a:lvl1pPr>
            <a:lvl2pPr lvl="1">
              <a:spcBef>
                <a:spcPts val="0"/>
              </a:spcBef>
              <a:buSzPts val="3200"/>
              <a:buNone/>
              <a:defRPr/>
            </a:lvl2pPr>
            <a:lvl3pPr lvl="2">
              <a:spcBef>
                <a:spcPts val="0"/>
              </a:spcBef>
              <a:buSzPts val="3200"/>
              <a:buNone/>
              <a:defRPr/>
            </a:lvl3pPr>
            <a:lvl4pPr lvl="3">
              <a:spcBef>
                <a:spcPts val="0"/>
              </a:spcBef>
              <a:buSzPts val="3200"/>
              <a:buNone/>
              <a:defRPr/>
            </a:lvl4pPr>
            <a:lvl5pPr lvl="4">
              <a:spcBef>
                <a:spcPts val="0"/>
              </a:spcBef>
              <a:buSzPts val="3200"/>
              <a:buNone/>
              <a:defRPr/>
            </a:lvl5pPr>
            <a:lvl6pPr lvl="5">
              <a:spcBef>
                <a:spcPts val="0"/>
              </a:spcBef>
              <a:buSzPts val="3200"/>
              <a:buNone/>
              <a:defRPr/>
            </a:lvl6pPr>
            <a:lvl7pPr lvl="6">
              <a:spcBef>
                <a:spcPts val="0"/>
              </a:spcBef>
              <a:buSzPts val="3200"/>
              <a:buNone/>
              <a:defRPr/>
            </a:lvl7pPr>
            <a:lvl8pPr lvl="7">
              <a:spcBef>
                <a:spcPts val="0"/>
              </a:spcBef>
              <a:buSzPts val="3200"/>
              <a:buNone/>
              <a:defRPr/>
            </a:lvl8pPr>
            <a:lvl9pPr lvl="8">
              <a:spcBef>
                <a:spcPts val="0"/>
              </a:spcBef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90250" y="6241345"/>
            <a:ext cx="548700" cy="5248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3977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28/01/18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025435"/>
            <a:ext cx="89154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943600"/>
            <a:ext cx="8001000" cy="91440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91440" rIns="274320" bIns="91440" rtlCol="0" anchor="t" anchorCtr="0"/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28/01/18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38862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00399"/>
            <a:ext cx="8915400" cy="2286000"/>
          </a:xfrm>
          <a:solidFill>
            <a:schemeClr val="tx2"/>
          </a:solidFill>
        </p:spPr>
        <p:txBody>
          <a:bodyPr vert="horz" lIns="1188720" tIns="45720" rIns="274320" bIns="45720" rtlCol="0" anchor="b" anchorCtr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484607"/>
            <a:ext cx="8001000" cy="77724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ctr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28/01/18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28/01/18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588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588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7534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7534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28/01/18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20588" y="188259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28/01/18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28/01/18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7534" y="2590800"/>
            <a:ext cx="3566160" cy="36861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2000"/>
            </a:lvl6pPr>
            <a:lvl7pPr marL="2055813" indent="-344488">
              <a:defRPr sz="2000"/>
            </a:lvl7pPr>
            <a:lvl8pPr marL="2055813" indent="-344488">
              <a:defRPr sz="2000"/>
            </a:lvl8pPr>
            <a:lvl9pPr marL="2055813" indent="-344488"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952" y="2039111"/>
            <a:ext cx="356616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28/01/18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123856"/>
            <a:ext cx="8913813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2595562"/>
            <a:ext cx="7610476" cy="3670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0FAA508-F0CD-46EA-95FB-26B559A0B5D9}" type="datetimeFigureOut">
              <a:rPr lang="en-US" smtClean="0"/>
              <a:t>28/01/18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5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0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marL="0" indent="0"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PHP First Look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034554"/>
            <a:ext cx="4660521" cy="1431622"/>
          </a:xfrm>
        </p:spPr>
        <p:txBody>
          <a:bodyPr/>
          <a:lstStyle/>
          <a:p>
            <a:r>
              <a:rPr lang="en-US" dirty="0" smtClean="0"/>
              <a:t>By: </a:t>
            </a:r>
            <a:r>
              <a:rPr lang="en-US" dirty="0" err="1" smtClean="0"/>
              <a:t>Akshay</a:t>
            </a:r>
            <a:r>
              <a:rPr lang="en-US" dirty="0" smtClean="0"/>
              <a:t> R </a:t>
            </a:r>
            <a:r>
              <a:rPr lang="en-US" dirty="0" err="1" smtClean="0"/>
              <a:t>Sonavane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47151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Install </a:t>
            </a:r>
            <a:r>
              <a:rPr lang="en-US" b="1" dirty="0" smtClean="0"/>
              <a:t>PHP Servers (only One)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WAMP</a:t>
            </a:r>
            <a:r>
              <a:rPr lang="en-US" dirty="0"/>
              <a:t> for Windows</a:t>
            </a:r>
          </a:p>
          <a:p>
            <a:r>
              <a:rPr lang="en-US" b="1" dirty="0"/>
              <a:t>LAMP</a:t>
            </a:r>
            <a:r>
              <a:rPr lang="en-US" dirty="0"/>
              <a:t> for Linux</a:t>
            </a:r>
          </a:p>
          <a:p>
            <a:r>
              <a:rPr lang="en-US" b="1" dirty="0"/>
              <a:t>MAMP</a:t>
            </a:r>
            <a:r>
              <a:rPr lang="en-US" dirty="0"/>
              <a:t> for Mac</a:t>
            </a:r>
          </a:p>
          <a:p>
            <a:r>
              <a:rPr lang="en-US" b="1" dirty="0"/>
              <a:t>SAMP</a:t>
            </a:r>
            <a:r>
              <a:rPr lang="en-US" dirty="0"/>
              <a:t> for Solaris</a:t>
            </a:r>
          </a:p>
          <a:p>
            <a:r>
              <a:rPr lang="en-US" b="1" dirty="0"/>
              <a:t>FAMP</a:t>
            </a:r>
            <a:r>
              <a:rPr lang="en-US" dirty="0"/>
              <a:t> for FreeBSD</a:t>
            </a:r>
          </a:p>
          <a:p>
            <a:r>
              <a:rPr lang="en-US" b="1" dirty="0"/>
              <a:t>XAMPP</a:t>
            </a:r>
            <a:r>
              <a:rPr lang="en-US" dirty="0"/>
              <a:t> (Cross, Apache, MySQL, PHP, Perl) for Cross Platform: It includes some other components too such as </a:t>
            </a:r>
            <a:r>
              <a:rPr lang="en-US" dirty="0" err="1"/>
              <a:t>FileZilla</a:t>
            </a:r>
            <a:r>
              <a:rPr lang="en-US" dirty="0"/>
              <a:t>, </a:t>
            </a:r>
            <a:r>
              <a:rPr lang="en-US" dirty="0" err="1"/>
              <a:t>OpenSSL</a:t>
            </a:r>
            <a:r>
              <a:rPr lang="en-US" dirty="0"/>
              <a:t>, </a:t>
            </a:r>
            <a:r>
              <a:rPr lang="en-US" dirty="0" err="1"/>
              <a:t>Webalizer</a:t>
            </a:r>
            <a:r>
              <a:rPr lang="en-US" dirty="0"/>
              <a:t>, Mercury Mail etc.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3520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of PHP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24465" r="-24465"/>
          <a:stretch>
            <a:fillRect/>
          </a:stretch>
        </p:blipFill>
        <p:spPr>
          <a:xfrm>
            <a:off x="-230187" y="2038256"/>
            <a:ext cx="9144000" cy="4799959"/>
          </a:xfrm>
        </p:spPr>
      </p:pic>
    </p:spTree>
    <p:extLst>
      <p:ext uri="{BB962C8B-B14F-4D97-AF65-F5344CB8AC3E}">
        <p14:creationId xmlns:p14="http://schemas.microsoft.com/office/powerpoint/2010/main" val="20818687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ache_flowcha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913" y="341895"/>
            <a:ext cx="7080734" cy="6248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1338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PHP Extension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096" y="3057414"/>
            <a:ext cx="7610476" cy="131092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8000" dirty="0" err="1" smtClean="0"/>
              <a:t>FileName.php</a:t>
            </a:r>
            <a:endParaRPr lang="en-US" sz="80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68096" y="4803151"/>
            <a:ext cx="7610476" cy="13109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Char char="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5813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398713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743200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087688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2" pitchFamily="18" charset="2"/>
              <a:buNone/>
            </a:pPr>
            <a:r>
              <a:rPr lang="en-US" sz="8000" dirty="0" smtClean="0"/>
              <a:t>“.</a:t>
            </a:r>
            <a:r>
              <a:rPr lang="en-US" sz="8000" dirty="0" err="1" smtClean="0"/>
              <a:t>php</a:t>
            </a:r>
            <a:r>
              <a:rPr lang="en-US" sz="8000" dirty="0" smtClean="0"/>
              <a:t>”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12758020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PHP First Program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12336" y="2298154"/>
            <a:ext cx="6006612" cy="35394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sz="2800" b="1" dirty="0">
                <a:solidFill>
                  <a:srgbClr val="FF6600"/>
                </a:solidFill>
              </a:rPr>
              <a:t> &lt;!DOCTYPE&gt;  </a:t>
            </a:r>
          </a:p>
          <a:p>
            <a:r>
              <a:rPr lang="es-ES_tradnl" sz="2800" b="1" dirty="0"/>
              <a:t>    </a:t>
            </a:r>
            <a:r>
              <a:rPr lang="es-ES_tradnl" sz="2800" b="1" dirty="0">
                <a:solidFill>
                  <a:srgbClr val="FF0000"/>
                </a:solidFill>
              </a:rPr>
              <a:t>&lt;</a:t>
            </a:r>
            <a:r>
              <a:rPr lang="es-ES_tradnl" sz="2800" b="1" dirty="0" err="1">
                <a:solidFill>
                  <a:srgbClr val="FF0000"/>
                </a:solidFill>
              </a:rPr>
              <a:t>html</a:t>
            </a:r>
            <a:r>
              <a:rPr lang="es-ES_tradnl" sz="2800" b="1" dirty="0">
                <a:solidFill>
                  <a:srgbClr val="FF0000"/>
                </a:solidFill>
              </a:rPr>
              <a:t>&gt;  </a:t>
            </a:r>
          </a:p>
          <a:p>
            <a:r>
              <a:rPr lang="es-ES_tradnl" sz="2800" b="1" dirty="0"/>
              <a:t>   </a:t>
            </a:r>
            <a:r>
              <a:rPr lang="es-ES_tradnl" sz="2800" b="1" dirty="0">
                <a:solidFill>
                  <a:srgbClr val="FF0000"/>
                </a:solidFill>
              </a:rPr>
              <a:t> &lt;</a:t>
            </a:r>
            <a:r>
              <a:rPr lang="es-ES_tradnl" sz="2800" b="1" dirty="0" err="1">
                <a:solidFill>
                  <a:srgbClr val="FF0000"/>
                </a:solidFill>
              </a:rPr>
              <a:t>body</a:t>
            </a:r>
            <a:r>
              <a:rPr lang="es-ES_tradnl" sz="2800" b="1" dirty="0">
                <a:solidFill>
                  <a:srgbClr val="FF0000"/>
                </a:solidFill>
              </a:rPr>
              <a:t>&gt;  </a:t>
            </a:r>
          </a:p>
          <a:p>
            <a:r>
              <a:rPr lang="es-ES_tradnl" sz="2800" b="1" dirty="0"/>
              <a:t>    &lt;?</a:t>
            </a:r>
            <a:r>
              <a:rPr lang="es-ES_tradnl" sz="2800" b="1" dirty="0" err="1"/>
              <a:t>php</a:t>
            </a:r>
            <a:r>
              <a:rPr lang="es-ES_tradnl" sz="2800" b="1" dirty="0"/>
              <a:t>  </a:t>
            </a:r>
          </a:p>
          <a:p>
            <a:r>
              <a:rPr lang="es-ES_tradnl" sz="2800" b="1" dirty="0"/>
              <a:t>   </a:t>
            </a:r>
            <a:r>
              <a:rPr lang="es-ES_tradnl" sz="2800" b="1" dirty="0">
                <a:solidFill>
                  <a:srgbClr val="3366FF"/>
                </a:solidFill>
              </a:rPr>
              <a:t> echo </a:t>
            </a:r>
            <a:r>
              <a:rPr lang="es-ES_tradnl" sz="2800" b="1" dirty="0">
                <a:solidFill>
                  <a:srgbClr val="996633"/>
                </a:solidFill>
              </a:rPr>
              <a:t>"&lt;h2&gt;</a:t>
            </a:r>
            <a:r>
              <a:rPr lang="es-ES_tradnl" sz="2800" b="1" dirty="0" err="1">
                <a:solidFill>
                  <a:srgbClr val="996633"/>
                </a:solidFill>
              </a:rPr>
              <a:t>Hello</a:t>
            </a:r>
            <a:r>
              <a:rPr lang="es-ES_tradnl" sz="2800" b="1" dirty="0">
                <a:solidFill>
                  <a:srgbClr val="996633"/>
                </a:solidFill>
              </a:rPr>
              <a:t> </a:t>
            </a:r>
            <a:r>
              <a:rPr lang="es-ES_tradnl" sz="2800" b="1" dirty="0" err="1">
                <a:solidFill>
                  <a:srgbClr val="996633"/>
                </a:solidFill>
              </a:rPr>
              <a:t>by</a:t>
            </a:r>
            <a:r>
              <a:rPr lang="es-ES_tradnl" sz="2800" b="1" dirty="0">
                <a:solidFill>
                  <a:srgbClr val="996633"/>
                </a:solidFill>
              </a:rPr>
              <a:t> PHP&lt;/h2&gt;"</a:t>
            </a:r>
            <a:r>
              <a:rPr lang="es-ES_tradnl" sz="2800" b="1" dirty="0"/>
              <a:t>;  </a:t>
            </a:r>
          </a:p>
          <a:p>
            <a:r>
              <a:rPr lang="es-ES_tradnl" sz="2800" b="1" dirty="0"/>
              <a:t>    ?&gt;  </a:t>
            </a:r>
          </a:p>
          <a:p>
            <a:r>
              <a:rPr lang="es-ES_tradnl" sz="2800" b="1" dirty="0"/>
              <a:t>  </a:t>
            </a:r>
            <a:r>
              <a:rPr lang="es-ES_tradnl" sz="2800" b="1" dirty="0">
                <a:solidFill>
                  <a:srgbClr val="FF0000"/>
                </a:solidFill>
              </a:rPr>
              <a:t>  &lt;/</a:t>
            </a:r>
            <a:r>
              <a:rPr lang="es-ES_tradnl" sz="2800" b="1" dirty="0" err="1">
                <a:solidFill>
                  <a:srgbClr val="FF0000"/>
                </a:solidFill>
              </a:rPr>
              <a:t>body</a:t>
            </a:r>
            <a:r>
              <a:rPr lang="es-ES_tradnl" sz="2800" b="1" dirty="0">
                <a:solidFill>
                  <a:srgbClr val="FF0000"/>
                </a:solidFill>
              </a:rPr>
              <a:t>&gt;  </a:t>
            </a:r>
          </a:p>
          <a:p>
            <a:r>
              <a:rPr lang="es-ES_tradnl" sz="2800" b="1" dirty="0">
                <a:solidFill>
                  <a:srgbClr val="FF0000"/>
                </a:solidFill>
              </a:rPr>
              <a:t>    &lt;/</a:t>
            </a:r>
            <a:r>
              <a:rPr lang="es-ES_tradnl" sz="2800" b="1" dirty="0" err="1">
                <a:solidFill>
                  <a:srgbClr val="FF0000"/>
                </a:solidFill>
              </a:rPr>
              <a:t>html</a:t>
            </a:r>
            <a:r>
              <a:rPr lang="es-ES_tradnl" sz="2800" b="1" dirty="0">
                <a:solidFill>
                  <a:srgbClr val="FF0000"/>
                </a:solidFill>
              </a:rPr>
              <a:t>&gt; </a:t>
            </a:r>
            <a:endParaRPr 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17442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</a:t>
            </a:r>
            <a:r>
              <a:rPr lang="en-US" dirty="0" smtClean="0"/>
              <a:t>) Types Of Tags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69616" y="2057500"/>
            <a:ext cx="5675917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&lt;? </a:t>
            </a:r>
          </a:p>
          <a:p>
            <a:r>
              <a:rPr lang="en-US" sz="2400" b="1" dirty="0"/>
              <a:t>echo "</a:t>
            </a:r>
            <a:r>
              <a:rPr lang="en-US" sz="2400" b="1" dirty="0" err="1"/>
              <a:t>Php</a:t>
            </a:r>
            <a:r>
              <a:rPr lang="en-US" sz="2400" b="1" dirty="0"/>
              <a:t> Shot Tags &lt;</a:t>
            </a:r>
            <a:r>
              <a:rPr lang="en-US" sz="2400" b="1" dirty="0" err="1"/>
              <a:t>br</a:t>
            </a:r>
            <a:r>
              <a:rPr lang="en-US" sz="2400" b="1" dirty="0"/>
              <a:t>&gt; &lt;</a:t>
            </a:r>
            <a:r>
              <a:rPr lang="en-US" sz="2400" b="1" dirty="0" err="1"/>
              <a:t>br</a:t>
            </a:r>
            <a:r>
              <a:rPr lang="en-US" sz="2400" b="1" dirty="0" smtClean="0"/>
              <a:t>&gt;”;</a:t>
            </a:r>
            <a:endParaRPr lang="en-US" sz="2400" b="1" dirty="0"/>
          </a:p>
          <a:p>
            <a:r>
              <a:rPr lang="en-US" sz="2400" b="1" dirty="0"/>
              <a:t>?&gt;</a:t>
            </a:r>
          </a:p>
          <a:p>
            <a:endParaRPr lang="en-US" sz="2400" b="1" dirty="0"/>
          </a:p>
          <a:p>
            <a:r>
              <a:rPr lang="en-US" sz="2400" b="1" dirty="0"/>
              <a:t>&lt;?</a:t>
            </a:r>
            <a:r>
              <a:rPr lang="en-US" sz="2400" b="1" dirty="0" err="1"/>
              <a:t>php</a:t>
            </a:r>
            <a:r>
              <a:rPr lang="en-US" sz="2400" b="1" dirty="0"/>
              <a:t> </a:t>
            </a:r>
          </a:p>
          <a:p>
            <a:r>
              <a:rPr lang="en-US" sz="2400" b="1" dirty="0"/>
              <a:t>echo "PHP Standard Tags  &lt;</a:t>
            </a:r>
            <a:r>
              <a:rPr lang="en-US" sz="2400" b="1" dirty="0" err="1"/>
              <a:t>br</a:t>
            </a:r>
            <a:r>
              <a:rPr lang="en-US" sz="2400" b="1" dirty="0"/>
              <a:t>&gt;&lt;</a:t>
            </a:r>
            <a:r>
              <a:rPr lang="en-US" sz="2400" b="1" dirty="0" err="1"/>
              <a:t>br</a:t>
            </a:r>
            <a:r>
              <a:rPr lang="en-US" sz="2400" b="1" dirty="0" smtClean="0"/>
              <a:t>&gt;”;</a:t>
            </a:r>
            <a:endParaRPr lang="en-US" sz="2400" b="1" dirty="0"/>
          </a:p>
          <a:p>
            <a:r>
              <a:rPr lang="en-US" sz="2400" b="1" dirty="0"/>
              <a:t>?&gt; </a:t>
            </a:r>
          </a:p>
          <a:p>
            <a:r>
              <a:rPr lang="en-US" sz="2400" b="1" dirty="0" smtClean="0"/>
              <a:t>&lt;</a:t>
            </a:r>
            <a:r>
              <a:rPr lang="en-US" sz="2400" b="1" dirty="0"/>
              <a:t>script language = "</a:t>
            </a:r>
            <a:r>
              <a:rPr lang="en-US" sz="2400" b="1" dirty="0" err="1"/>
              <a:t>php</a:t>
            </a:r>
            <a:r>
              <a:rPr lang="en-US" sz="2400" b="1" dirty="0"/>
              <a:t>"&gt; </a:t>
            </a:r>
          </a:p>
          <a:p>
            <a:r>
              <a:rPr lang="en-US" sz="2400" b="1" dirty="0" smtClean="0"/>
              <a:t>   </a:t>
            </a:r>
          </a:p>
          <a:p>
            <a:r>
              <a:rPr lang="en-US" sz="2400" b="1" dirty="0"/>
              <a:t>	</a:t>
            </a:r>
            <a:r>
              <a:rPr lang="en-US" sz="2400" b="1" dirty="0" smtClean="0"/>
              <a:t>echo </a:t>
            </a:r>
            <a:r>
              <a:rPr lang="en-US" sz="2400" b="1" dirty="0"/>
              <a:t>"Script </a:t>
            </a:r>
            <a:r>
              <a:rPr lang="en-US" sz="2400" b="1" dirty="0" smtClean="0"/>
              <a:t>Tags”;</a:t>
            </a:r>
            <a:endParaRPr lang="en-US" sz="2400" b="1" dirty="0"/>
          </a:p>
          <a:p>
            <a:endParaRPr lang="en-US" sz="2400" b="1" dirty="0" smtClean="0"/>
          </a:p>
          <a:p>
            <a:r>
              <a:rPr lang="en-US" sz="2400" b="1" dirty="0" smtClean="0"/>
              <a:t>&lt;</a:t>
            </a:r>
            <a:r>
              <a:rPr lang="en-US" sz="2400" b="1" dirty="0"/>
              <a:t>/script&gt;</a:t>
            </a:r>
          </a:p>
        </p:txBody>
      </p:sp>
    </p:spTree>
    <p:extLst>
      <p:ext uri="{BB962C8B-B14F-4D97-AF65-F5344CB8AC3E}">
        <p14:creationId xmlns:p14="http://schemas.microsoft.com/office/powerpoint/2010/main" val="4874620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3) Types OF </a:t>
            </a:r>
            <a:r>
              <a:rPr lang="en-US" dirty="0" err="1" smtClean="0"/>
              <a:t>php</a:t>
            </a:r>
            <a:r>
              <a:rPr lang="en-US" dirty="0" smtClean="0"/>
              <a:t> Comments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308347" y="2038256"/>
            <a:ext cx="6907304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&lt;?</a:t>
            </a:r>
          </a:p>
          <a:p>
            <a:endParaRPr lang="en-US" sz="1600" b="1" dirty="0"/>
          </a:p>
          <a:p>
            <a:r>
              <a:rPr lang="en-US" sz="1600" b="1" dirty="0"/>
              <a:t>   # This is a comment, and</a:t>
            </a:r>
          </a:p>
          <a:p>
            <a:r>
              <a:rPr lang="en-US" sz="1600" b="1" dirty="0"/>
              <a:t>   # This is the second line of the comment</a:t>
            </a:r>
          </a:p>
          <a:p>
            <a:r>
              <a:rPr lang="en-US" sz="1600" b="1" dirty="0"/>
              <a:t>   </a:t>
            </a:r>
          </a:p>
          <a:p>
            <a:r>
              <a:rPr lang="en-US" sz="1600" b="1" dirty="0"/>
              <a:t>   // This is a comment too. Each style comments only</a:t>
            </a:r>
          </a:p>
          <a:p>
            <a:r>
              <a:rPr lang="en-US" sz="1600" b="1" dirty="0"/>
              <a:t>   print "An example with single line comments";</a:t>
            </a:r>
          </a:p>
          <a:p>
            <a:endParaRPr lang="en-US" sz="1600" b="1" dirty="0"/>
          </a:p>
          <a:p>
            <a:endParaRPr lang="en-US" sz="1600" b="1" dirty="0"/>
          </a:p>
          <a:p>
            <a:r>
              <a:rPr lang="en-US" sz="1600" b="1" dirty="0"/>
              <a:t>   /*</a:t>
            </a:r>
          </a:p>
          <a:p>
            <a:r>
              <a:rPr lang="en-US" sz="1600" b="1" dirty="0"/>
              <a:t>    </a:t>
            </a:r>
          </a:p>
          <a:p>
            <a:r>
              <a:rPr lang="en-US" sz="1600" b="1" dirty="0"/>
              <a:t>    echo 'This is a test';  // This comment will cause a problem </a:t>
            </a:r>
          </a:p>
          <a:p>
            <a:endParaRPr lang="en-US" sz="1600" b="1" dirty="0"/>
          </a:p>
          <a:p>
            <a:r>
              <a:rPr lang="en-US" sz="1600" b="1" dirty="0"/>
              <a:t>    */</a:t>
            </a:r>
          </a:p>
          <a:p>
            <a:endParaRPr lang="en-US" sz="1600" b="1" dirty="0"/>
          </a:p>
          <a:p>
            <a:r>
              <a:rPr lang="en-US" sz="1600" b="1" dirty="0"/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838063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4)echo 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echo is a statement </a:t>
            </a:r>
            <a:r>
              <a:rPr lang="en-US" dirty="0" err="1"/>
              <a:t>i.e</a:t>
            </a:r>
            <a:r>
              <a:rPr lang="en-US" dirty="0"/>
              <a:t> used to display the output. it can be </a:t>
            </a:r>
            <a:r>
              <a:rPr lang="en-US" dirty="0" smtClean="0"/>
              <a:t>used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with parentheses </a:t>
            </a:r>
            <a:r>
              <a:rPr lang="en-US" dirty="0" smtClean="0"/>
              <a:t>echo  or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without parentheses echo.</a:t>
            </a:r>
          </a:p>
          <a:p>
            <a:r>
              <a:rPr lang="en-US" dirty="0"/>
              <a:t>echo can pass multiple string separated as ( , )</a:t>
            </a:r>
          </a:p>
          <a:p>
            <a:r>
              <a:rPr lang="en-US" dirty="0"/>
              <a:t>echo doesn’t return any value</a:t>
            </a:r>
          </a:p>
          <a:p>
            <a:r>
              <a:rPr lang="en-US" dirty="0"/>
              <a:t>echo is faster then </a:t>
            </a:r>
            <a:r>
              <a:rPr lang="en-US" dirty="0" smtClean="0"/>
              <a:t>print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6377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5)Print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Print is also a statement </a:t>
            </a:r>
            <a:r>
              <a:rPr lang="en-US" dirty="0" err="1"/>
              <a:t>i.e</a:t>
            </a:r>
            <a:r>
              <a:rPr lang="en-US" dirty="0"/>
              <a:t> used to display the output. it can be used with parentheses print( ) or without parentheses print.</a:t>
            </a:r>
          </a:p>
          <a:p>
            <a:r>
              <a:rPr lang="en-US" dirty="0"/>
              <a:t>using print can doesn’t pass multiple argument</a:t>
            </a:r>
          </a:p>
          <a:p>
            <a:r>
              <a:rPr lang="en-US" dirty="0"/>
              <a:t>print always return 1</a:t>
            </a:r>
          </a:p>
          <a:p>
            <a:r>
              <a:rPr lang="en-US" dirty="0"/>
              <a:t>it is slower than echo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5057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6)PHP </a:t>
            </a:r>
            <a:r>
              <a:rPr lang="en-US" dirty="0" smtClean="0"/>
              <a:t>Variable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7269" y="2167399"/>
            <a:ext cx="8057631" cy="4074484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The main way to store information in the middle of a PHP program is by using a variable</a:t>
            </a:r>
            <a:r>
              <a:rPr lang="en-US" dirty="0" smtClean="0"/>
              <a:t>.</a:t>
            </a:r>
          </a:p>
          <a:p>
            <a:r>
              <a:rPr lang="en-US" dirty="0" smtClean="0"/>
              <a:t>All </a:t>
            </a:r>
            <a:r>
              <a:rPr lang="en-US" dirty="0"/>
              <a:t>variables in PHP are denoted with a leading dollar sign ($)</a:t>
            </a:r>
            <a:r>
              <a:rPr lang="en-US" dirty="0" smtClean="0"/>
              <a:t>.</a:t>
            </a:r>
          </a:p>
          <a:p>
            <a:r>
              <a:rPr lang="en-US" dirty="0"/>
              <a:t>Variables are assigned with the = operator, with the variable on the left-hand side and the expression to be evaluated on the right</a:t>
            </a:r>
            <a:r>
              <a:rPr lang="en-US" dirty="0" smtClean="0"/>
              <a:t>.</a:t>
            </a:r>
          </a:p>
          <a:p>
            <a:r>
              <a:rPr lang="en-US" dirty="0"/>
              <a:t>PHP </a:t>
            </a:r>
            <a:r>
              <a:rPr lang="en-US" dirty="0" smtClean="0"/>
              <a:t>automatically </a:t>
            </a:r>
            <a:r>
              <a:rPr lang="en-US" dirty="0"/>
              <a:t>converting types from one to another when necessary.</a:t>
            </a:r>
          </a:p>
          <a:p>
            <a:r>
              <a:rPr lang="en-US" dirty="0"/>
              <a:t>PHP has a total of eight data types which we use to </a:t>
            </a:r>
            <a:r>
              <a:rPr lang="en-US" dirty="0" smtClean="0"/>
              <a:t>Declare the  variables.</a:t>
            </a:r>
          </a:p>
          <a:p>
            <a:r>
              <a:rPr lang="en-US" dirty="0"/>
              <a:t>Variable names must begin with a letter or underscore character</a:t>
            </a:r>
            <a:r>
              <a:rPr lang="en-US" dirty="0" smtClean="0"/>
              <a:t>.</a:t>
            </a:r>
          </a:p>
          <a:p>
            <a:r>
              <a:rPr lang="en-US" dirty="0"/>
              <a:t>A variable name can consist of numbers, letters, underscores but you cannot use characters like + , - , % , ( , ) . &amp; , </a:t>
            </a:r>
            <a:r>
              <a:rPr lang="en-US" dirty="0" smtClean="0"/>
              <a:t>etc.</a:t>
            </a:r>
            <a:endParaRPr lang="en-US" dirty="0"/>
          </a:p>
          <a:p>
            <a:r>
              <a:rPr lang="en-US" dirty="0"/>
              <a:t>There is no size limit for variables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275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6082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Data-Types  to Declare </a:t>
            </a:r>
            <a:r>
              <a:rPr lang="en-US" dirty="0"/>
              <a:t>V</a:t>
            </a:r>
            <a:r>
              <a:rPr lang="en-US" dirty="0" smtClean="0"/>
              <a:t>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4424" y="2120088"/>
            <a:ext cx="7610476" cy="4519984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/>
              <a:t>Integers:</a:t>
            </a:r>
            <a:r>
              <a:rPr lang="en-US" dirty="0"/>
              <a:t> are whole numbers, without a decimal point, like 4195.</a:t>
            </a:r>
          </a:p>
          <a:p>
            <a:r>
              <a:rPr lang="en-US" b="1" dirty="0"/>
              <a:t>Doubles:</a:t>
            </a:r>
            <a:r>
              <a:rPr lang="en-US" dirty="0"/>
              <a:t> are floating-point numbers, like 3.14159 or 49.1.</a:t>
            </a:r>
          </a:p>
          <a:p>
            <a:r>
              <a:rPr lang="en-US" b="1" dirty="0"/>
              <a:t>Booleans:</a:t>
            </a:r>
            <a:r>
              <a:rPr lang="en-US" dirty="0"/>
              <a:t> have only two possible values either true or false.</a:t>
            </a:r>
          </a:p>
          <a:p>
            <a:r>
              <a:rPr lang="en-US" b="1" dirty="0"/>
              <a:t>NULL:</a:t>
            </a:r>
            <a:r>
              <a:rPr lang="en-US" dirty="0"/>
              <a:t> is a </a:t>
            </a:r>
            <a:r>
              <a:rPr lang="en-US" dirty="0" smtClean="0"/>
              <a:t>type </a:t>
            </a:r>
            <a:r>
              <a:rPr lang="en-US" dirty="0"/>
              <a:t>that only has one </a:t>
            </a:r>
            <a:r>
              <a:rPr lang="en-US" dirty="0" smtClean="0"/>
              <a:t>value i.e.. “NULL”.</a:t>
            </a:r>
            <a:endParaRPr lang="en-US" dirty="0"/>
          </a:p>
          <a:p>
            <a:r>
              <a:rPr lang="en-US" b="1" dirty="0"/>
              <a:t>Strings:</a:t>
            </a:r>
            <a:r>
              <a:rPr lang="en-US" dirty="0"/>
              <a:t> are sequences of characters, like 'PHP supports string operations.'</a:t>
            </a:r>
          </a:p>
          <a:p>
            <a:r>
              <a:rPr lang="en-US" b="1" dirty="0"/>
              <a:t>Arrays:</a:t>
            </a:r>
            <a:r>
              <a:rPr lang="en-US" dirty="0"/>
              <a:t> are named and indexed collections of other values.</a:t>
            </a:r>
          </a:p>
          <a:p>
            <a:r>
              <a:rPr lang="en-US" b="1" dirty="0"/>
              <a:t>Objects:</a:t>
            </a:r>
            <a:r>
              <a:rPr lang="en-US" dirty="0"/>
              <a:t> are instances of programmer-defined classes, which can package up both other kinds of values and functions that are specific to the class.</a:t>
            </a:r>
          </a:p>
          <a:p>
            <a:r>
              <a:rPr lang="en-US" b="1" dirty="0"/>
              <a:t>Resources:</a:t>
            </a:r>
            <a:r>
              <a:rPr lang="en-US" dirty="0"/>
              <a:t> are special variables that hold references to resources external to PHP (such as database connections).</a:t>
            </a:r>
          </a:p>
        </p:txBody>
      </p:sp>
    </p:spTree>
    <p:extLst>
      <p:ext uri="{BB962C8B-B14F-4D97-AF65-F5344CB8AC3E}">
        <p14:creationId xmlns:p14="http://schemas.microsoft.com/office/powerpoint/2010/main" val="22599437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2297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5129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8)PHP </a:t>
            </a:r>
            <a:r>
              <a:rPr lang="en-US" b="1" dirty="0"/>
              <a:t>$ and $$ </a:t>
            </a:r>
            <a:r>
              <a:rPr lang="en-US" b="1" dirty="0" smtClean="0"/>
              <a:t>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</a:t>
            </a:r>
            <a:r>
              <a:rPr lang="en-US" sz="2400" b="1" dirty="0"/>
              <a:t>$</a:t>
            </a:r>
            <a:r>
              <a:rPr lang="en-US" sz="2400" b="1" dirty="0" err="1"/>
              <a:t>var</a:t>
            </a:r>
            <a:r>
              <a:rPr lang="en-US" sz="2400" dirty="0"/>
              <a:t> (single dollar) is a normal variable with the name </a:t>
            </a:r>
            <a:r>
              <a:rPr lang="en-US" sz="2400" dirty="0" err="1"/>
              <a:t>var</a:t>
            </a:r>
            <a:r>
              <a:rPr lang="en-US" sz="2400" dirty="0"/>
              <a:t> that stores any value like string, integer, float, etc.</a:t>
            </a:r>
          </a:p>
          <a:p>
            <a:r>
              <a:rPr lang="en-US" sz="2400" dirty="0"/>
              <a:t>The </a:t>
            </a:r>
            <a:r>
              <a:rPr lang="en-US" sz="2400" b="1" dirty="0"/>
              <a:t>$$</a:t>
            </a:r>
            <a:r>
              <a:rPr lang="en-US" sz="2400" b="1" dirty="0" err="1"/>
              <a:t>var</a:t>
            </a:r>
            <a:r>
              <a:rPr lang="en-US" sz="2400" dirty="0"/>
              <a:t> (double dollar) is a reference variable that stores the value of the $variable inside it.</a:t>
            </a:r>
          </a:p>
        </p:txBody>
      </p:sp>
    </p:spTree>
    <p:extLst>
      <p:ext uri="{BB962C8B-B14F-4D97-AF65-F5344CB8AC3E}">
        <p14:creationId xmlns:p14="http://schemas.microsoft.com/office/powerpoint/2010/main" val="34651827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64227"/>
            <a:ext cx="8913813" cy="914400"/>
          </a:xfrm>
        </p:spPr>
        <p:txBody>
          <a:bodyPr/>
          <a:lstStyle/>
          <a:p>
            <a:r>
              <a:rPr lang="en-US" dirty="0" smtClean="0"/>
              <a:t>07)Addition </a:t>
            </a:r>
            <a:r>
              <a:rPr lang="en-US" dirty="0" smtClean="0"/>
              <a:t>Of Two Sum…!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5718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escape-sequence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\n is replaced by the newline character </a:t>
            </a:r>
          </a:p>
          <a:p>
            <a:r>
              <a:rPr lang="en-US" dirty="0" smtClean="0"/>
              <a:t>\</a:t>
            </a:r>
            <a:r>
              <a:rPr lang="en-US" dirty="0"/>
              <a:t>r is replaced by the carriage-return character </a:t>
            </a:r>
          </a:p>
          <a:p>
            <a:r>
              <a:rPr lang="en-US" dirty="0"/>
              <a:t> \t is replaced by the tab character </a:t>
            </a:r>
          </a:p>
          <a:p>
            <a:r>
              <a:rPr lang="en-US" dirty="0"/>
              <a:t> \$ is replaced by the dollar sign itself ($) </a:t>
            </a:r>
          </a:p>
          <a:p>
            <a:r>
              <a:rPr lang="en-US" dirty="0"/>
              <a:t> \" is replaced by a single double-quote (") </a:t>
            </a:r>
          </a:p>
          <a:p>
            <a:r>
              <a:rPr lang="en-US" dirty="0"/>
              <a:t> \\ is replaced by a single backslash (\) </a:t>
            </a:r>
          </a:p>
        </p:txBody>
      </p:sp>
    </p:spTree>
    <p:extLst>
      <p:ext uri="{BB962C8B-B14F-4D97-AF65-F5344CB8AC3E}">
        <p14:creationId xmlns:p14="http://schemas.microsoft.com/office/powerpoint/2010/main" val="450986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􏰀 </a:t>
            </a:r>
            <a:r>
              <a:rPr lang="en-US" dirty="0"/>
              <a:t> </a:t>
            </a:r>
            <a:r>
              <a:rPr lang="en-US" dirty="0" smtClean="0"/>
              <a:t>09)</a:t>
            </a:r>
            <a:r>
              <a:rPr lang="en-US" dirty="0"/>
              <a:t> Local variables </a:t>
            </a:r>
            <a:endParaRPr lang="en-US" dirty="0"/>
          </a:p>
          <a:p>
            <a:r>
              <a:rPr lang="en-US" dirty="0"/>
              <a:t>􏰀  </a:t>
            </a:r>
            <a:r>
              <a:rPr lang="en-US" dirty="0" smtClean="0"/>
              <a:t>10)Function </a:t>
            </a:r>
            <a:r>
              <a:rPr lang="en-US" dirty="0"/>
              <a:t>parameters </a:t>
            </a:r>
            <a:endParaRPr lang="en-US" dirty="0"/>
          </a:p>
          <a:p>
            <a:r>
              <a:rPr lang="en-US" dirty="0"/>
              <a:t>􏰀  </a:t>
            </a:r>
            <a:r>
              <a:rPr lang="en-US" dirty="0" smtClean="0"/>
              <a:t>11)Global </a:t>
            </a:r>
            <a:r>
              <a:rPr lang="en-US" dirty="0"/>
              <a:t>variables </a:t>
            </a:r>
            <a:endParaRPr lang="en-US" dirty="0"/>
          </a:p>
          <a:p>
            <a:r>
              <a:rPr lang="en-US" dirty="0"/>
              <a:t>􏰀  </a:t>
            </a:r>
            <a:r>
              <a:rPr lang="en-US" dirty="0" smtClean="0"/>
              <a:t>12)Static </a:t>
            </a:r>
            <a:r>
              <a:rPr lang="en-US" dirty="0"/>
              <a:t>variables 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29531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13)PHP </a:t>
            </a:r>
            <a:r>
              <a:rPr lang="en-US" b="1" dirty="0"/>
              <a:t>Magic </a:t>
            </a:r>
            <a:r>
              <a:rPr lang="en-US" b="1" dirty="0" smtClean="0"/>
              <a:t>constants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PHP provides a large number of predefined constants to any script which it runs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91597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PHP - Decision Making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14)if</a:t>
            </a:r>
            <a:r>
              <a:rPr lang="en-US" b="1" dirty="0"/>
              <a:t>...else statement</a:t>
            </a:r>
            <a:r>
              <a:rPr lang="en-US" dirty="0"/>
              <a:t> − use this statement if you want to execute a set of code when a condition is true and another if the condition is not true</a:t>
            </a:r>
          </a:p>
          <a:p>
            <a:r>
              <a:rPr lang="en-US" b="1" dirty="0" smtClean="0"/>
              <a:t>15)</a:t>
            </a:r>
            <a:r>
              <a:rPr lang="en-US" b="1" dirty="0" err="1" smtClean="0"/>
              <a:t>elseif</a:t>
            </a:r>
            <a:r>
              <a:rPr lang="en-US" b="1" dirty="0" smtClean="0"/>
              <a:t> </a:t>
            </a:r>
            <a:r>
              <a:rPr lang="en-US" b="1" dirty="0"/>
              <a:t>statement</a:t>
            </a:r>
            <a:r>
              <a:rPr lang="en-US" dirty="0"/>
              <a:t> − is used with the if...else statement to execute a set of code if </a:t>
            </a:r>
            <a:r>
              <a:rPr lang="en-US" b="1" dirty="0"/>
              <a:t>one</a:t>
            </a:r>
            <a:r>
              <a:rPr lang="en-US" dirty="0"/>
              <a:t> of the several condition is true</a:t>
            </a:r>
          </a:p>
          <a:p>
            <a:r>
              <a:rPr lang="en-US" b="1" dirty="0" smtClean="0"/>
              <a:t>16)switch </a:t>
            </a:r>
            <a:r>
              <a:rPr lang="en-US" b="1" dirty="0"/>
              <a:t>statement</a:t>
            </a:r>
            <a:r>
              <a:rPr lang="en-US" dirty="0"/>
              <a:t> − is used if you want to select one of many blocks of code to be executed, use the Switch statement. The switch statement is used to avoid long blocks of if..</a:t>
            </a:r>
            <a:r>
              <a:rPr lang="en-US" dirty="0" err="1"/>
              <a:t>elseif</a:t>
            </a:r>
            <a:r>
              <a:rPr lang="en-US" dirty="0"/>
              <a:t>..else code.</a:t>
            </a:r>
          </a:p>
        </p:txBody>
      </p:sp>
    </p:spTree>
    <p:extLst>
      <p:ext uri="{BB962C8B-B14F-4D97-AF65-F5344CB8AC3E}">
        <p14:creationId xmlns:p14="http://schemas.microsoft.com/office/powerpoint/2010/main" val="7273018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PHP - Decision Making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smtClean="0"/>
              <a:t>17)for</a:t>
            </a:r>
            <a:r>
              <a:rPr lang="en-US" dirty="0" smtClean="0"/>
              <a:t> </a:t>
            </a:r>
            <a:r>
              <a:rPr lang="en-US" dirty="0"/>
              <a:t>− loops through a block of code a specified number of times.</a:t>
            </a:r>
          </a:p>
          <a:p>
            <a:r>
              <a:rPr lang="en-US" b="1" dirty="0" smtClean="0"/>
              <a:t>18)while</a:t>
            </a:r>
            <a:r>
              <a:rPr lang="en-US" dirty="0" smtClean="0"/>
              <a:t> </a:t>
            </a:r>
            <a:r>
              <a:rPr lang="en-US" dirty="0"/>
              <a:t>− loops through a block of code if and as long as a specified condition is true.</a:t>
            </a:r>
          </a:p>
          <a:p>
            <a:r>
              <a:rPr lang="en-US" b="1" dirty="0" smtClean="0"/>
              <a:t>19)do</a:t>
            </a:r>
            <a:r>
              <a:rPr lang="en-US" b="1" dirty="0"/>
              <a:t>...while</a:t>
            </a:r>
            <a:r>
              <a:rPr lang="en-US" dirty="0"/>
              <a:t> − loops through a block of code once, and then repeats the loop as long as a special condition is true.</a:t>
            </a:r>
          </a:p>
          <a:p>
            <a:r>
              <a:rPr lang="en-US" b="1" dirty="0" smtClean="0"/>
              <a:t>20)</a:t>
            </a:r>
            <a:r>
              <a:rPr lang="en-US" b="1" dirty="0" err="1" smtClean="0"/>
              <a:t>foreach</a:t>
            </a:r>
            <a:r>
              <a:rPr lang="en-US" dirty="0" smtClean="0"/>
              <a:t> </a:t>
            </a:r>
            <a:r>
              <a:rPr lang="en-US" dirty="0"/>
              <a:t>− loops through a block of code for each element in an array</a:t>
            </a:r>
            <a:r>
              <a:rPr lang="en-US" dirty="0" smtClean="0"/>
              <a:t>.</a:t>
            </a:r>
          </a:p>
          <a:p>
            <a:r>
              <a:rPr lang="en-US" dirty="0" smtClean="0"/>
              <a:t>21) Break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140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US" dirty="0" smtClean="0"/>
              <a:t>rerequisite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4424" y="2595562"/>
            <a:ext cx="7610476" cy="2634706"/>
          </a:xfrm>
        </p:spPr>
        <p:txBody>
          <a:bodyPr>
            <a:noAutofit/>
          </a:bodyPr>
          <a:lstStyle/>
          <a:p>
            <a:r>
              <a:rPr lang="en-US" sz="1800" dirty="0" smtClean="0"/>
              <a:t>Basic  </a:t>
            </a:r>
            <a:r>
              <a:rPr lang="en-US" sz="1800" dirty="0"/>
              <a:t>understanding of computer </a:t>
            </a:r>
            <a:r>
              <a:rPr lang="en-US" sz="1800" dirty="0" smtClean="0"/>
              <a:t>programming.</a:t>
            </a:r>
          </a:p>
          <a:p>
            <a:r>
              <a:rPr lang="en-US" sz="1800" dirty="0"/>
              <a:t>Internet, </a:t>
            </a:r>
            <a:r>
              <a:rPr lang="en-US" sz="1800" dirty="0" smtClean="0"/>
              <a:t>HTML WEB-Development.</a:t>
            </a:r>
          </a:p>
          <a:p>
            <a:r>
              <a:rPr lang="en-US" sz="1800" dirty="0" smtClean="0"/>
              <a:t>Idea about Scripting language,</a:t>
            </a:r>
            <a:r>
              <a:rPr lang="en-US" sz="1800" dirty="0"/>
              <a:t> Database, and </a:t>
            </a:r>
            <a:r>
              <a:rPr lang="en-US" sz="1800" dirty="0" smtClean="0"/>
              <a:t>MySQL.</a:t>
            </a:r>
          </a:p>
        </p:txBody>
      </p:sp>
    </p:spTree>
    <p:extLst>
      <p:ext uri="{BB962C8B-B14F-4D97-AF65-F5344CB8AC3E}">
        <p14:creationId xmlns:p14="http://schemas.microsoft.com/office/powerpoint/2010/main" val="5102978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22)Even </a:t>
            </a:r>
            <a:r>
              <a:rPr lang="en-US" b="1" dirty="0"/>
              <a:t>Odd 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Logic:</a:t>
            </a:r>
            <a:endParaRPr lang="en-US" dirty="0"/>
          </a:p>
          <a:p>
            <a:r>
              <a:rPr lang="en-US" dirty="0"/>
              <a:t>Take a number.</a:t>
            </a:r>
          </a:p>
          <a:p>
            <a:r>
              <a:rPr lang="en-US" dirty="0"/>
              <a:t>Divide it by 2.</a:t>
            </a:r>
          </a:p>
          <a:p>
            <a:r>
              <a:rPr lang="en-US" dirty="0"/>
              <a:t>If the remainder is 0, print number is even.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241" y="7340006"/>
            <a:ext cx="4209854" cy="1410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8397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24)</a:t>
            </a:r>
            <a:r>
              <a:rPr lang="en-US" b="1" dirty="0" smtClean="0"/>
              <a:t> </a:t>
            </a:r>
            <a:r>
              <a:rPr lang="en-US" b="1" dirty="0"/>
              <a:t>Prime </a:t>
            </a:r>
            <a:r>
              <a:rPr lang="en-US" b="1" dirty="0" smtClean="0"/>
              <a:t>Number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number which is only divisible by 1 and itself is called prime number. Numbers 2, 3, 5, 7, 11, 13, 17, etc. are prime numbers.</a:t>
            </a:r>
          </a:p>
          <a:p>
            <a:r>
              <a:rPr lang="en-US" dirty="0"/>
              <a:t>2 is the only even prime number.</a:t>
            </a:r>
          </a:p>
          <a:p>
            <a:r>
              <a:rPr lang="en-US" dirty="0"/>
              <a:t>It is a natural number greater than 1 and so 0 and 1 are not prime numbers.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5330" y="5263690"/>
            <a:ext cx="6682997" cy="1594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6272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26)Table for Number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table of a number can be printed using a loop in </a:t>
            </a:r>
            <a:r>
              <a:rPr lang="en-US" dirty="0" smtClean="0"/>
              <a:t>program.</a:t>
            </a:r>
          </a:p>
          <a:p>
            <a:pPr marL="0" indent="0">
              <a:buNone/>
            </a:pPr>
            <a:r>
              <a:rPr lang="en-US" b="1" dirty="0" smtClean="0"/>
              <a:t>Logic</a:t>
            </a:r>
            <a:r>
              <a:rPr lang="en-US" b="1" dirty="0"/>
              <a:t>:</a:t>
            </a:r>
            <a:endParaRPr lang="en-US" dirty="0"/>
          </a:p>
          <a:p>
            <a:r>
              <a:rPr lang="en-US" dirty="0"/>
              <a:t>Define the number.</a:t>
            </a:r>
          </a:p>
          <a:p>
            <a:r>
              <a:rPr lang="en-US" dirty="0"/>
              <a:t>Run for loop.</a:t>
            </a:r>
          </a:p>
          <a:p>
            <a:r>
              <a:rPr lang="en-US" dirty="0"/>
              <a:t>Multiply the number with for loop output.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398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311700" y="521800"/>
            <a:ext cx="8520600" cy="83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buNone/>
            </a:pPr>
            <a:r>
              <a:rPr lang="en-GB"/>
              <a:t>Structure Web Development</a:t>
            </a:r>
          </a:p>
        </p:txBody>
      </p:sp>
      <p:pic>
        <p:nvPicPr>
          <p:cNvPr id="4" name="Picture 3" descr="Screen Shot 2018-01-27 at 7.29.15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700" y="1923154"/>
            <a:ext cx="8721567" cy="4331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4724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523331-1e2qQI1490977998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9038" y="1174810"/>
            <a:ext cx="2507121" cy="1671414"/>
          </a:xfrm>
          <a:prstGeom prst="rect">
            <a:avLst/>
          </a:prstGeom>
        </p:spPr>
      </p:pic>
      <p:pic>
        <p:nvPicPr>
          <p:cNvPr id="5" name="Picture 4" descr="1200px-PHP-logo.svg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1889" y="1586417"/>
            <a:ext cx="2332975" cy="125980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012747" y="1586417"/>
            <a:ext cx="84384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0" b="1" dirty="0"/>
              <a:t>+</a:t>
            </a:r>
          </a:p>
        </p:txBody>
      </p:sp>
      <p:pic>
        <p:nvPicPr>
          <p:cNvPr id="8" name="Picture 7" descr="response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5251" y="3670153"/>
            <a:ext cx="6222556" cy="3394121"/>
          </a:xfrm>
          <a:prstGeom prst="rect">
            <a:avLst/>
          </a:prstGeom>
        </p:spPr>
      </p:pic>
      <p:sp>
        <p:nvSpPr>
          <p:cNvPr id="10" name="Left Brace 9"/>
          <p:cNvSpPr/>
          <p:nvPr/>
        </p:nvSpPr>
        <p:spPr>
          <a:xfrm rot="16200000">
            <a:off x="3787998" y="-408654"/>
            <a:ext cx="1264345" cy="6859840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sql-database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4786" y="360562"/>
            <a:ext cx="2484928" cy="1304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8304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PHP </a:t>
            </a:r>
            <a:r>
              <a:rPr lang="en-US" dirty="0"/>
              <a:t>Hypertext Preprocessor (PHP) </a:t>
            </a:r>
            <a:r>
              <a:rPr lang="en-US" dirty="0" smtClean="0"/>
              <a:t>.</a:t>
            </a:r>
          </a:p>
          <a:p>
            <a:r>
              <a:rPr lang="en-US" dirty="0" smtClean="0"/>
              <a:t>PHP Is an </a:t>
            </a:r>
            <a:r>
              <a:rPr lang="en-US" b="1" dirty="0" smtClean="0"/>
              <a:t>Server</a:t>
            </a:r>
            <a:r>
              <a:rPr lang="en-US" dirty="0" smtClean="0"/>
              <a:t> side </a:t>
            </a:r>
            <a:r>
              <a:rPr lang="en-US" b="1" dirty="0" smtClean="0"/>
              <a:t>, Scripting </a:t>
            </a:r>
            <a:r>
              <a:rPr lang="en-US" dirty="0" smtClean="0"/>
              <a:t>language .</a:t>
            </a:r>
          </a:p>
          <a:p>
            <a:r>
              <a:rPr lang="en-US" dirty="0" smtClean="0"/>
              <a:t>PHP allows </a:t>
            </a:r>
            <a:r>
              <a:rPr lang="en-US" dirty="0"/>
              <a:t>web developers to create dynamic content that interacts with databases.</a:t>
            </a:r>
            <a:endParaRPr lang="en-US" dirty="0" smtClean="0"/>
          </a:p>
          <a:p>
            <a:r>
              <a:rPr lang="en-US" dirty="0"/>
              <a:t>add, delete, modify elements within your </a:t>
            </a:r>
            <a:r>
              <a:rPr lang="en-US" dirty="0" smtClean="0"/>
              <a:t>database.</a:t>
            </a:r>
          </a:p>
          <a:p>
            <a:r>
              <a:rPr lang="en-US" dirty="0"/>
              <a:t>Access cookies variables and set cookies.  </a:t>
            </a:r>
            <a:endParaRPr lang="en-US" dirty="0" smtClean="0"/>
          </a:p>
          <a:p>
            <a:r>
              <a:rPr lang="en-US" dirty="0" smtClean="0"/>
              <a:t>Using </a:t>
            </a:r>
            <a:r>
              <a:rPr lang="en-US" dirty="0"/>
              <a:t>PHP, you can restrict users to access some pages of your website.  It can encrypt data.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0938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PHP Environment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8414" y="2206182"/>
            <a:ext cx="7610476" cy="426169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PHP file can’t be run  directly ; it can run only when it is stored in server  side .</a:t>
            </a:r>
          </a:p>
          <a:p>
            <a:r>
              <a:rPr lang="en-US" dirty="0" smtClean="0"/>
              <a:t>PHP Code can be embedded in HTML Code , But the HTML file should be stored in </a:t>
            </a:r>
            <a:r>
              <a:rPr lang="en-US" b="1" dirty="0" smtClean="0"/>
              <a:t>.PHP </a:t>
            </a:r>
            <a:r>
              <a:rPr lang="en-US" dirty="0" smtClean="0"/>
              <a:t>extension instead of </a:t>
            </a:r>
            <a:r>
              <a:rPr lang="en-US" b="1" dirty="0" smtClean="0"/>
              <a:t>.HTML 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PHP code is always written in tags like HTML , Starting tag for PHP </a:t>
            </a:r>
            <a:r>
              <a:rPr lang="en-US" dirty="0"/>
              <a:t>is “&lt;?</a:t>
            </a:r>
            <a:r>
              <a:rPr lang="en-US" dirty="0" err="1"/>
              <a:t>php</a:t>
            </a:r>
            <a:r>
              <a:rPr lang="en-US" dirty="0" smtClean="0"/>
              <a:t>” and ending tag is “?&gt;”.</a:t>
            </a:r>
          </a:p>
          <a:p>
            <a:r>
              <a:rPr lang="en-US" dirty="0" smtClean="0"/>
              <a:t> </a:t>
            </a:r>
            <a:r>
              <a:rPr lang="fr-FR" b="1" dirty="0" smtClean="0"/>
              <a:t>Commentes   </a:t>
            </a:r>
            <a:r>
              <a:rPr lang="en-US" dirty="0"/>
              <a:t>Comments in code act as notes to people reading the code. PHP supports C, C++, and </a:t>
            </a:r>
            <a:r>
              <a:rPr lang="en-US" dirty="0" smtClean="0"/>
              <a:t>shell </a:t>
            </a:r>
            <a:r>
              <a:rPr lang="en-US" dirty="0"/>
              <a:t>script–style comments. </a:t>
            </a:r>
            <a:r>
              <a:rPr lang="en-US" dirty="0" smtClean="0"/>
              <a:t>(single line“//”, multi line’/*….*/,and “#”</a:t>
            </a:r>
            <a:endParaRPr lang="en-US" dirty="0"/>
          </a:p>
          <a:p>
            <a:endParaRPr lang="en-US" dirty="0"/>
          </a:p>
          <a:p>
            <a:endParaRPr lang="fr-FR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515670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Why PHP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PHP </a:t>
            </a:r>
            <a:r>
              <a:rPr lang="en-US" dirty="0"/>
              <a:t>is an object-oriented language.</a:t>
            </a:r>
          </a:p>
          <a:p>
            <a:r>
              <a:rPr lang="en-US" dirty="0"/>
              <a:t>PHP is an open-source scripting language.</a:t>
            </a:r>
          </a:p>
          <a:p>
            <a:r>
              <a:rPr lang="en-US" dirty="0"/>
              <a:t>PHP is simple and easy to learn language.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4316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PHP </a:t>
            </a:r>
            <a:r>
              <a:rPr lang="en-US" b="1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/>
              <a:t>Performance</a:t>
            </a:r>
            <a:r>
              <a:rPr lang="en-US" dirty="0"/>
              <a:t>: Script written in PHP executes much faster then those scripts written in other languages such as JSP &amp; ASP.</a:t>
            </a:r>
          </a:p>
          <a:p>
            <a:r>
              <a:rPr lang="en-US" b="1" dirty="0"/>
              <a:t>Open Source Software</a:t>
            </a:r>
            <a:r>
              <a:rPr lang="en-US" dirty="0"/>
              <a:t>: PHP source code is free available on the web, you can developed all the version of PHP according to your requirement without paying any cost.</a:t>
            </a:r>
          </a:p>
          <a:p>
            <a:r>
              <a:rPr lang="en-US" b="1" dirty="0"/>
              <a:t>Platform Independent</a:t>
            </a:r>
            <a:r>
              <a:rPr lang="en-US" dirty="0"/>
              <a:t>: PHP are available for WINDOWS, MAC, LINUX &amp; UNIX operating system. A PHP application developed in one OS can be easily executed in other OS also.</a:t>
            </a:r>
          </a:p>
          <a:p>
            <a:r>
              <a:rPr lang="en-US" b="1" dirty="0"/>
              <a:t>Compatibility</a:t>
            </a:r>
            <a:r>
              <a:rPr lang="en-US" dirty="0"/>
              <a:t>: PHP is compatible with almost all local servers used today like Apache, IIS etc.</a:t>
            </a:r>
          </a:p>
          <a:p>
            <a:r>
              <a:rPr lang="en-US" b="1" dirty="0"/>
              <a:t>Embedded</a:t>
            </a:r>
            <a:r>
              <a:rPr lang="en-US" dirty="0"/>
              <a:t>: PHP code can be easily embedded within HTML tags and script.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0731108"/>
      </p:ext>
    </p:extLst>
  </p:cSld>
  <p:clrMapOvr>
    <a:masterClrMapping/>
  </p:clrMapOvr>
</p:sld>
</file>

<file path=ppt/theme/theme1.xml><?xml version="1.0" encoding="utf-8"?>
<a:theme xmlns:a="http://schemas.openxmlformats.org/drawingml/2006/main" name="Perception">
  <a:themeElements>
    <a:clrScheme name="Perception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ception">
      <a:majorFont>
        <a:latin typeface="Century Gothic"/>
        <a:ea typeface=""/>
        <a:cs typeface=""/>
        <a:font script="Jpan" typeface="メイリオ"/>
      </a:majorFont>
      <a:minorFont>
        <a:latin typeface="Century Gothic"/>
        <a:ea typeface=""/>
        <a:cs typeface=""/>
        <a:font script="Jpan" typeface="メイリオ"/>
      </a:minorFont>
    </a:fontScheme>
    <a:fmtScheme name="Perception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Perception.thmx</Template>
  <TotalTime>3000</TotalTime>
  <Words>1442</Words>
  <Application>Microsoft Macintosh PowerPoint</Application>
  <PresentationFormat>On-screen Show (4:3)</PresentationFormat>
  <Paragraphs>158</Paragraphs>
  <Slides>32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Perception</vt:lpstr>
      <vt:lpstr>PHP First Look </vt:lpstr>
      <vt:lpstr>Index</vt:lpstr>
      <vt:lpstr>Prerequisite</vt:lpstr>
      <vt:lpstr>Structure Web Development</vt:lpstr>
      <vt:lpstr>PowerPoint Presentation</vt:lpstr>
      <vt:lpstr>Introduction</vt:lpstr>
      <vt:lpstr>PHP Environment</vt:lpstr>
      <vt:lpstr>Why PHP ?</vt:lpstr>
      <vt:lpstr>PHP Features</vt:lpstr>
      <vt:lpstr>Install PHP Servers (only One)</vt:lpstr>
      <vt:lpstr>Working of PHP</vt:lpstr>
      <vt:lpstr>PowerPoint Presentation</vt:lpstr>
      <vt:lpstr>PHP Extension </vt:lpstr>
      <vt:lpstr>PHP First Program</vt:lpstr>
      <vt:lpstr>2) Types Of Tags</vt:lpstr>
      <vt:lpstr>3) Types OF php Comments</vt:lpstr>
      <vt:lpstr>4)echo  Statement</vt:lpstr>
      <vt:lpstr>5)Print Statement</vt:lpstr>
      <vt:lpstr>6)PHP Variable Types</vt:lpstr>
      <vt:lpstr>Data-Types  to Declare Variables</vt:lpstr>
      <vt:lpstr>PowerPoint Presentation</vt:lpstr>
      <vt:lpstr>PowerPoint Presentation</vt:lpstr>
      <vt:lpstr>8)PHP $ and $$ Variables</vt:lpstr>
      <vt:lpstr>07)Addition Of Two Sum…!</vt:lpstr>
      <vt:lpstr>The escape-sequence </vt:lpstr>
      <vt:lpstr>Variable Types</vt:lpstr>
      <vt:lpstr>13)PHP Magic constants</vt:lpstr>
      <vt:lpstr>PHP - Decision Making</vt:lpstr>
      <vt:lpstr>PHP - Decision Making</vt:lpstr>
      <vt:lpstr>22)Even Odd Program</vt:lpstr>
      <vt:lpstr>24) Prime Number</vt:lpstr>
      <vt:lpstr>26)Table for Number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PHP First Look </dc:title>
  <dc:creator>vikrant</dc:creator>
  <cp:lastModifiedBy>Vikrant Sonavane</cp:lastModifiedBy>
  <cp:revision>53</cp:revision>
  <dcterms:created xsi:type="dcterms:W3CDTF">2014-11-15T09:02:02Z</dcterms:created>
  <dcterms:modified xsi:type="dcterms:W3CDTF">2018-01-29T15:09:43Z</dcterms:modified>
</cp:coreProperties>
</file>