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4"/>
  </p:notesMasterIdLst>
  <p:sldIdLst>
    <p:sldId id="256" r:id="rId2"/>
    <p:sldId id="257" r:id="rId3"/>
    <p:sldId id="260" r:id="rId4"/>
    <p:sldId id="258" r:id="rId5"/>
    <p:sldId id="259" r:id="rId6"/>
    <p:sldId id="262"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4" r:id="rId58"/>
    <p:sldId id="313" r:id="rId59"/>
    <p:sldId id="315" r:id="rId60"/>
    <p:sldId id="316" r:id="rId61"/>
    <p:sldId id="317" r:id="rId62"/>
    <p:sldId id="318" r:id="rId6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702"/>
    <a:srgbClr val="82A72F"/>
    <a:srgbClr val="4D5373"/>
    <a:srgbClr val="C75102"/>
    <a:srgbClr val="FF9D00"/>
    <a:srgbClr val="FF3305"/>
    <a:srgbClr val="CF3E00"/>
    <a:srgbClr val="236F7A"/>
    <a:srgbClr val="EEB42D"/>
    <a:srgbClr val="57066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03" autoAdjust="0"/>
    <p:restoredTop sz="94649" autoAdjust="0"/>
  </p:normalViewPr>
  <p:slideViewPr>
    <p:cSldViewPr>
      <p:cViewPr varScale="1">
        <p:scale>
          <a:sx n="84" d="100"/>
          <a:sy n="84" d="100"/>
        </p:scale>
        <p:origin x="-178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notesMaster" Target="notesMasters/notesMaster1.xml"/><Relationship Id="rId65" Type="http://schemas.openxmlformats.org/officeDocument/2006/relationships/printerSettings" Target="printerSettings/printerSettings1.bin"/><Relationship Id="rId66" Type="http://schemas.openxmlformats.org/officeDocument/2006/relationships/presProps" Target="presProps.xml"/><Relationship Id="rId67" Type="http://schemas.openxmlformats.org/officeDocument/2006/relationships/viewProps" Target="viewProps.xml"/><Relationship Id="rId68" Type="http://schemas.openxmlformats.org/officeDocument/2006/relationships/theme" Target="theme/theme1.xml"/><Relationship Id="rId69"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26EA5E2-BE03-40BB-9033-2BB4672295F8}" type="datetimeFigureOut">
              <a:rPr lang="en-US" smtClean="0"/>
              <a:t>21/10/15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726EA93-E52F-4D77-BA9A-65D7C5D5F77C}" type="slidenum">
              <a:rPr lang="en-US" smtClean="0"/>
              <a:t>‹#›</a:t>
            </a:fld>
            <a:endParaRPr lang="en-US"/>
          </a:p>
        </p:txBody>
      </p:sp>
    </p:spTree>
    <p:extLst>
      <p:ext uri="{BB962C8B-B14F-4D97-AF65-F5344CB8AC3E}">
        <p14:creationId xmlns:p14="http://schemas.microsoft.com/office/powerpoint/2010/main" val="2123482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726EA93-E52F-4D77-BA9A-65D7C5D5F77C}" type="slidenum">
              <a:rPr lang="en-US" smtClean="0"/>
              <a:t>2</a:t>
            </a:fld>
            <a:endParaRPr lang="en-US"/>
          </a:p>
        </p:txBody>
      </p:sp>
    </p:spTree>
    <p:extLst>
      <p:ext uri="{BB962C8B-B14F-4D97-AF65-F5344CB8AC3E}">
        <p14:creationId xmlns:p14="http://schemas.microsoft.com/office/powerpoint/2010/main" val="7244009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D311603B-C9E3-436E-B1BF-E0618B650FA6}"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58226E-EB64-4A1D-9CE4-6A2B6645118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D61D3162-3EBC-445E-A29D-DA3880AFA665}"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E91B1EFE-40E1-43AB-9A6F-1CF37D058A5B}"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171A3D07-2028-415B-9751-153ADEF82ED3}"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1312EE-8291-47E1-AA8B-719B6D3C7979}"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C1943BC1-794A-4E45-BA58-4F1B4F289071}"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62736939-B4DB-4D74-8537-A9719C966A7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404C3F75-692D-4D3E-9721-70C3387945B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1D3C2AEF-AFB3-48D0-9ECC-8E9C7209F1EA}"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6E0C13BC-883B-478F-B45E-109FF5339E62}"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4C7D5119-24F2-4E82-80E7-FB16381F7440}"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7.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8.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www.vethics.com/"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9.png"/><Relationship Id="rId3" Type="http://schemas.openxmlformats.org/officeDocument/2006/relationships/image" Target="../media/image40.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3.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4.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a:t>
            </a:r>
            <a:endParaRPr lang="en-US" dirty="0"/>
          </a:p>
        </p:txBody>
      </p:sp>
      <p:sp>
        <p:nvSpPr>
          <p:cNvPr id="3" name="Text Placeholder 2"/>
          <p:cNvSpPr>
            <a:spLocks noGrp="1"/>
          </p:cNvSpPr>
          <p:nvPr>
            <p:ph type="body" idx="1"/>
          </p:nvPr>
        </p:nvSpPr>
        <p:spPr/>
        <p:txBody>
          <a:bodyPr>
            <a:normAutofit fontScale="92500"/>
          </a:bodyPr>
          <a:lstStyle/>
          <a:p>
            <a:r>
              <a:rPr lang="en-US" dirty="0" smtClean="0"/>
              <a:t>By</a:t>
            </a:r>
            <a:r>
              <a:rPr lang="en-US" dirty="0"/>
              <a:t>:- </a:t>
            </a:r>
            <a:r>
              <a:rPr lang="en-US" dirty="0" err="1"/>
              <a:t>Akshay</a:t>
            </a:r>
            <a:r>
              <a:rPr lang="en-US" dirty="0"/>
              <a:t> R Sonavane</a:t>
            </a:r>
          </a:p>
          <a:p>
            <a:r>
              <a:rPr lang="en-US" dirty="0"/>
              <a:t>Professional photographer, creative animator/game maker, elite programmer, Multi-platform app maker</a:t>
            </a:r>
          </a:p>
          <a:p>
            <a:r>
              <a:rPr lang="en-US" dirty="0"/>
              <a:t>effective hacker and expert web developer.</a:t>
            </a:r>
          </a:p>
          <a:p>
            <a:endParaRPr lang="en-US" dirty="0"/>
          </a:p>
        </p:txBody>
      </p:sp>
    </p:spTree>
    <p:extLst>
      <p:ext uri="{BB962C8B-B14F-4D97-AF65-F5344CB8AC3E}">
        <p14:creationId xmlns:p14="http://schemas.microsoft.com/office/powerpoint/2010/main" val="2547458671"/>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data:image/png;base64,iVBORw0KGgoAAAANSUhEUgAAAaYAAADkCAYAAADTloDQAAAgAElEQVR4Xu2dD1yb1b3/P7ZV6D9TmVLbCdNVaKnFdddwmUL/XHIvnVBqm4JdWeqKjQ6WumbhOjTdYLA1d1wvLN0tJteBVMlgSpt2RdBmr/RKG9wQtotLJytYdam/KsyxZjqbuLb+XufJH/L/HykN8H1eL19qeJ7znPM+53k++Z5z8v1c99lnn30GOogAESACRIAIxAiB60iYYqQnqBpEgAgQASLAESBhooFABIgAESACMUWAhCmmuoMqQwSIABEgAiRMNAaIABEgAkQgpgiQMMVUd1BliAARIAJEgISJxgARIAJEgAjEFAESppjqDqoMESACRIAIkDDRGCACRIAIEIGYIhBQmAL99va6666LqYaEW5nPPvs1FLPuQ2/Ln/BiYSKuv/56zJ49O9xi6HwiQASIABGIMgGfwnTltf/A7Cy571vlN+HtF7+G266/nnuZT9XjypXX8KPZWeg7eBaazZ/D3LlzccMNN0zV5lC9iQARIALThoBPYbrUo8D12S/jsYMyrJ1/2S2SmLUoFffxk8GLi+OEaapGTpcv96BmTjb6G/+I5oKbsHDhQk6c6CACRIAIEIFrS8CnMH16ah/i1vbgv/vU2HjzFcTFxTnFadasWdz/s3/CFSbPqcFgouZ6vuu5/j73hdLfuePCNIhnN96EG2+80UuYwrnPte1GujsRIAJEYPoQCChMDb/7GYRLZnPRxJw5c7hWM4Fg4mQZ+E8IMn6Jja++gu9+ZR4nUuzzK28346vLnkTqK4OoW2/73Pqn42j6DxWeP96BPhOAJD6Kv/Vj/Nee+3CLc23nN1DM2oLPev8EyZXn8HjlPjT9yoRkQRmq/7MG2+9aiH8MH8KTsr048Ks/ITFFgK1P1kKx/S4stJdhWzfags9+8y62fvAUKr97AIeGRrlz87/zA+zbeQ93P9YW/8JkwR+09fhx7f9A87oJSBag5DtPYt83x+saTFCnz/CglhABIkAEJp9AQGF6eqAJRZ+/Hjwez2s96cqVT/D6vvW499j90HV8B2sWxeOGG87j2a8uw0/v+hV0VXxOMOLj4/HXV56E9A93Ydu6TKy8+TJG+3+BvY/9CNdV/g6/3JnCnTNr1uvcms/7DQ248sZlbHz437Dqxgs4qSrH479YhYb2u/HcUx+h+Il83Pv5y/jjoWp847s9KP7lAPYJeFwZ113Xy5XRnZMDy20P4LulAqQv/hRDnfux99vP4brvncArFRlYZD/XNpXnHjH112cio/ZGfP/AD7HtyzfD+tbL+On3vo3Tea/gle9mOacwJ7+r6I5EgAgQgZlBICRhYtNcrhsdWMRw5coVXLzYi5+suw9HNryEzsez8NcXi7DyZ1noPFQG/tzrMG/ePG56jE2JWa1WfPrpp7h8+TL3/73Ku1Dw2x/gtOZBLFuwAHPm/BY/vD4bNet/gp7nt+JO+/ThlSu/x9Prc9AQ9ySePfwYvrLQtq515cpfcUySAnHiMfylJgvz58/HnDn93LpRzfp6nGregjvj47noiN3v/KEdWP0t4H9Ot+Drt8/DDTf8H350wxo3YYp7/xfYsOwnWPnKy3ji7llcBMhFgb9XQ/CvJ/DN37bj4eVzuTaxz+kgAkSACBCB6BMIIEzf83m3H+j/hieybuCEionMJ39sxOa7G3Gf8gH8WvpL3PvSYTx2TzwXwTCxYOcxEbt06RL3b8c02DsaIdLaN+L3zwlxx/z5iI9/gxOmQz84jpdLVmDBggWcsH322fvQbP0iHr39KExP/hNXJhMGVs5JxVxseP1prowvLliAuLgBWxlVL6OrJI0rg53PzrWOdGL3F7YCmjehvH8x5s8/DUX8Ojdh+rDzG0iWpEE3UIr0665z1v/Sx/8L2S15GH12AM8+kMRNbU7lHYnRH0ZUIhEgAkQgegQCCFMXyp75NtYsuMJto3ZECEu/vB7pibbND+wzFgW9+fwW/NOjL2P1dzvR/tjduGnuXO6lzs7hopvzr6G1WY1njvfizKkhjDrqn/vfGDi4lROmuXN/z0UwvQ2/w7ObF3ObEVgZTJgObvo8dt19DP9v9z2c2LB/WLn/WzMLgt+o8EbzZmcZTJg8y2C3+8c/DPhh3Fr0PT2AlsKlmD//D6id/y9uwvR63Tys/75/uLn/3YeWB5O5qU3WNjqIABEgAkQg+gQCCJOB25WX/7krXPTj+PEpixQcu/LYZ5cv/x2vPPZFbFSN4ua8ehxVbcVdN97IiQebRvvktf/A+qz9uLGqHt974CtI5sVh0aK5+H/tX8fd2o0YOGiLmJzC9PQAnhPe6ty+zYTpuU2fx8NfegnvP2YTJiZY7PjfH86C4NdqvNH8AG7npg3t4uZRBhMxttmhek42Xn96AM9vXYJ5807jqYUCpzCxKOj1uvn4l56fQP+UAItnzbKvfc3ipgL/8Y9/4Lr4Rbjlxhu4+9NvnqI/GKlEIkAEiAAjEPauPMe6C/s3e+H//cQefFFwFpX/+zX0FX0HYz/4JZ4rTrPv5PsYHY/chE1/b8GZn/wbeAAnVuy639WtwL/1V3pFTK+r3sDBLbaIiU3ZXbly3ilMH3ybz4lCMGFSyXX4/WPpzjI4YfpLF8Q35+PyzwfxX/+a4FOYPmjfhmU7vwDtO/+OjDlznMLkGCpMiJkgsX8oSwQ9QESACBCBq0MgpM0PbOrKsV2cUzN7OqIrY114dGU+zv/wt/hZ3mL83VCJ7Mc+xI9eboQojU3l/RWazbdh55LDeKsqk9sNxyKe2bON+K9/ysCTS5/GgMs0HJvKi4Yw1az8AXS/egRfWbjQucY0/PMHsHzHJbCdhoVL5/icyrvOpEHeir1Y2HAMjUXLnNvkXbeHO7bLX53uoFKJABEgAkQg4BrTtxq/A8FNs7hNCM4IYdFy3PvlpZh73QiObL8Hkkv78NLT+fjCrFmYPfsfOPnklyE8V4P/+/mDWDFvHt46WID0sjF8q7Eeu3OSMfvP/Xjhe/+OX44txG8/V4rfPbsFy7isC7ZpuGgI06EvfxmWm/Oh+MHXsPaO2RjurEP5I4248qQO7bvv4gTS1+YHJr6/e+arKNg9hH+qrsFjOXzctXAMw6ZzGDjWiy/sfQpbPj/bGfXR8CECRIAIEIHoEwh7Vx7ufwbDL3wNl448jHWPX0FN59PYnARu2o2tPX36Nz3K78rHW9/rw5FvpGD27I9g2P845Opf4P/eA5Lu2YZvfv/7eHheK770X0vwK4/ND0yYXNeYPKfyHLv1GIpXfzgLOT7WmH5z4AT+ffbL+NkzbWj/v/dwy53/ggdk1fjOpi/ilhtu4IR2fLv4eEoiVn+LxYJ3fvU0apVqvPLqWfyZ/R74nvuRs/kbkIk3IIU3vvEj+t1BJRIBIkAEiIDvXHmXLuHvf/8799sjts2bRUuO6SxHSiIWXbC/sX/YZ2yDBFt7YZsE2MudbSVnGyUc57Gy2GeOtSm2oYBtH2fXMEFg/2bXcZsMrrvOmVSVncc+Z9ezz9m57F7scHzOzrGlSPodt12c7cpT593kTJvEzmX3Yu1wXM/qcfHiRa4c1gZHElf23+xejja4Tl26bvyg3zHRw0MEiAARuDoEfGcXv3KF2wbORIK9qF0P9kJ2pB9inzNRcP3MsYONiRATEsfaFCuL/eM43yF2js0U7Dz2dyYg7HC1oWCfs/LYwc5zlOkQRvY5K49lj2A/sO19mv3e6BZObNjnrnV0XO+op0O0XO/H7sXKdm2/o42O8ygt0dUZkFQqESACRGBS/ZiudlJUR/47xzqVZ8bwcMUk3KSzNJyIABEgAkRg4gSmlYOtqzC5rlNNHBOVQASIABEgApNFYFoJky1/30WvdarJgkn3IQJEgAgQgYkTmFbC5Fg38rVONXFUVAIRIAJEgAhMBoFpJUyTAYzuQQSIABEgAleXAAnT1eVLpRMBIkAEiECYBEiYwgRGpxMBIkAEiMDVJUDCdHX5UulEgAgQASIQJgESpjCB0elEgAgQASJwdQl4CdPg4ODVvSOVTgSIABEgAkQgAAGfwnTrrbcSNCJABIgAESAC14QACdM1wU43JQJEgAgQAX8ESJhobBABIkAEiEBMESBhiqnuoMoQASJABIgACRONASJABIgAEYgpAiRMMdUdVBkiQASIABEgYaIxQASIABEgAjFFgIQpprqDKkMEiAARIAIkTDQGiAARIAJEIKYIRFGYzqAj4QhuHXwCGYvtbez7OfZvOGn7n6QbcXPpN1BQtgo3ch98iN/Lf4qT2hFcjluML1Q9gvuFSYhjf7KcQ1/Nz9DL/jYKIK8YOzTr8FflN/FSjQe/vGIU73kPh/bfhm2adUiw//nPrZU4ZN6JMuE5PJ/Wir9yn8/BvNIHsbFyHZbEA3CtH/f3tdg49nUsC9RFI914vhzY6HIv19PfbX4cQ6ueQm5GiP3sUoebGvfhIeHNIV5IpxEBIkAEpieByITJfBovy/6AtKZtuN3J5QxeXnEEN3d7CFMPH3ukywHLh3izthbdPDEekS7HB6rH0WH9Bh6SrsJ882l0FDUC+55CQcYn+L1Mjv6Ub2Nb2XLM98F9TPtjtJi22MrlDjN3zdvCp7A5ex5gGcDRzJP44slv426Lq5CYcUb5I7xi/jokVasxh4mCo36h9m8QYTqr/CbezPofFIQqTPb7sja9BLGbMP2t82fQxW9BoYDEKtTuofOIABGY+gTCFyZTHw5JXsGNinLkps9zIfAh+kSNQJ0fYeL04zX8/I4/4Mvn1+Ls6pNYNvAIVrLIBcAlw8/Q0L8We4Tv4GciM/7tpKvouYP2FiYAplfwrNiMXN02zG6txMv4Fh4uvhXwFBImRvtv4yKwhIiF6T18gX8GxpoRIG8LNjd+FbcZXaJDZ3VtERiUEhhxH/6sfg031e3EfPVBnE3ZiZL6DKfw+hIm4AP0SX6MoaxyFBbbo8mpP+aoBUSACBCBgATCEibr0Cs4tOMPSG0vR0ayZ7khCBPs030n78Xgjz2mw0x6PCufg4LSIbTq78WeqlV+K+5TmPAPnFXK0Z/8VcSpP0D6sa9jGRM9N2H6EG9W1+I3KeU20Yp0Ki/tJcxrKcfm/BsxJH8cRsFT2CawibSviIl99lL/gyguPYdW8Qfg6zZibPUbWOkybehbmGzRIKtzD68YxSy6pAFNBIgAEZjmBEIXppHX8PPcl3CLRoHcdF9UmDAdR4LGZY3GKyIJLkwbSt7AIUNOBMLE3uF9eCHzINCgwDYBz1ZJJkyONSbPda6II6ZxUfUUFH/CZOQfwOa4F7G/60vYU3U9OhL6QxQm1ogP0bdrL/r5MjxSthxzpvmgpOYRASIwswmELkwAAkdMPkB6vviZSKx7D1kDd8G4dABpYzvhWCVyTuUJBqCS87C546tY4qdvfEdM9he453RioDWhSRQmbt0JjjUthCFMFDHN7EeUWk8EZh6BsISJw+NvjclyGh2Zz2F++1PISbWDdHnxXzK/jR5ZHc4Kvo+Hiz+HM9VS9CY/ga0lSfbND88hru4p5Ka/DV1uHf68sxybi78Y4uYHR8f5mE6cZGF6TyWFLr4cD5UkOSMbZxQVtjDRGtPMeySpxUSACIQvTNyyh49def6Eyb5dfDb/NtxWutNlS/jbOCH5KYxHLgIpdyDtQBlyM+zTb+bT0Mmfw1Db33CZ3c++XdyxFTyqEZNjOzs3FsLfLu61NmTqw1HZQfzpxCVneXDs1PMhTDexHYbid9xG4heP23b10a48ekCJABGYiQQiE6aZSIraTASIABEgApNCgIRpUjDTTYgAESACRCBUAiRMoZKi84gAESACRGBSCJAwTQpmugkRIAJEgAiESoCEKVRSdB4RIAJEgAhMCgESpknBTDchAkSACBCBUAmQMIVKis4jAkSACBCBSSFAwjQpmOkmRIAIEAEiECqBqAhTn/IZ9GQ9CqlPq4e30Jw7hFW6PITmBPEhtCItxF2sCUtwfKwgxOtCbTKdRwSIABEgArFMIDJhMr8JpewcBE0bwPK5BhamM1AmDCErbIHxdd0lGFWHYcguQJmb5UYsI6a6EQEiQASIQDgEwhcmUy9kkiGkKLY6xYEJUxsvFVb1ENrMN6C0YSMUgps5wdrg6ThbuQ5jUkC5YhAovQB180LU1c+FWvIeUhoeRL1gkb3+fgSNiaLodZgrNqMq23FuOE2mc4kAESACRCCWCYQlTJahVyHZMYL89q0QJo+bLzAB2mH4AtpZBGV+FYUiK6pO2qIpwJfAsM+60d+4EaXGlyA2pUFXcgGr+1Mx5nSlDRBpWc6hVaJDT/79aBAujWW+VDciQASIABEIk0DowjTyGiRsrUgjQlm6uyOQ+1Sep6D4E6ZB8M9vRpz6GXRlPYoqdCChJ0RhcgheZjeGKx9AQ/7iMJtNpxMBIkAEiECsEghdmAAEipjGNz+EKky2dSc4Nk6EI0wUMcXqeKJ6EQEiQAQmTCAsYeLu5meNyb8wvQvV2lOIb9yOklRHpDUuXmELE60xTbjTqQAiQASIQCwTCF+YWGsC7srznroz6Y9CJhvFiXMAHJsf7Dv1vIUJ3PqT256JvDQMatZgMWhXXiwPJqobESACRCAaBCITpmjcmcogAkSACBABIuCDAAkTDQsiQASIABGIKQIkTDHVHVQZIkAEiAARIGGiMUAEiAARIAIxRYCEKaa6gypDBIgAESACJEw0BogAESACRCCmCJAwxVR3UGWIABEgAkSAhInGABEgAkSACMQUgagIU2Dbiwm2t88zh94Ey6PLiQARIAJEIKYJRCZMYfkxTbD9bsJEmR8mSJMuJwJEgAjEPIHwhSkMPybWesvQKdTIB6E+AaRsuQ0H6vOQwQMwcgqitEFwRrWJs7FdcT/qhEsR73FNYiIwWso8nJbbYFKuvJgfVFRBIkAEiMBECIQlTOH7Mb0FVeEg+E0FyOBdgtnwMoq0SWivXw2mTePHu2gu6EWyZhsEcUZUZxqR3sE8n+IAw1Ek9Ke5+DQx5SI/pol0Ol1LBIgAEYhlAqELUyR+TMbjWLvuTzjtSsCRkNXyFprLu6FsuwyW2xVYgMbBYghNHUjoWoaxqpW2q/yuMZ2BkvyYYnlsUd2IABEgAhERCF2YIvFjMnZhRVsSBhTp3BSd62FUNUEyei86qlaChw+hFemAOrswuRoG+hImipgi6my6iAgQASIwFQiEJUxcg8LxY7IYUb3aiOT2ApSkL3QXJuUzkPPuR0dJIkb0OoglH6GkuxhCnIKo6AL26AqQYR5A9Y7XsT+P1pimwmCiOhIBIkAEokEgfGFidw3Dj8li1KO8/Cza+m3VzWsUQiO8GTC9BknRabQNAzmlX0C66S9IZxHT4k9gbD4KUfnHQM4SNJQAm4Ydluu0Ky8anU5lEAEiQARimUBkwhTLLaK6EQEiQASIwJQmQMI0pbuPKk8EiAARmH4ESJimX59Si4gAESACU5oACdOU7j6qPBEgAkRg+hEgYZp+fUotIgJEgAhMaQIkTFO6+6jyRIAIEIHpR4CEafr1KbWICBABIjClCUyKMFn6OpApBhp7C5DhmQIihvFZ+qrt9a6aUvUOhNSkFaFAK0SHRojkGGZPVfNNYKo+S9SfRCAcAlETJmNzEwyrdqEsw/v2/h6mEf1h1FjWoSH/ZpeLWHoiLcRc2vElOD5WAB9FhtNGlkwJBrkISlM6pI1VyHaIY58SCRtquLLyGgehES52K3fShMligFykhCldisaqbJf0TUY05xqwSlfmzWBED1mNBRUN+XCvdWA0voRpRCtCOeq82h8UcoR1CFqu2wkj0IrS7OPB9gdffRVemeGe7VqHShwfk0ZhTDrqYIWhug1G4U6Upds+8/1c2P4W3rMEjGhbkSb+mLu28vijkE78YQoXHp1PBMImEJkweWR+YHeNxCyQPTTlyLVlgvA6zkCZMISsUIVppBfy/UCpItM7ErAYUC23Io+vQk/KIa+HM+IXc9i4fV9gMVRDbs0DX9WDlEOuL70+KBN6kOXrRTiihagcqNMIwxImXzWIuP1RrIN/lEwUuIbC43tDlOiHU0yA/ghYzCWYtIehjNuA+vxF7meaeyGRfIpKzRpnPwZ+LnzfKNg14T2fb0ElOYvsug1In0IzHOH0JJ0b2wTCFybPXHksyeqG9z1a6Yh0/EQ/rl5Mzivt2cWdX/99C5O5rwuy3e/hCJfKKA2KyjVI5R4e28Nf1LkYLQ3r7Z/Zv2UaqiEZLUVTiha5ej50Hl8bvV/Mgb8hm/RyyGRqnLClRWffRblv0VCKcDpFAENNLY6YedhedwwN+cHiGQsM1RKMljYhRZsLPV/HCWefMgH2YG6cbeVxjEmTvSIIdoIjiuDaYt4OgaEGtUeGEbe9BR0N+UgGe6luABcf5jVi0EXQuGtG8sDX16LmBJCzrxGasgzEc9e4CCOLMHuygtYBliFoa+SoVp+ANWUL9hyoRxlnwhXJ4V+YLH1KbNobhzpdGViwYVTlcpGfjoUeLtEwknJQ2dAEaTYPfcoVOIJSGNXNSK+rR6JaguaUBpysF8CiFUGNElhbZZx/2DgHR719CZMZfSoZdu8/guG4HJRWKVApTHWJej+BUXUY8uFUNNR7f2kyqg5Cm74dVdlx7h5lXs/FRJ4l318c/T9LAPubqOZTVGg2IzvSrouku+kaIgAgLGHy58fESAb+RuZbZMKOmMy9kMk+hbRpDZJhhan1MMTWNdCVJDk702w4ClHtDajU2A0JuboVYlh4CMXJfVDm9kNgf5E5LvIfMfh4EY10YldRP0o6qpDNM6FVJIa1UoeSVJuY7DAewLH6YqSaW1EoMqPqpO2l6f/og7JwGMJDxUjuUyK3X2B7sXJH+BETa8u65hQ0NFZAsNgKvSwTxpI/Quoo0keUw65JU6egvaUKgsVDaC4Uw1J1EmXp/oTJPh/kJ2Iyqgqh5zdBysTIbEB1kRbZ7fUQRPSCCzyVx6YmZRYFDmUbIKqOh6LJx9qZWQ9ZwRBKTpbBwgS/vxEDpUbkik1Q6EpgXN2PvDEpkv1y8C9M5k4ZZFYpmoTJgMWEVvH4eAAuwFB9FLW8f4ZGyrLoexwsyfGm8xDqNriNkbCfCzb9F3D2wcfzGcKzFOh5p7cnEbiaBEIXpgB+TJMlTGb9C7ijyOzOo9Il87j9L9y8unoRuo/lIT3eVYzYWlMujNvZS3e8mIkJkwjmClt5TJh6ssbsU4UhTvu4ihFba8o1YrtTzCITpoDrRX6EyfUaU2sBqnmNaMo3+YmYAgmTEaq167DX3YQLjYORTsUFm8ozQbtLhlYzD8X1TWD6wB0mPeQyObQnhjHKfeCIahNwhH8eijg1ErqyMFYFZxuZMPnm4Ih6PfvDDL3sDhQd9BiSx9kYYAmHn4P49Coca8j0Od1q7nwBEqvAayp7MoQp1GcJfV3IFH+ESt02BA3+r+abisqeUQRCF6YAfkyTJUwjna0Qm9ejo3ip307yipj6lFixocb+crJdtmpfN066KFNYwgQjVAXlOGLqR781BVsqGtFQYvObikSY2NTShhrbq9NeO+zrdgjntREmo2ot2tJ1UGQbPYSpGgk9eRhzTIX6jJiMUK5oA39AMb7JZEKPVAjCJFHCEDcKvlSDYk6YbILRzB+AhvtgnCMcXx7gmJb0L0yMQ3NqB+qdoZ5nf4ygc5cY5qoO+309GxooYnoXqoIBpLdv9uI0GcIUyrNEEdOEBi5dPAECYQmT7ZtoL2SSIaQotqIsfZ7z1sz4rzo+F4dcptXG6+VnvUj/AjL1y9Gr8LRaZ1f6uMb0KgpFF1DWfj8Ei+M8mu17jYlbU+APQOHYisdepmILFB3Fzk0SYQkTW7vo4uO82+45W1XCF6Y+KFcccXuJs7qILQp0cC9UFn1UI77xEDdV6Haw6alMPfJ7FW5TZEE3MviLmCwK20t8RA/5jk4IuKk3JjJqpHQ3IJ9FnkUbUJPH1rnsEZPPOrA1s9VQJ7dzgh3R7J1bQwMJkwVGZRGUKY1o4vdjl3gYpe1SZMQzwUiDvvg86gVWGFvlEO1OQSO3DmiPav0Jk08Ojgp5f1EwtRZCdLoM7ZUCLPa5UcD3GpPFcBSbjKugK7vT6/Fl0UxYzwWT4oDX+JjKC/gs0RrTBN6pdGkUCIQvTNwX0jehlJ2DoMllbtzUC7nsDW7ReHybNxOXbtuCu+NwWKuz/2f26pJu1B65jFGHtfriwNeY9Echk4/ixLCtQOcWWJ+78tiLvRmpHa7rGya0FkiAhg4I+kVIs+1Ldx6V3DSMy0YBZ73tGwbYy/iOIjhnbxLHoyZjuFN5RhXWNqeio14w/gI3tcJWPZtwum204DY/OPb7WmBslkBcewTDox6bH3xt/WaClCaGW2vt5Zn11RDJ29AzPIrElC2oaGxAiX07lqlTgoIdbbBmlUIhtEBs3h60DrAY0VxeDmVbP7j9IR6bLcIbt/7XmLjND7WJaGTrc4wVE4nhCuiq2O4RFUTivTjBRbU7wSu3YnsIwuQYD0n87ZDW1dk5BBgPMEEvl0GuPcH1g2PK0H1XtueuvAvolBwHFNuQ70u5I3gufD9LNkFy30QzvsnI77ME2pUX3hils6NNIDJhinYtplB57OVXNFqBbinbtcZ+V6LCJrabOegmhynUyBla1aDRZrS4GI+jQLsU7VW2KWA6iAARcCdAwhTmiLCYOlEjq7EvqiciJUeICkUlhLY963RMYQKTJkxTmBFVnQhMBgESpsmgTPcgAkSACBCBkAmQMIWMik4kAkSACBCBySBAwjQZlOkeRIAIEAEiEDIBEqaQUdGJRIAIEAEiMBkESJgmgzLdgwgQASJABEImQMIUMio6kQgQASJABCaDQPSFif2ivHYumhoywfOVvSGKrQqWuDKKt6KiiAARIAJEYJIIRCZMvjI/2CtsVLVAz38Q0gyWMihMT6UwG+0mTIH8mMIsl04nAkSACBCBa0cgfGHyk08FwIsAACAASURBVCuPawJLpS+5CKlmvT0PHROm0+AduAR1jRnmlM+hoXErBFyy5gvoU3Vh9/6PMRw3F6VV61EpTLInQx1Po5KUswQNTQVOTxhXD5nERICvENqzM/v3Y7p2eOnORIAIEAEiEC6BsIQpWLZhU2sLankFaHC6dNry3hn25aCp7E6YW1sgMq/BybLbwVL+y6xr0CRcCljOo1Wsg7Vyp1eyUrP+MAqG7uGuAZsmFH8Eafv9yObNAbufPP5+N9sAX35M4UKh84kAESACRODaEQhdmIL4MYElfiwcBF9TgAxndh6PqTzmdtuTijHpUuhlbT58bB7lvIw8k0vC7rlkm7pj/jU2fxx/a0zufkzXDi7dmQgQASJABMInELowBfFjYmn3JSNroHHzSvInTIvRuesozFU7vX1s2HTgHWfBH3gQxclzAKeYLfcSIpO2BXJQxBR+t9MVRIAIEIHYJRCWMHHN8LnGdB6thafAa/JM4+9PmJZz03Ci0+lor1zt7mMz8hp2pb2P4vNbIbC+i1a5DrtT7C61fR1YsX8RdJo14A29CtmmIVhpjSl2RxfVjAgQASIQAYHwhYndxHNXnvE4Cg3LcMjL9My/MAEj0Mt1kGsv2n1sluD4WAEy8An6VIch3nsR1pQFqNgZh3LrKoxJl7PJO+jlL0Oi/hS87alQ8M+jmZdrW2OiXXkRdD9dQgSIABGIPQKRCZNbOy5AL+vAiHSHH3vp2Gs01YgIEAEiQARil0AUhCl2G0c1IwJEgAgQgalHgIRp6vUZ1ZgIEAEiMK0JkDBN6+6lxhEBIkAEph4BEqap12dUYyJABIjAtCZAwjStu5caRwSIABGYegRImKZen1GNiQARIALTmgAJ07TuXmocESACRGDqEYiKMPUpn0FPli3PXWTHh9CKdEBdMexp8CIrhq4iAkSACBCBKU8gMmHyyPwwecJ0CUbVYRiyC1CWPm/Kw6cGEAEiQASIgDeB8IXJR648JkxHElNh3j+ENvNsbK/biIZ8WwZwi1EPifgsjgwDKTlLUOf0VnLxYxoFEhMXQNFdjLzho1jdtQwDinTOm4nzeCq4gJKTG5DO/f+bUIpeh7liM6qyF1GfEgEiQASIwDQjEJYw+fNjYsK0w5iKY/XrkYoByDPPQNC7DQL0Qrb2PQh0D4Dp1EjnL7Gu6zb0NmRy3kzi0XvQLl0JHs6jVfQq4tlUHs+I6tVnIRjYjOx4gGUt3zWyBodcs5ZbzqFVokNP/v1oYH5OdBABIkAEiMC0IRC6MAXwY3KfyrPCIH8O/dsfRan5KFb3r8IfpXfagTmSut6Lc6KXAcUOCJPZn9zXmIyqJrSli6DIvohO2avgKWwi5X6cgTKzG8OVDzijs2nTK9QQIkAEiMAMJhC6MAXwY3IXpo+glx3GiHQnhKZAwuS62WEEWpF+fPMDc6pVfw6aik+g7kyC1M3jiVWEIqYZPGap6USACExzAmEJE8fCzxpTF/9hVGXPgXlID8nuS6jQbUA6ExjRBZS1b4RgMWDSvogCw0qcrF+NIeUz2J/8ADTCeRhq7cCm3YBi0LErj0VQ3TALFiBRuAH5PJdeoDWmaT4kqXlEgAjMdALhCxMj5rErb6i1BbtrL6L/HJCUk4j6+s0QcFN07jbpKVuWobFBgHQ2LWfqhVzyBtTDs7G98h7wu94Ez2W7uLnzBdzRdTveacjEuC7RrryZPmCp/USACEx/ApEJ01Xn8iH01ToMCYtRxm3Fo4MIEAEiQARmCoGYEya2XrWheS5K63OhYPN/dBABIkAEiMCMIhBzwjSj6FNjiQARIAJEwIsACRMNCiJABIgAEYgpAiRMMdUdVBkiQASIABEgYaIxQASIABEgAjFFgIQpprqDKkMEiAARIAJTUpj+rP0hXtDeh20aAW6hPowSARO0ogJohR3Q2PJETeyw9KE6Uww09qIqwyuf1MTKnkpXE4ep1FtU1xghEIPC9CH6RHvxWhcjtBYbx76OZR6wJkOYTKdEWH1OiMFcoFyrhVCogfBmVpE+KJ/ZgBr2nwsaMVgsRMib2kf0kOtkUF88B6ASxx+VgllYjfTKUHO5Ag33uZfkvw5+Rs+IFqI0MTh0Lkfl8TFIk7UQlQN1Gn/1jVVhYumq0iDmGlWJ42M2ZqEdFhibJRDXHsHwKJDXOAgNM/wa0UNWY0FFQ37ofefvhn1KJGzgRsN4+a7nTrowMV5cR4fhbWaFoboNRuFO+t1gaAOLzrrKBCITJo/MD1enjmfQkdCPlT6E6ercz73UkVMipF3Yg7H1f4OsrRnZTmGyn/ehFjZvw9CFqa/jSziSdBKK1a45lgB2r3LUQbPGXZj81yFYBow+KBP2I3nQ5eXERCugME0G1Yncg7WpB1nhCBNrs8SMSk0JUl2DtqvAYkRr78Nr7nTpT5guwaQ9DGXcBtTne9jFmHshkXyKSs2aoEI90nkU++Pvpd8YTmQo07VBCYQvTD5z5bXidMpiGGrO4oiHH5PfGox04/m0VvyVnZA4F7cqnsBW4a2Y47zAlzCxz+rxNvf1tBg7NOuQ4Djf8jZOSH4K45GLzhJuatyHh7L+gOfVl7Da2o2T6hEgJwcbNdtwe5DZpZHXdiHtL6UYKwCUzxwB/xsKZMe5tMaXMH0yBK1OjurRE7DO3oI999ajbKVDhEagbS0Hch2RF0uqroVI6xnh5KHRLoIB6xAwZ6A/YRpBHl+P2poTQF4dNI0ltvRQAb71W4zNKC9Xoo3lm0IeGl3Fzk/nspd0mi3EARetuYQ4Jr0cMrkWJ1gIE1YE5FuYzH0qyHbvx5HhOOSUVkFRKRwXIdauniyMOSvgGn2NV94ZSQV4XPqUCbAHRkjKqURDkxTZLt8vfAlTUA4yNU4wrDZSXDSYrBVBjRJYW2VQnwBy9mmgKbN5k1mGtKiRV0N9woqULXtwoL4MGVwdzOhTybB7P4sME5GYyIei2zVi+oQz2JQPp6KhPhOeE7VG1UFo07ejyj7AR7StUGMZrK1v2OuwDpqy5TZ/NJyHVvIyOrNy0VCcZP8s6HuGTiACYREIS5jC9mNyDwwCVOwcThQcwc2ab+Nu5zUBIiYmauXARhdhelcpwcnE76O4+FZYDQfxvPYuPFSfgfmcAL6EG9srsFEwD0Pyx2EUPIVtgnn4w/MJaHnTvVord4zhobtCYOhDmIzHC6FPaoKUidFHBlQf1iJ7az1ufDUBG953LzMvbdAZIfmLmILWwm+WdT/ClKZGYksj6vMTYZCvhlbQi3rBeCd5v1zZi1wMc2UHSlKD1sbrBPYy78lyFSZWrzakv1MPl9uGWLAPYTJ3QiazQtokRDIsMLWKIbZWQpd32seUpss04AQjJrNehoKhEpx0yZcVKGLy4jDSiV1F/SjpqEI2z4RWkRjWSh3HmBMzdQraW6og4BkgX62FoJfxMkJVqAe/ScqJkdlQjSJtNtrrBTC3FkI8KkW7NBs8sPLkiHdO5V2Aofooann/DA3nfeZxWIyo3nQeQpZ02f4nJkxp6nlob2HJl99Hc6EOlqpdLtN8QcoMsUfpNCLgj0DowhSBH5M0UJ47FuGUq/Bm299wmavdHbhv8AlkOGezoihMLiI2pv0xXoIYD9kWjCI/vITJCFXTOuy1NcZ+jEc/gI+IyfEi8DOVF1rlfPlSBZ/K8/cNn5tSdJmOGmotRFHbYkhLS5EnSMfiMPYxeAuTGQZ5ESSmPFSV5kGQner9ovTbaG9hYgJxR9FB9ysqj49HSF4Rk/PNG/a0pnukx4WCLpGYTVA82TkqFlyYRDBXnORe/O7luEzLjaqwdt1enHYbXo0Y1GShh83RKjR2bzPXqTw25fscxKdX4VhDps9pOpYsWWIVQOPyPDBhKkeu8zNT60FU8zajyW0K8ENod2mh5ufgWNmdFDmF9rDSWSESCF2YwvJjehFDJa7fsLxr855Kio5RMR6qWoX5YBseGoG6yIXp750/RfP+t3G5/yJm5/Cxtv4R3M3mLDyiK1dhim7EZITymTbvKT9n06+CMIUbMbmsMYUqTKz6FvMQ+vVdUFd3ga85Bik3/xf88BYm2zUWkxF6vRpqpQWluibO3Tj44S1MI527IDZXoaPYzy7CaAmTWQ/ZHc3gD2jA3cpHuWEJE4xQFZTjiKkf/dYUbKloREOJbbrOvzApsaKNjwFFtocIeK4psU0scpfND4Gim3ehKhhAeru7EaenMDHjzubUB1EvWGjvJoqYgo9XOmMiBMISJu5G4fgxBagZm3r7Fe8JPFJyK8b0P8dhyQdY3R2pMDFhU+ETxfexzvMdFUCYJgKOWx9y2/xggeHoaqgXtqNhXTp444tljq/p3mtM9r+Ye2XIfD8fvZsFoUcQEa0xje/KC0eYHJxMrSLI490jqkAM/QmTXZ5gqF6K/jz3NSj/5fmYyjO1olB0GmXtlRD4CuX8CRMTmkw98nsVoU0psqm3ND2Kz9dDYDWiVS7C7pTGyCMmVq8uPs5XeYpMAGHiGVC9Wo3k9gaUpLtPyPUpV2B/sg4aIQ9DrTJs2m2Fwm0t0Pcak8VwFJuMq6ArczhM2+hzwmRZDw0z6BwZgHzHGQjat9lZ0RrThN4bdHFIBMIXJlasx648LiO4bccsUnISoXDxY/JbC1M3Xih6ER8MA/NK1+JW0zu4lYuYXDY4OC52bHRw3TDh+FulDHuky/Fe8+M4XP435+24qKnhEdwN9/WoCU/l+dqwsOQ4xgoygE+MaO4oh9LcD25N2207uf+IibvuqBi1Hw9jlG0w8NwB6AVx4rvyXIXJdZHeiZXbtMDEwL41Hkngb5eirs6+YSLA8HLdKGA7zb5pAi7b2RNTkCNUoF4h8FqMdy/atQ72v+SxKSzbbkjPKTa3zRb+hAl+tpH7bZMFfSoRxHtPwJqyBRU7eSi3bueEyT87FliNb5hw4xDPIrAiOCchE8ejJrPblKB7NOS+EcVle7pJD7lEAvUwD9srFeB3NYPntV3cc1feBXRKjgOKbe5GnHZhShN/zFU5ic+DtK4AJenzbKJFu/JCerHSSRMjEJkwedzT3Vp9YhWK6GrLAI6ufgW3dD+BLG5a6EP0SfbibeFPuE0OdBCBWCJgYut2oxXolmbYdtv1qbCJTbOeLHNuQLjq9TUeR4F2KdqrbFOIrofnVN5VrwvdgAh4EJgewgQzzqoaoVMP4VMWqiTdiJtLv4GCslW4kbqcCMQYAYupEzWyGmhPsAg5ESk5QlQoKiF0+7HVtas0CdO1Y093thGIijARTCJABIgAESAC0SJAwhQtklQOESACRIAIRIUACVNUMFIhRIAIEAEiEC0CJEzRIknlEAEiQASIQFQIkDBFBSMVQgSIABEgAtEiMCWFaTJsL6IFeLqXY9KKUKAVokPD8tVN9Iiy9cZEqzOlrid2U6q7qLIBCcSgMMW6H1P0R5Q/P6aI7sQSlP6S+UfVAbo0aJPGk8X6Ls/HD1id3kKmoFYTM0eYjGjONWCVriwMP6iIetDPRcF8qa6BMPn9AXOAdpteRWHtXDQ1ZIae5SSaGKmsKUEgMmEiP6aodm7E2cV91YLLTGHCnkdL8LcX7kDzUocwBcsWYXvxmfZ4ZgMP0wMpqmRiqbAI/KCuSvVjpR6+cwayJpv7uiDrT0WTR6oj9jejqgV6/oOQZrh6yPgC9RZUkrPIrttgs2ahY0YRCF+YyI8JuNAHVddu7OdSCAGV68YgXQ7Anx8TE4tfAyWXWyEbPQHM3QfNg2VI/yiwH5PlnBY1r1ZDfdGKlAV7cCCvDBmcxxtz0e1C4pes0L6hxglkoXJdO6TL44ELndj14jBKH5UCHQk4cvt5KBxPdsD8ev6EqQ28A1aoa9pgTilFQ6MCAi67hkuk5ZIiiHt6LEY0l5dD2WZLzRSK31G0PaEAC4a0NZBX2z2PXOroz8OJpRfy5YVk9Eot5Jpd3MULKS4HpVUKVApTxxOymrdDYKhB7ZFhxG1vQUdDfuApT1cX4sQUbFe0o06Y7JKdwYcwBXLRZX0hEXP3Z2OVHVx/ZPVApAZKrK2Q2YyfoNGU2UXAf5vGPaHOITExEaOlLW45A036w5CoFkCh8SEo5l7IJBch1ay3MRg5Za/Du5CpLwI5t6FRk4cMuxAxgRPVfIoKzWY376sZ9YaeoY0NS5jIj4mNEhNaW8QYTm9BxerFbulc/PkxCaxMgNRI+ecWVK3mccletUt6UZ9pS8bpO2IyQtWiB3+zFBkLAbOxGkVD2WjfyhK9MmESYzhVA0V2OnjvNaPgtUQ0FodgFe43I7k/YdoBw752NJWlc74/InOVmw8RfHgbsRe82FyJjghMnKLlCWUxVCOzOQWa+mK45Tz15+FUkhrAC8khxN7Ro7lTBplViiZhMkubjlaxu7fSuuYUNDRWQLDYCr0sE8aSPyKgHYzbi2gIzQVqJGtc/av8R0y+EvMalStQm6iDpjjZzcOJxwmgGintLagS8Nz8ufy2KdmA6sxmpHc0QJgcDxiqkdCfZxemTzDUehQ7epLQ3rDGp/iaWltQyytAg8M+gwlT2lmktG9ElWARhprbILaswcmy250U/L1zZuj7esY0O3RhIj8m26Bg0c/LgGKH52J/AD8mlrzUJRO5pxD5FKZ3VVir8/DfcSaFZcLUg6xHpRGud/jycAphKs/XmoIv072hVhQWtWGxtBSleQKkh2Hi5OvlGoknFEug2pU1hioX91xumimAh5NfywlnhOgpTGboZXfA2xLKNh0akd26R7Tp7Ro8MWEq0Gajo14ATph82qDE+28TWFb0LIw5oLqMh5HOF5CrXgRNx7jhoPtb9C2oCgfB1xQ4IyIuYuLqYLd0N72Kguob0Nh0n7t3VF8XMsUfoVK3LUSLlBnz/p62DQ1dmMiPKagw+fVj8rDICEmY3lJixWk+BjZ7WyPYpvIiFKawIyaXl3GowsRN55kx1K9Hl7oaXXwNjkm9k4X6eqr8vczD9YTyJ0yBPJzCF6YRdO4Sw1zVYfNp8jgiESajai0kowp0VDE3Wk+vJf+RGxd5+zArZNFP7v4emPuHEZdTivp6BQScT5k/YYL/Nnn2f181EnpCi5jM+hcgGVljs9JwHJ7CZDyOtc2L0FE/vjGCIqZpqz0BGxaWMHElzXg/JhYZlcN6b7vNQn180sG/H1MQYfLpx2Q1oPo5NZJzG1Byu6chdoTCFNEaU4TC5OBiaoVIHo86u01FsMcs2Ms8VE8oc6cEmVoBdA1CsFkn5xHAwymwMBmhWluN+MZDbjbzLFO46HQZ2isFXu6+wdriiwWbepPzjqGjJBkj+lqIJcMo6dZg3FQ4nIjJJmwWhd3g0PWGfoVpMfy2iV1TZMQeXRUyzHpU7yjC/jx3J1/fa0zn0Vp4CrwmD4sNTpguQ8GtOX0IvfwldAo2o17ALaRymyhojSnYEzM9/x6+MHEj5k0oZecgaLKF7TPKj4kFA85NCZzrksvmBz9+TEGEyZ8fk+WtZpR3K9F22XafvDTHDrtIhCkKu/JcvzG7LtI7ng273birD1ESfzukdXUoCbK1KtqeUIDLAj5b9Q/BwymwMNm9n2T2zRROa3UT9HIZ5NoTGOZ2F1Ti+JhtijUSYYKpE5KicrQNxyGntBTpph6kc95K/n2poBUhTdzl9oZy+FINNefiK+X9zr8lsaipQQEBm17262jsr03Mx0oMUXkXkFOJhhIzNg07Iqbx23vtyjMeR6FhGQ557tLj1pgGwdU8aTa2S9ehrsRh00678qan5ITWqsiEyaNs8mMKDTadRQQmlYCFud42I727yR5xjUArSYNB+A7qBZ5R+NWq2QXoZR0Yke7wnu70nMq7WlWgcqccgekhTOTHNOUGHlV4MgiwqFGOveo29HM+ZXxsL90HRVlGbPy4lYRpMgbBlLxHVIRpSracKk0EiAARIAIxSYCEKSa7hSpFBIgAEZi5BEiYZm7fU8uJABEgAjFJgIQpJruFKkUEiAARmLkESJhmbt9Ty4kAESACMUlgSgpTTPsxWftQ/ZwYyO5F1crpkRbZ0leNTDHQ2Fs1nk5mAsM5ulYZASpi6UO1reKocmQGnUC9J+/Sa2BhMXmNozsRgaAEYlCYprgfU5jCFNjywojmJgNW7fL2AOrrSMAGHMdYag8SuoHjQfLmuf7o1Tkq7D86ZT/QLEcdNOPpBdwGzkwRpsA/iI2mH1OAzOwc+ckXpkh+DOyVlDXo64ZOIAKhEYhMmMiPKTS6IZwVWJj8Z3hgwrR/0SA0SVqs1VlR5xCmkV7I9wOlikyfGZ65DAumPW5WBZG8lEJo2pQ7JTCHq+CD5CsB7jWi5q/t/r2VfCRl9Vf3IGPyGjWZbhvDBMIXphnvx+TfC4mJTNqgLTWM06PJ3vmmXjlknHeS46jkopzkUyKUf5QH/l9qUXMRyFumQaMgHUYWEb3vMXKWHMdYgS1dtrFrBWoXdkOT1gPRSxYodhbbhegSTNrDKOpcjJaG9Uj1mE30K0wjeeDra1FzAsir06CxhCVdDeyaatLLIZNrcYLLxTOeisf/eA8UKXikwXGm/An09LDyupDYYoVWrsYJaxYqW9ohzYi3WVjY0/Q40vM4SuLq7UgtZOstLo1QMoscfXAI7McUoH4uPklIykFlQxOk2S4ZF3wJUwBvJYuxGRJxLY7Ych+xPEtoHNQgq8e3jxTX9ZYhaGvkqFafgDVlC/YcqEdZhq0O475Uo5y3El/R7RY1B/JW8kzKOqJthRrLYG19AzZ7p3XQlC2328IEHpMx/H6kql0jAmEJE/kxsV4K7oXEopmeVLt5ILuEmfcd7kfJg1XInmtC64tiWNfoUJJk82JKO5uIltx65C8yQK7RQrC9HoKFjntFlkXcbDgKUe0NqGTGa27vQt8RU5o6ES2N9chPNEC+WgtBbzAPICYKbUh/x/W8EEexvxdyWzreYZYMIRZjMysUY/iABoridPCGmlFQm4jGpnFfKjaF2ZPl4so70oldRf0o6ahCNs+EVpG7f5J/DhOMmMx6yAqGUHKyjMsvyR0BIibvCMYI5YpaJOpYQlYzDNVF0Ga3c6mFOBFWp6C9pQoCnnv/GVWF0PObIGWDwGxAdZEW2e31EJhbUSgehbRdypnwuSfHDeat5J2UlQlTmnoe2ls2QrD4fTQX6mCp2oUyZ2PZ7X2PyZC7m06cMQRCFybyY7IPiuAJVIMLkwjm+06C+aG5T+WNQNtaDuRqILx5YsJke++xl8UidB/Lc9pTB5/KC9VqwQyDvAgSUx6qSvMgyE4NXVB8vZDNBsiLJDDlVXEeTtmpochTcLEILkwimCtOci/Q8G0vgrwnTHrIZXJoTzjcYz2iygkJUwG02R1OYRpfI3TtP5YRfR32nnat53iUVQ4FNMzg0CPhbFBvJZaUVX87NFJHRGQba+XIhcY2cGFqPYhq3mY0OUwBnVrsPSZnzNuWGhoygdCFifyYIhcmGKE6WI4jn/ajHynYsqwRDQKbP9HVEqZwIybfLzbHOPIvABaTEXq9GmqlBaW6ptCM3Py+kC0wGfXQq9VQWkqhc4l8fI/oCISJ9UVBOY6Y+tFvTcGWikY0cNOW0RYmm4lgM3+Ac4+1RXceRoNhCZMZnbJc7O8xo5/LPF6PeoWAm771L6gsymoDf0CBbB9Tuq4bXthOSblzA0ygiMl3UlZPYTKqmtCc+iDqbaE/d1DEFPJ7ecafGJYw2b4K9UImGUKKYivK0udxH7Hs4l38h1GVPQfmIT0kuy+hQufPydLG/F2lBL/iPYFHSm7FmP7nOCz5AKu7n0AG5xbKjjPoSOjHyrGvY5lnN4104/lyYKNmHRK4v7GdfCp8ovg+1nkatnmcO6b9MV6CGA/Zv9mFPwIiiJjOKJEwyMd5H6Z/gYWJeT9VIz73EDftF9oR4RqT86UUasTkWhsLDNVL0Z/nMmUWqLLBFv1ZVuyl/ciz20f4LyoCYWJrOF18nK/yNmCMxI/Jf92YiWAa9MXnUS+wwtgqh2h3Chpd2xSOMHHnWqDQONYSx+/sv96sX1ZDndzOia9bDNqnxIr9ydBphOANtUK2aTesisHga0ymV1FYOxdNDeNmfqwmnDBZ1tuMAEcGIN9xBoL2bbAlMac1ptCeXTrLQSB8YeK++sxkP6bAO+XcNyzkoVGogTBOD1lbEQ46x9141GRmmx+YKKxhiuw5lce+B7hsmnDZ/OB3CE94V56rMPn3AFrs6seUmIIcocL5Dd5/3bQQpYlt/juOw77JwXWzQmJKDoSKeig4q9VAh39h8t4eb5vCEsbrIbvDpS8Sx6Mms9u2eW+Bdts0EcLmDEufCiLxXpzgIrOd4JVbsZ0JUwAvK/++VENozv0Kxq2VkrioqUEhgPt2f496e1q1O32p2GYTCSTqYfC2V0LB70Izz/snA5678oyqFhiyd7itHTmEKU38MddZSXwepHUFKLF/cQXtyiPFCZNAZMLkcRPyYwpM3fRqIYo+qkB3QQY3ZWQ5o8ImA1C3y2UhPMyOo9MjI8DcWYtGK9AttfdFnwqbmGGe66aEyIq+qldZDNVY3ZyO7iYhuEmFES0kaQYII9l8EmlNzWy25CKknOOs++E5lRfpLeg6IsAITA9hinE/Jsv5TtToa6C9yBbBE5EyV4iK9ZUQJk2PzBBT6VGymDpRI6uxb0hIREqOEBWKSgg999XHWqPMfVDJ90Ld1g+btdJ2lO5TOLd+X+vqkjBd6x6YXvePijBNLyTUGiJABIgAEbiWBEiYriV9ujcRIAJEgAh4ESBhokFBBIgAESACMUWAhCmmuoMqQwSIABEgAiRMNAaIABEgAkQgpgiQMMVUd1BliAARIAJEIPrC5PbL8DNQJgwha6wAtpzYERx9HUjoScWYdHkEF9MlRIAIEAEiMNUIRCZMAfyY2C/D9fwHIc2I49IKTZow0a/Lp9rYo/oSASJABHwSCF+YfOTKc5bs9cvwM1CuGERipRX7IxgcVAAABWpJREFUa8ww83ioa9+GfO5n4yPQy3WQqS/iXNJs7KzIhaI4yZYZYegUauSDnK9LYiIwWrqOi5iYY6YEAnSwfFzsMB7HWvUidHB5uygfF41xIkAEiMB0IBCWMPnzY3KA8LZaZhFTN4wHclFffDugP4rMziXorc+ESXUQ1chGU9md4JnfgmpXN8D8W1KMqM40Ir1jK4TJcYDhKBL602xTeWyaUALUd9hSohhVB6FN346qbBad2Q7KYDwdhiW1gQgQgZlMIHRhCuDHZAPoy2rZYyrPYoR89Tls/+NqGAteBa+x2GmT4ExpkvRrJHQtw1jVSluxbmtMF9ApOQpzxU4UJzMxew/5Tb7zdnn6EM3kTqa2EwEiQASmEoHQhSmAHxMXqehfgGRkjS3tvfPwECY21Se6CGlHKgyBhMl1s4PH5gcLc8E0/TMOpRuhNK+BNNtmvUER01QadlRXIkAEiIB/AmEJE1eMzzUmb6tl2y2ZMA2CP7YZ2fgIQ80d2G25D7qyJTBUPwd1ci4aSm4Hj22mKHodvAM7UcI7BVHRBezRFSDDPIDqHa9jf55tjclZZuF74AkugV/m6vlEa0w00IkAESAC04FA+MLEhUfufkxsE0KhYRkOld3pweQcWkU61HZd5jIi55R+CfWKTFvKfMtbaC7vhrLtMs4lzUVpfS4UApbQ/xMYm49CVP4xkLMEDSXApmH37eLMHVOCdTjpej/alTcdxiO1gQgQASIQDdsL31bLV42t+V20yn+LxYqtdnfMq3YnKpgIEAEiQASuAYHIIqZrUFFmn64VaSEfXoCKxs3j7pjXpC50UyJABIgAEbhaBKaQMF0tBFQuESACRIAIxBIBEqZY6g2qCxEgAkSACERjjYkoEgEiQASIABGIHgGKmKLHkkoiAkSACBCBKBAgYYoCRCqCCBABIkAEokeAhCl6LKkkIkAEiAARiAKB6AtTGH5MI/rDqLGsQ0P+zSE2xZYUtoadnZeGQc0asJ/k0kEEiAARIALTh0BkwhQlPyZn4lZhqMJkBz9yCqJyoM5VmCjzw/QZldQSIkAEZjSB8IUpXD+mhNPgHbgENfNjSvkcGhq3QoBTEKUNossN/QI0DhYjq6cV5aZF4DW/B5P0SyjtfwPlpmVo7xAg3XG+L2EiP6YZPZCp8USACEwfAmEJU6R+TIZ9OZzvkrm1BSLzGpwsu50j6CtiYp+lKRfieOMi7N90FvyW9Uje/xpQVwyhY97OpzDZOoX8mKbP4KSWEAEiMDMJhC5M0fBj8rCw8CdMYst6dAjOctN1Ck0a+kW6kIXJIXjkxzQzBzS1mggQgalPIHRhioYfU4jCVI5caLIG7etIaegJQ5goYpr6g5JaQASIwMwmEJYwcajC9mMaQtZYATLYtR7CxMwFM/XL0atYDZ69H5xRVNjCRH5MM3soU+uJABGYLgTCFyZuISdUPyYPB1sPYeI8mSTdqD1yGaNw2fzgL2LytWmi0m4iSLvypsuYpHYQASIwwwlEJkxu0CbZj2mGdxg1nwgQASIw3QlEQZimOyJqHxEgAkSACEwmARKmyaRN9yICRIAIEIGgBEiYgiKiE4gAESACRGAyCZAwTSZtuhcRIAJEgAgEJUDCFBQRnUAEiAARIAKTSYCEaTJp072IABEgAkQgKAESpqCI6AQiQASIABGYTAIkTJNJm+5FBIgAESACQQn4FKagV9EJRIAIEAEiQASuEgEvYbpK96FiiQARIAJEgAiERICEKSRMdBIRIAJEgAhMFgESpskiTfchAkSACBCBkAiQMIWEiU4iAkSACBCBySJAwjRZpOk+RIAIEAEiEBIBEqaQMNFJRIAIEAEiMFkE/j+2uxDlxmF3Zw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002" y="380999"/>
            <a:ext cx="6561398" cy="354502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5181600"/>
            <a:ext cx="7954904" cy="1066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685800" y="4784972"/>
            <a:ext cx="2359025" cy="369332"/>
          </a:xfrm>
          <a:prstGeom prst="rect">
            <a:avLst/>
          </a:prstGeom>
          <a:noFill/>
        </p:spPr>
        <p:txBody>
          <a:bodyPr wrap="square" rtlCol="0">
            <a:spAutoFit/>
          </a:bodyPr>
          <a:lstStyle/>
          <a:p>
            <a:r>
              <a:rPr lang="en-US" b="1" dirty="0" smtClean="0"/>
              <a:t>Result </a:t>
            </a:r>
            <a:endParaRPr lang="en-US" b="1" dirty="0"/>
          </a:p>
        </p:txBody>
      </p:sp>
    </p:spTree>
    <p:extLst>
      <p:ext uri="{BB962C8B-B14F-4D97-AF65-F5344CB8AC3E}">
        <p14:creationId xmlns:p14="http://schemas.microsoft.com/office/powerpoint/2010/main" val="497960717"/>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FF6702"/>
                </a:solidFill>
              </a:rPr>
              <a:t>Core Attributes</a:t>
            </a:r>
          </a:p>
        </p:txBody>
      </p:sp>
      <p:sp>
        <p:nvSpPr>
          <p:cNvPr id="3" name="Rectangle 2"/>
          <p:cNvSpPr/>
          <p:nvPr/>
        </p:nvSpPr>
        <p:spPr>
          <a:xfrm>
            <a:off x="304800" y="1524000"/>
            <a:ext cx="8534400" cy="646331"/>
          </a:xfrm>
          <a:prstGeom prst="rect">
            <a:avLst/>
          </a:prstGeom>
        </p:spPr>
        <p:txBody>
          <a:bodyPr wrap="square">
            <a:spAutoFit/>
          </a:bodyPr>
          <a:lstStyle/>
          <a:p>
            <a:r>
              <a:rPr lang="en-US" dirty="0"/>
              <a:t>The four core attributes that can be used on the majority of HTML elements </a:t>
            </a:r>
            <a:r>
              <a:rPr lang="en-US" dirty="0" smtClean="0"/>
              <a:t>are:</a:t>
            </a:r>
          </a:p>
          <a:p>
            <a:endParaRPr lang="en-US" dirty="0"/>
          </a:p>
        </p:txBody>
      </p:sp>
      <p:sp>
        <p:nvSpPr>
          <p:cNvPr id="4" name="Rectangle 3"/>
          <p:cNvSpPr/>
          <p:nvPr/>
        </p:nvSpPr>
        <p:spPr>
          <a:xfrm>
            <a:off x="1676400" y="1981200"/>
            <a:ext cx="1752600" cy="2031325"/>
          </a:xfrm>
          <a:prstGeom prst="rect">
            <a:avLst/>
          </a:prstGeom>
        </p:spPr>
        <p:txBody>
          <a:bodyPr wrap="square">
            <a:spAutoFit/>
          </a:bodyPr>
          <a:lstStyle/>
          <a:p>
            <a:pPr marL="285750" indent="-285750">
              <a:buFont typeface="Wingdings" pitchFamily="2" charset="2"/>
              <a:buChar char="q"/>
            </a:pPr>
            <a:r>
              <a:rPr lang="en-US" dirty="0"/>
              <a:t>Id</a:t>
            </a:r>
          </a:p>
          <a:p>
            <a:pPr marL="285750" indent="-285750">
              <a:buFont typeface="Wingdings" pitchFamily="2" charset="2"/>
              <a:buChar char="q"/>
            </a:pPr>
            <a:endParaRPr lang="en-US" dirty="0"/>
          </a:p>
          <a:p>
            <a:pPr marL="285750" indent="-285750">
              <a:buFont typeface="Wingdings" pitchFamily="2" charset="2"/>
              <a:buChar char="q"/>
            </a:pPr>
            <a:r>
              <a:rPr lang="en-US" dirty="0"/>
              <a:t>Title</a:t>
            </a:r>
          </a:p>
          <a:p>
            <a:pPr marL="285750" indent="-285750">
              <a:buFont typeface="Wingdings" pitchFamily="2" charset="2"/>
              <a:buChar char="q"/>
            </a:pPr>
            <a:endParaRPr lang="en-US" dirty="0"/>
          </a:p>
          <a:p>
            <a:pPr marL="285750" indent="-285750">
              <a:buFont typeface="Wingdings" pitchFamily="2" charset="2"/>
              <a:buChar char="q"/>
            </a:pPr>
            <a:r>
              <a:rPr lang="en-US" dirty="0"/>
              <a:t>Class</a:t>
            </a:r>
          </a:p>
          <a:p>
            <a:pPr marL="285750" indent="-285750">
              <a:buFont typeface="Wingdings" pitchFamily="2" charset="2"/>
              <a:buChar char="q"/>
            </a:pPr>
            <a:endParaRPr lang="en-US" dirty="0"/>
          </a:p>
          <a:p>
            <a:pPr marL="285750" indent="-285750">
              <a:buFont typeface="Wingdings" pitchFamily="2" charset="2"/>
              <a:buChar char="q"/>
            </a:pPr>
            <a:r>
              <a:rPr lang="en-US" dirty="0"/>
              <a:t>style</a:t>
            </a:r>
          </a:p>
        </p:txBody>
      </p:sp>
    </p:spTree>
    <p:extLst>
      <p:ext uri="{BB962C8B-B14F-4D97-AF65-F5344CB8AC3E}">
        <p14:creationId xmlns:p14="http://schemas.microsoft.com/office/powerpoint/2010/main" val="1246639863"/>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304800"/>
            <a:ext cx="8382000" cy="5232202"/>
          </a:xfrm>
          <a:prstGeom prst="rect">
            <a:avLst/>
          </a:prstGeom>
        </p:spPr>
        <p:txBody>
          <a:bodyPr wrap="square">
            <a:spAutoFit/>
          </a:bodyPr>
          <a:lstStyle/>
          <a:p>
            <a:pPr algn="ctr"/>
            <a:r>
              <a:rPr lang="en-US" sz="2800" b="1" u="sng" dirty="0">
                <a:solidFill>
                  <a:srgbClr val="82A72F"/>
                </a:solidFill>
              </a:rPr>
              <a:t>The id Attribute</a:t>
            </a:r>
          </a:p>
          <a:p>
            <a:endParaRPr lang="en-US" dirty="0" smtClean="0"/>
          </a:p>
          <a:p>
            <a:pPr marL="285750" indent="-285750">
              <a:buFont typeface="Wingdings" pitchFamily="2" charset="2"/>
              <a:buChar char="§"/>
            </a:pPr>
            <a:r>
              <a:rPr lang="en-US" dirty="0" smtClean="0"/>
              <a:t>The</a:t>
            </a:r>
            <a:r>
              <a:rPr lang="en-US" dirty="0"/>
              <a:t> </a:t>
            </a:r>
            <a:r>
              <a:rPr lang="en-US" b="1" dirty="0"/>
              <a:t>id</a:t>
            </a:r>
            <a:r>
              <a:rPr lang="en-US" dirty="0"/>
              <a:t> attribute of an HTML tag can be used to uniquely identify any element within an HTML page. There are two primary reasons that you might want to use an id attribute on an </a:t>
            </a:r>
            <a:r>
              <a:rPr lang="en-US" dirty="0" smtClean="0"/>
              <a:t>element:</a:t>
            </a:r>
          </a:p>
          <a:p>
            <a:pPr marL="285750" indent="-285750">
              <a:buFont typeface="Wingdings" pitchFamily="2" charset="2"/>
              <a:buChar char="§"/>
            </a:pPr>
            <a:endParaRPr lang="en-US" dirty="0"/>
          </a:p>
          <a:p>
            <a:pPr marL="285750" indent="-285750">
              <a:buFont typeface="Wingdings" pitchFamily="2" charset="2"/>
              <a:buChar char="§"/>
            </a:pPr>
            <a:r>
              <a:rPr lang="en-US" dirty="0" smtClean="0"/>
              <a:t>If </a:t>
            </a:r>
            <a:r>
              <a:rPr lang="en-US" dirty="0"/>
              <a:t>an element carries an id attribute as a unique identifier it is possible to identify just that element and its </a:t>
            </a:r>
            <a:r>
              <a:rPr lang="en-US" dirty="0" smtClean="0"/>
              <a:t>content.</a:t>
            </a:r>
          </a:p>
          <a:p>
            <a:pPr marL="285750" indent="-285750">
              <a:buFont typeface="Wingdings" pitchFamily="2" charset="2"/>
              <a:buChar char="§"/>
            </a:pPr>
            <a:endParaRPr lang="en-US" dirty="0"/>
          </a:p>
          <a:p>
            <a:pPr marL="285750" indent="-285750">
              <a:buFont typeface="Wingdings" pitchFamily="2" charset="2"/>
              <a:buChar char="§"/>
            </a:pPr>
            <a:r>
              <a:rPr lang="en-US" dirty="0" smtClean="0"/>
              <a:t>If </a:t>
            </a:r>
            <a:r>
              <a:rPr lang="en-US" dirty="0"/>
              <a:t>you have two elements of the same name within a Web page (or style sheet), you can use the id attribute to distinguish between elements that have the same name</a:t>
            </a:r>
            <a:r>
              <a:rPr lang="en-US" dirty="0" smtClean="0"/>
              <a:t>.</a:t>
            </a:r>
          </a:p>
          <a:p>
            <a:pPr marL="285750" indent="-285750">
              <a:buFont typeface="Wingdings" pitchFamily="2" charset="2"/>
              <a:buChar char="§"/>
            </a:pPr>
            <a:endParaRPr lang="en-US" dirty="0"/>
          </a:p>
          <a:p>
            <a:pPr marL="285750" indent="-285750">
              <a:buFont typeface="Wingdings" pitchFamily="2" charset="2"/>
              <a:buChar char="§"/>
            </a:pPr>
            <a:r>
              <a:rPr lang="en-US" dirty="0" smtClean="0"/>
              <a:t>Example: </a:t>
            </a:r>
          </a:p>
          <a:p>
            <a:pPr marL="285750" indent="-285750">
              <a:buFont typeface="Wingdings" pitchFamily="2" charset="2"/>
              <a:buChar char="§"/>
            </a:pPr>
            <a:endParaRPr lang="en-US" dirty="0"/>
          </a:p>
          <a:p>
            <a:r>
              <a:rPr lang="en-US" dirty="0" smtClean="0"/>
              <a:t>	&lt;</a:t>
            </a:r>
            <a:r>
              <a:rPr lang="en-US" dirty="0"/>
              <a:t>p </a:t>
            </a:r>
            <a:r>
              <a:rPr lang="en-US" b="1" dirty="0"/>
              <a:t>id="html"</a:t>
            </a:r>
            <a:r>
              <a:rPr lang="en-US" dirty="0"/>
              <a:t>&gt;This </a:t>
            </a:r>
            <a:r>
              <a:rPr lang="en-US" dirty="0" err="1"/>
              <a:t>para</a:t>
            </a:r>
            <a:r>
              <a:rPr lang="en-US" dirty="0"/>
              <a:t> explains what is HTML&lt;/p</a:t>
            </a:r>
            <a:r>
              <a:rPr lang="en-US" dirty="0" smtClean="0"/>
              <a:t>&gt;</a:t>
            </a:r>
          </a:p>
          <a:p>
            <a:endParaRPr lang="en-US" dirty="0" smtClean="0"/>
          </a:p>
          <a:p>
            <a:r>
              <a:rPr lang="en-US" dirty="0"/>
              <a:t>	</a:t>
            </a:r>
            <a:r>
              <a:rPr lang="en-US" dirty="0" smtClean="0"/>
              <a:t>&lt;</a:t>
            </a:r>
            <a:r>
              <a:rPr lang="en-US" dirty="0"/>
              <a:t>p </a:t>
            </a:r>
            <a:r>
              <a:rPr lang="en-US" b="1" dirty="0"/>
              <a:t>id="</a:t>
            </a:r>
            <a:r>
              <a:rPr lang="en-US" b="1" dirty="0" err="1"/>
              <a:t>css</a:t>
            </a:r>
            <a:r>
              <a:rPr lang="en-US" b="1" dirty="0"/>
              <a:t>"</a:t>
            </a:r>
            <a:r>
              <a:rPr lang="en-US" dirty="0"/>
              <a:t>&gt;This </a:t>
            </a:r>
            <a:r>
              <a:rPr lang="en-US" dirty="0" err="1"/>
              <a:t>para</a:t>
            </a:r>
            <a:r>
              <a:rPr lang="en-US" dirty="0"/>
              <a:t> explains what is Cascading Style Sheet&lt;/p&gt;</a:t>
            </a:r>
          </a:p>
        </p:txBody>
      </p:sp>
    </p:spTree>
    <p:extLst>
      <p:ext uri="{BB962C8B-B14F-4D97-AF65-F5344CB8AC3E}">
        <p14:creationId xmlns:p14="http://schemas.microsoft.com/office/powerpoint/2010/main" val="3187272414"/>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304800"/>
            <a:ext cx="8534400" cy="4832092"/>
          </a:xfrm>
          <a:prstGeom prst="rect">
            <a:avLst/>
          </a:prstGeom>
        </p:spPr>
        <p:txBody>
          <a:bodyPr wrap="square">
            <a:spAutoFit/>
          </a:bodyPr>
          <a:lstStyle/>
          <a:p>
            <a:pPr algn="ctr"/>
            <a:r>
              <a:rPr lang="en-US" sz="2800" b="1" u="sng" dirty="0">
                <a:solidFill>
                  <a:srgbClr val="82A72F"/>
                </a:solidFill>
              </a:rPr>
              <a:t>The title </a:t>
            </a:r>
            <a:r>
              <a:rPr lang="en-US" sz="2800" b="1" u="sng" dirty="0" smtClean="0">
                <a:solidFill>
                  <a:srgbClr val="82A72F"/>
                </a:solidFill>
              </a:rPr>
              <a:t>Attribute</a:t>
            </a:r>
          </a:p>
          <a:p>
            <a:pPr algn="ctr"/>
            <a:endParaRPr lang="en-US" sz="2800" b="1" u="sng" dirty="0">
              <a:solidFill>
                <a:srgbClr val="82A72F"/>
              </a:solidFill>
            </a:endParaRPr>
          </a:p>
          <a:p>
            <a:pPr marL="285750" indent="-285750">
              <a:buFont typeface="Arial" pitchFamily="34" charset="0"/>
              <a:buChar char="•"/>
            </a:pPr>
            <a:r>
              <a:rPr lang="en-US" dirty="0"/>
              <a:t>The </a:t>
            </a:r>
            <a:r>
              <a:rPr lang="en-US" b="1" dirty="0"/>
              <a:t>title</a:t>
            </a:r>
            <a:r>
              <a:rPr lang="en-US" dirty="0"/>
              <a:t> attribute gives a suggested title for the element. They syntax for the </a:t>
            </a:r>
            <a:r>
              <a:rPr lang="en-US" b="1" dirty="0"/>
              <a:t>title</a:t>
            </a:r>
            <a:r>
              <a:rPr lang="en-US" dirty="0"/>
              <a:t> attribute is similar as explained for </a:t>
            </a:r>
            <a:r>
              <a:rPr lang="en-US" b="1" dirty="0"/>
              <a:t>id</a:t>
            </a:r>
            <a:r>
              <a:rPr lang="en-US" dirty="0"/>
              <a:t> </a:t>
            </a:r>
            <a:r>
              <a:rPr lang="en-US" dirty="0" smtClean="0"/>
              <a:t>attribute:</a:t>
            </a:r>
          </a:p>
          <a:p>
            <a:pPr marL="285750" indent="-285750">
              <a:buFont typeface="Arial" pitchFamily="34" charset="0"/>
              <a:buChar char="•"/>
            </a:pPr>
            <a:endParaRPr lang="en-US" dirty="0"/>
          </a:p>
          <a:p>
            <a:pPr marL="285750" indent="-285750">
              <a:buFont typeface="Arial" pitchFamily="34" charset="0"/>
              <a:buChar char="•"/>
            </a:pPr>
            <a:r>
              <a:rPr lang="en-US" dirty="0" smtClean="0"/>
              <a:t>Example </a:t>
            </a:r>
          </a:p>
          <a:p>
            <a:pPr marL="285750" indent="-285750">
              <a:buFont typeface="Arial" pitchFamily="34" charset="0"/>
              <a:buChar char="•"/>
            </a:pPr>
            <a:endParaRPr lang="en-US" dirty="0"/>
          </a:p>
          <a:p>
            <a:r>
              <a:rPr lang="en-US" dirty="0" smtClean="0"/>
              <a:t>	</a:t>
            </a:r>
            <a:r>
              <a:rPr lang="en-US" dirty="0"/>
              <a:t>&lt;!DOCTYPE html&gt; </a:t>
            </a:r>
            <a:endParaRPr lang="en-US" dirty="0" smtClean="0"/>
          </a:p>
          <a:p>
            <a:r>
              <a:rPr lang="en-US" dirty="0" smtClean="0"/>
              <a:t>	&lt;</a:t>
            </a:r>
            <a:r>
              <a:rPr lang="en-US" dirty="0"/>
              <a:t>html</a:t>
            </a:r>
            <a:r>
              <a:rPr lang="en-US" dirty="0" smtClean="0"/>
              <a:t>&gt;</a:t>
            </a:r>
          </a:p>
          <a:p>
            <a:r>
              <a:rPr lang="en-US" dirty="0" smtClean="0"/>
              <a:t>	 </a:t>
            </a:r>
            <a:r>
              <a:rPr lang="en-US" dirty="0"/>
              <a:t>&lt;head&gt; </a:t>
            </a:r>
            <a:endParaRPr lang="en-US" dirty="0" smtClean="0"/>
          </a:p>
          <a:p>
            <a:r>
              <a:rPr lang="en-US" dirty="0" smtClean="0"/>
              <a:t>	&lt;</a:t>
            </a:r>
            <a:r>
              <a:rPr lang="en-US" dirty="0"/>
              <a:t>title&gt;The title Attribute Example&lt;/title&gt; </a:t>
            </a:r>
            <a:endParaRPr lang="en-US" dirty="0" smtClean="0"/>
          </a:p>
          <a:p>
            <a:r>
              <a:rPr lang="en-US" dirty="0" smtClean="0"/>
              <a:t>	&lt;/</a:t>
            </a:r>
            <a:r>
              <a:rPr lang="en-US" dirty="0"/>
              <a:t>head&gt; </a:t>
            </a:r>
            <a:endParaRPr lang="en-US" dirty="0" smtClean="0"/>
          </a:p>
          <a:p>
            <a:r>
              <a:rPr lang="en-US" dirty="0" smtClean="0"/>
              <a:t>	&lt;</a:t>
            </a:r>
            <a:r>
              <a:rPr lang="en-US" dirty="0"/>
              <a:t>body&gt; </a:t>
            </a:r>
            <a:endParaRPr lang="en-US" dirty="0" smtClean="0"/>
          </a:p>
          <a:p>
            <a:r>
              <a:rPr lang="en-US" dirty="0" smtClean="0"/>
              <a:t>	&lt;</a:t>
            </a:r>
            <a:r>
              <a:rPr lang="en-US" dirty="0"/>
              <a:t>h3 </a:t>
            </a:r>
            <a:r>
              <a:rPr lang="en-US" b="1" dirty="0"/>
              <a:t>title="Hello HTML!"</a:t>
            </a:r>
            <a:r>
              <a:rPr lang="en-US" dirty="0"/>
              <a:t>&gt;Titled Heading Tag Example&lt;/h3</a:t>
            </a:r>
            <a:r>
              <a:rPr lang="en-US" dirty="0" smtClean="0"/>
              <a:t>&gt;</a:t>
            </a:r>
          </a:p>
          <a:p>
            <a:r>
              <a:rPr lang="en-US" dirty="0" smtClean="0"/>
              <a:t>	 </a:t>
            </a:r>
            <a:r>
              <a:rPr lang="en-US" dirty="0"/>
              <a:t>&lt;/body&gt; </a:t>
            </a:r>
            <a:endParaRPr lang="en-US" dirty="0" smtClean="0"/>
          </a:p>
          <a:p>
            <a:r>
              <a:rPr lang="en-US" dirty="0" smtClean="0"/>
              <a:t>	&lt;/</a:t>
            </a:r>
            <a:r>
              <a:rPr lang="en-US" dirty="0"/>
              <a:t>html&gt;</a:t>
            </a:r>
            <a:endParaRPr lang="en-US" dirty="0" smtClean="0"/>
          </a:p>
        </p:txBody>
      </p:sp>
    </p:spTree>
    <p:extLst>
      <p:ext uri="{BB962C8B-B14F-4D97-AF65-F5344CB8AC3E}">
        <p14:creationId xmlns:p14="http://schemas.microsoft.com/office/powerpoint/2010/main" val="545453925"/>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990600"/>
            <a:ext cx="7162800" cy="2462213"/>
          </a:xfrm>
          <a:prstGeom prst="rect">
            <a:avLst/>
          </a:prstGeom>
        </p:spPr>
        <p:txBody>
          <a:bodyPr wrap="square">
            <a:spAutoFit/>
          </a:bodyPr>
          <a:lstStyle/>
          <a:p>
            <a:pPr algn="ctr"/>
            <a:r>
              <a:rPr lang="en-US" sz="2800" b="1" u="sng" dirty="0">
                <a:solidFill>
                  <a:srgbClr val="82A72F"/>
                </a:solidFill>
              </a:rPr>
              <a:t>The class Attribute</a:t>
            </a:r>
          </a:p>
          <a:p>
            <a:pPr marL="285750" indent="-285750">
              <a:buFont typeface="Arial" pitchFamily="34" charset="0"/>
              <a:buChar char="•"/>
            </a:pPr>
            <a:endParaRPr lang="en-US" dirty="0" smtClean="0"/>
          </a:p>
          <a:p>
            <a:pPr marL="285750" indent="-285750">
              <a:buFont typeface="Arial" pitchFamily="34" charset="0"/>
              <a:buChar char="•"/>
            </a:pPr>
            <a:r>
              <a:rPr lang="en-US" dirty="0" smtClean="0"/>
              <a:t>The</a:t>
            </a:r>
            <a:r>
              <a:rPr lang="en-US" dirty="0"/>
              <a:t> </a:t>
            </a:r>
            <a:r>
              <a:rPr lang="en-US" b="1" dirty="0"/>
              <a:t>class</a:t>
            </a:r>
            <a:r>
              <a:rPr lang="en-US" dirty="0"/>
              <a:t> attribute is used to associate an element with a style sheet, and specifies the class of element</a:t>
            </a:r>
            <a:r>
              <a:rPr lang="en-US" dirty="0" smtClean="0"/>
              <a:t>.</a:t>
            </a:r>
          </a:p>
          <a:p>
            <a:pPr marL="285750" indent="-285750">
              <a:buFont typeface="Arial" pitchFamily="34" charset="0"/>
              <a:buChar char="•"/>
            </a:pPr>
            <a:endParaRPr lang="en-US" dirty="0"/>
          </a:p>
          <a:p>
            <a:pPr marL="285750" indent="-285750">
              <a:buFont typeface="Arial" pitchFamily="34" charset="0"/>
              <a:buChar char="•"/>
            </a:pPr>
            <a:r>
              <a:rPr lang="en-US" dirty="0" smtClean="0"/>
              <a:t>Example:</a:t>
            </a:r>
          </a:p>
          <a:p>
            <a:r>
              <a:rPr lang="en-US" dirty="0"/>
              <a:t>	</a:t>
            </a:r>
            <a:endParaRPr lang="en-US" dirty="0" smtClean="0"/>
          </a:p>
          <a:p>
            <a:r>
              <a:rPr lang="en-US" dirty="0"/>
              <a:t>	</a:t>
            </a:r>
            <a:r>
              <a:rPr lang="en-US" b="1" dirty="0"/>
              <a:t>class="className1 className2 className3" </a:t>
            </a:r>
          </a:p>
        </p:txBody>
      </p:sp>
    </p:spTree>
    <p:extLst>
      <p:ext uri="{BB962C8B-B14F-4D97-AF65-F5344CB8AC3E}">
        <p14:creationId xmlns:p14="http://schemas.microsoft.com/office/powerpoint/2010/main" val="3544305051"/>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81000"/>
            <a:ext cx="8305800" cy="4832092"/>
          </a:xfrm>
          <a:prstGeom prst="rect">
            <a:avLst/>
          </a:prstGeom>
        </p:spPr>
        <p:txBody>
          <a:bodyPr wrap="square">
            <a:spAutoFit/>
          </a:bodyPr>
          <a:lstStyle/>
          <a:p>
            <a:pPr algn="ctr"/>
            <a:r>
              <a:rPr lang="en-US" sz="2800" b="1" u="sng" dirty="0">
                <a:solidFill>
                  <a:srgbClr val="82A72F"/>
                </a:solidFill>
              </a:rPr>
              <a:t>The style </a:t>
            </a:r>
            <a:r>
              <a:rPr lang="en-US" sz="2800" b="1" u="sng" dirty="0" smtClean="0">
                <a:solidFill>
                  <a:srgbClr val="82A72F"/>
                </a:solidFill>
              </a:rPr>
              <a:t>Attribute</a:t>
            </a:r>
          </a:p>
          <a:p>
            <a:pPr algn="ctr"/>
            <a:endParaRPr lang="en-US" sz="2800" b="1" u="sng" dirty="0">
              <a:solidFill>
                <a:srgbClr val="82A72F"/>
              </a:solidFill>
            </a:endParaRPr>
          </a:p>
          <a:p>
            <a:pPr marL="285750" indent="-285750">
              <a:buFont typeface="Arial" pitchFamily="34" charset="0"/>
              <a:buChar char="•"/>
            </a:pPr>
            <a:r>
              <a:rPr lang="en-US" dirty="0"/>
              <a:t>The style attribute allows you to specify Casecading Style Sheet (CSS) rules within the element</a:t>
            </a:r>
            <a:r>
              <a:rPr lang="en-US" dirty="0" smtClean="0"/>
              <a:t>.</a:t>
            </a:r>
          </a:p>
          <a:p>
            <a:pPr marL="285750" indent="-285750">
              <a:buFont typeface="Arial" pitchFamily="34" charset="0"/>
              <a:buChar char="•"/>
            </a:pPr>
            <a:endParaRPr lang="en-US" dirty="0"/>
          </a:p>
          <a:p>
            <a:pPr marL="285750" indent="-285750">
              <a:buFont typeface="Arial" pitchFamily="34" charset="0"/>
              <a:buChar char="•"/>
            </a:pPr>
            <a:r>
              <a:rPr lang="en-US" dirty="0" smtClean="0"/>
              <a:t>Example:</a:t>
            </a:r>
          </a:p>
          <a:p>
            <a:pPr marL="285750" indent="-285750">
              <a:buFont typeface="Arial" pitchFamily="34" charset="0"/>
              <a:buChar char="•"/>
            </a:pPr>
            <a:endParaRPr lang="en-US" dirty="0"/>
          </a:p>
          <a:p>
            <a:r>
              <a:rPr lang="en-US" dirty="0" smtClean="0"/>
              <a:t>	&lt;!</a:t>
            </a:r>
            <a:r>
              <a:rPr lang="en-US" dirty="0"/>
              <a:t>DOCTYPE html</a:t>
            </a:r>
            <a:r>
              <a:rPr lang="en-US" dirty="0" smtClean="0"/>
              <a:t>&gt;</a:t>
            </a:r>
          </a:p>
          <a:p>
            <a:r>
              <a:rPr lang="en-US" dirty="0" smtClean="0"/>
              <a:t> 	&lt;</a:t>
            </a:r>
            <a:r>
              <a:rPr lang="en-US" dirty="0"/>
              <a:t>html&gt; </a:t>
            </a:r>
            <a:endParaRPr lang="en-US" dirty="0" smtClean="0"/>
          </a:p>
          <a:p>
            <a:r>
              <a:rPr lang="en-US" dirty="0" smtClean="0"/>
              <a:t>	&lt;</a:t>
            </a:r>
            <a:r>
              <a:rPr lang="en-US" dirty="0"/>
              <a:t>head&gt; </a:t>
            </a:r>
            <a:endParaRPr lang="en-US" dirty="0" smtClean="0"/>
          </a:p>
          <a:p>
            <a:r>
              <a:rPr lang="en-US" dirty="0" smtClean="0"/>
              <a:t>	&lt;</a:t>
            </a:r>
            <a:r>
              <a:rPr lang="en-US" dirty="0"/>
              <a:t>title&gt;The style Attribute&lt;/title</a:t>
            </a:r>
            <a:r>
              <a:rPr lang="en-US" dirty="0" smtClean="0"/>
              <a:t>&gt;</a:t>
            </a:r>
          </a:p>
          <a:p>
            <a:r>
              <a:rPr lang="en-US" dirty="0" smtClean="0"/>
              <a:t>	&lt;/</a:t>
            </a:r>
            <a:r>
              <a:rPr lang="en-US" dirty="0"/>
              <a:t>head&gt; </a:t>
            </a:r>
            <a:endParaRPr lang="en-US" dirty="0" smtClean="0"/>
          </a:p>
          <a:p>
            <a:r>
              <a:rPr lang="en-US" dirty="0" smtClean="0"/>
              <a:t>	&lt;</a:t>
            </a:r>
            <a:r>
              <a:rPr lang="en-US" dirty="0"/>
              <a:t>body&gt; </a:t>
            </a:r>
            <a:endParaRPr lang="en-US" dirty="0" smtClean="0"/>
          </a:p>
          <a:p>
            <a:r>
              <a:rPr lang="en-US" dirty="0" smtClean="0"/>
              <a:t>	&lt;</a:t>
            </a:r>
            <a:r>
              <a:rPr lang="en-US" dirty="0"/>
              <a:t>p </a:t>
            </a:r>
            <a:r>
              <a:rPr lang="en-US" b="1" dirty="0"/>
              <a:t>style="font-family:arial; color:#FF0000;"</a:t>
            </a:r>
            <a:r>
              <a:rPr lang="en-US" dirty="0"/>
              <a:t>&gt;Some text...&lt;/p</a:t>
            </a:r>
            <a:r>
              <a:rPr lang="en-US" dirty="0" smtClean="0"/>
              <a:t>&gt;</a:t>
            </a:r>
          </a:p>
          <a:p>
            <a:r>
              <a:rPr lang="en-US" dirty="0" smtClean="0"/>
              <a:t>	&lt;/</a:t>
            </a:r>
            <a:r>
              <a:rPr lang="en-US" dirty="0"/>
              <a:t>body</a:t>
            </a:r>
            <a:r>
              <a:rPr lang="en-US" dirty="0" smtClean="0"/>
              <a:t>&gt;</a:t>
            </a:r>
          </a:p>
          <a:p>
            <a:r>
              <a:rPr lang="en-US" dirty="0" smtClean="0"/>
              <a:t>	&lt;/</a:t>
            </a:r>
            <a:r>
              <a:rPr lang="en-US" dirty="0"/>
              <a:t>html&gt;</a:t>
            </a:r>
          </a:p>
        </p:txBody>
      </p:sp>
    </p:spTree>
    <p:extLst>
      <p:ext uri="{BB962C8B-B14F-4D97-AF65-F5344CB8AC3E}">
        <p14:creationId xmlns:p14="http://schemas.microsoft.com/office/powerpoint/2010/main" val="4063366322"/>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609600"/>
            <a:ext cx="8534400" cy="758952"/>
          </a:xfrm>
        </p:spPr>
        <p:txBody>
          <a:bodyPr>
            <a:noAutofit/>
          </a:bodyPr>
          <a:lstStyle/>
          <a:p>
            <a:r>
              <a:rPr lang="en-US" sz="3200" b="1" dirty="0">
                <a:solidFill>
                  <a:srgbClr val="FF6702"/>
                </a:solidFill>
              </a:rPr>
              <a:t>HTML</a:t>
            </a:r>
            <a:r>
              <a:rPr lang="en-US" sz="3200" b="1">
                <a:solidFill>
                  <a:srgbClr val="FF6702"/>
                </a:solidFill>
              </a:rPr>
              <a:t> </a:t>
            </a:r>
            <a:r>
              <a:rPr lang="en-US" sz="3200" b="1" smtClean="0">
                <a:solidFill>
                  <a:srgbClr val="FF6702"/>
                </a:solidFill>
              </a:rPr>
              <a:t>Headings</a:t>
            </a:r>
            <a:r>
              <a:rPr lang="en-US" sz="3200" b="1" dirty="0">
                <a:solidFill>
                  <a:srgbClr val="FF6702"/>
                </a:solidFill>
              </a:rPr>
              <a:t/>
            </a:r>
            <a:br>
              <a:rPr lang="en-US" sz="3200" b="1" dirty="0">
                <a:solidFill>
                  <a:srgbClr val="FF6702"/>
                </a:solidFill>
              </a:rPr>
            </a:br>
            <a:endParaRPr lang="en-US" sz="3200" b="1" dirty="0">
              <a:solidFill>
                <a:srgbClr val="FF6702"/>
              </a:solidFill>
            </a:endParaRPr>
          </a:p>
        </p:txBody>
      </p:sp>
      <p:sp>
        <p:nvSpPr>
          <p:cNvPr id="4" name="Rectangle 3"/>
          <p:cNvSpPr/>
          <p:nvPr/>
        </p:nvSpPr>
        <p:spPr>
          <a:xfrm>
            <a:off x="381000" y="1524000"/>
            <a:ext cx="8305800" cy="5509200"/>
          </a:xfrm>
          <a:prstGeom prst="rect">
            <a:avLst/>
          </a:prstGeom>
        </p:spPr>
        <p:txBody>
          <a:bodyPr wrap="square">
            <a:spAutoFit/>
          </a:bodyPr>
          <a:lstStyle/>
          <a:p>
            <a:pPr marL="285750" indent="-285750">
              <a:buFont typeface="Arial" pitchFamily="34" charset="0"/>
              <a:buChar char="•"/>
            </a:pPr>
            <a:r>
              <a:rPr lang="en-US" dirty="0"/>
              <a:t>Headings are defined with the &lt;h1&gt; to &lt;h6&gt; tags</a:t>
            </a:r>
            <a:r>
              <a:rPr lang="en-US" dirty="0" smtClean="0"/>
              <a:t>.</a:t>
            </a:r>
          </a:p>
          <a:p>
            <a:endParaRPr lang="en-US" dirty="0" smtClean="0"/>
          </a:p>
          <a:p>
            <a:pPr marL="285750" indent="-285750">
              <a:buFont typeface="Arial" pitchFamily="34" charset="0"/>
              <a:buChar char="•"/>
            </a:pPr>
            <a:r>
              <a:rPr lang="en-US" dirty="0" smtClean="0"/>
              <a:t>&lt;</a:t>
            </a:r>
            <a:r>
              <a:rPr lang="en-US" dirty="0"/>
              <a:t>h1&gt; defines the most important heading. &lt;h6&gt; defines the least important heading</a:t>
            </a:r>
            <a:r>
              <a:rPr lang="en-US" dirty="0" smtClean="0"/>
              <a:t>.</a:t>
            </a:r>
          </a:p>
          <a:p>
            <a:endParaRPr lang="en-US" b="1" dirty="0" smtClean="0"/>
          </a:p>
          <a:p>
            <a:r>
              <a:rPr lang="en-US" b="1" dirty="0" smtClean="0"/>
              <a:t>Example</a:t>
            </a:r>
            <a:r>
              <a:rPr lang="en-US" dirty="0" smtClean="0"/>
              <a:t>:</a:t>
            </a:r>
          </a:p>
          <a:p>
            <a:r>
              <a:rPr lang="en-US" sz="1600" dirty="0"/>
              <a:t>&lt;!DOCTYPE html&gt;</a:t>
            </a:r>
          </a:p>
          <a:p>
            <a:r>
              <a:rPr lang="en-US" sz="1600" dirty="0"/>
              <a:t>&lt;html&gt;</a:t>
            </a:r>
          </a:p>
          <a:p>
            <a:r>
              <a:rPr lang="en-US" sz="1600" dirty="0"/>
              <a:t>&lt;body&gt;</a:t>
            </a:r>
          </a:p>
          <a:p>
            <a:endParaRPr lang="en-US" sz="1600" b="1" dirty="0"/>
          </a:p>
          <a:p>
            <a:r>
              <a:rPr lang="en-US" sz="1600" b="1" dirty="0"/>
              <a:t>&lt;h1&gt;This is heading 1&lt;/h1&gt;</a:t>
            </a:r>
          </a:p>
          <a:p>
            <a:r>
              <a:rPr lang="en-US" sz="1600" b="1" dirty="0"/>
              <a:t>&lt;h2&gt;This is heading 2&lt;/h2&gt;</a:t>
            </a:r>
          </a:p>
          <a:p>
            <a:r>
              <a:rPr lang="en-US" sz="1600" b="1" dirty="0"/>
              <a:t>&lt;h3&gt;This is heading 3&lt;/h3&gt;</a:t>
            </a:r>
          </a:p>
          <a:p>
            <a:r>
              <a:rPr lang="en-US" sz="1600" b="1" dirty="0"/>
              <a:t>&lt;h4&gt;This is heading 4&lt;/h4&gt;</a:t>
            </a:r>
          </a:p>
          <a:p>
            <a:r>
              <a:rPr lang="en-US" sz="1600" b="1" dirty="0"/>
              <a:t>&lt;h5&gt;This is heading 5&lt;/h5&gt;</a:t>
            </a:r>
          </a:p>
          <a:p>
            <a:r>
              <a:rPr lang="en-US" sz="1600" b="1" dirty="0"/>
              <a:t>&lt;h6&gt;This is heading 6&lt;/h6&gt;</a:t>
            </a:r>
          </a:p>
          <a:p>
            <a:endParaRPr lang="en-US" sz="1600" dirty="0" smtClean="0"/>
          </a:p>
          <a:p>
            <a:r>
              <a:rPr lang="en-US" sz="1600" dirty="0" smtClean="0"/>
              <a:t>&lt;/</a:t>
            </a:r>
            <a:r>
              <a:rPr lang="en-US" sz="1600" dirty="0"/>
              <a:t>body&gt;</a:t>
            </a:r>
          </a:p>
          <a:p>
            <a:r>
              <a:rPr lang="en-US" sz="1600" dirty="0"/>
              <a:t>&lt;/html&gt;</a:t>
            </a:r>
          </a:p>
          <a:p>
            <a:r>
              <a:rPr lang="en-US" dirty="0" smtClean="0"/>
              <a:t> </a:t>
            </a:r>
          </a:p>
          <a:p>
            <a:endParaRPr lang="en-US" dirty="0"/>
          </a:p>
        </p:txBody>
      </p:sp>
      <p:sp>
        <p:nvSpPr>
          <p:cNvPr id="5" name="AutoShape 2" descr="data:image/png;base64,iVBORw0KGgoAAAANSUhEUgAAAOcAAAD+CAYAAADBLRJzAAAgAElEQVR4Xu1dPZDbRpp9sxEdbBUnGioSJ9jSuGoDbmQoWmSDjQRHgiLDkXGRkW07Y6a+6KAMjgxHgqOFI0ORcZGgyLja2lqqNhAUiYqEzMzmqgGQBEmQIDnEDAF+TGwNQXR/7+uH/kG/fmcfP368+fTpE/70pz/hD3/4A+hDCBACx4HA2X/+85+bi4sL/PGPfzyOGlEtCAFCIEXg7F//+tfN1dUV9ZrUIAiBI0Pg7J///OfNn//85yOrFlWHECAEiJzUBgiBI0Vgf3KGHGePgdc3DNKRBnd31RrDVR8gZjdgNYAxdlU8ePZzFs7z17ipo5C7A4tK2hKBA5MzBD97jO+mhT/8Al8ZDMxUcdXJ/zgZwWUm2ItXeH/xCE9NG5zJ6M8qnGDkDmEOXbx6Czx6yuDYJqRuRoBpGy3G9+TlO5ihBLPnIWQSpkUBESxJwWg4gj3woT54hryJ4+LRNbShhaF2ha642dhd+D5nwpYPny3IOfZhqiNoobn3wywlacyInFs27qZfVk3OJAQ3QiiOicG81QOlPWdGTrzOe5AkgssMmImJ0NXQRwxXk+EpPmz9Ct1JDFeXYA18BGyADiYIuQw10OC5gpDAZBzA8rtg+mCOdVnZKblcaB88aL3s0sQ3cGVJCH0d/aXvJ2MfQ/VviIx38PV+Ts4YbK+RwDbkFPXb9/5ZPOvIOfZ0sISlmBZT1PTGeer130zO2IUuM4AHcLR535aCJgjCengX6IVeb4mc4rpJANbX0PXGYODosR7C4m9S0oQwf7cgjx0olx70AsFKE1T6YBDElqCOLcSWjI7oNQc6JnYIJnVy8i2SN3ZVXLoaPngaemk99iVPRs7I+A19R8PwpwTdp0O4joFBZ2k0MQvoCV6mcYrvPfT/MQb7MoDyiwfFVfFlIOMfoQM1f9BsIicmESxVgTtw4XM5GwnQp/EIrCVnEnKoWgDVc2EOStIdO5DNDlzRsGcwlJATY3jaAzjqB1gTDZdjvjQsy0gEJ4IWa3jgqHjniV52w2fdfDfxYVxZkEIfaqTj3FPxyVELw9YScgYGPtkKugcg57PwKV6GLrR+DFe9hKt9gDftxtfeX2CmwnvuwZdcnGse/u5GUP1z8EHh9xt6zgypGL6hwZgY8G19Po1ofBM93QBKyRm7OmSrA8u1oa5jiWhsBmBXklN0smfg/Q9g8YP0v7MGmw3WZospeqziwbQn24ecook6CqRIhh546DkhzOloeHlYG3swVY6+E4CJ8XrZnPPJy6xXrWwfec/JbsDzBaG0Vy7ODzeSk6H3LoA+no9GxjlmRayq55wJQq5C8xW4HkunBfRpLgLryZmOZh0sj2ZnoW5Nzqzhil5kfc9pousFUMLbkxOTEFx6DEv+NR/e5jVeIt/D62/AhhzGtAUfoOcsrtauEGkjOTn6Yogbc5zxfvpAiPci5wSRpUL1ZCJnczk5q3nFsNaH4npgWz+CS4a1iQf9fIjBbxGMxMRnfIB3YoFmWoXYgSKNwGIOeWRh8JcIw08O1E1P/Y2vceYPg4UeumTBaCF/jScnDWtbwMeFEPZeEEp8EwMxrI0sKDMiLZIzXWnVNXiyh0C84phE4LKCyAzTBaZOMoJjyHCVMFsxTeenAxjg6bxJTHW3Xq2dd+mznvqoyIkQvGcgcQNwufjkEZjdsuecjODoMuw+LQi1iaB7v0rZRM7sPecFHv1VgW4yGGr+LlH8OQlhGTr4T2/x8eE1vuUWuFZ8BRDD50MM7R/x5v1F4T1nAfbaes75e9CstOd7v+csmx8mAYdmWHj19iOA4mrtJnKi/P1uYTMCvUppEyXnsVSTs51xU1SEwNEjQOQ8+hRRBU8VgcOS8+wM+OEHQBfvLR3g66/b8+9TbSEU970hcFhyijDaRkoRj3jY0IcQuGMEDk/OOw6AiiME2ooAkbOtmaW4Go8AkbPxKaQA2orA7uQU7xjzLWbVe053h03sw32cC0KfvFzeh7v7/egXhEBTEaiHnJEN2erBddQtNo2XQzfdLL+4Sb6pMFO9CYHdEagm57LYepuec5trKupaTs4xPJ0hYTb02dEKuwdNvyAEmoDA7ntrU+L18KsegZsv8ArX+Na2YSnT0wSWt8AJGPJtcOK3Xh//GDN8GSj4xVPgql8ikP+BcKmXXddzTiILquJi4PpLe1SbADfVkRDYHoHdxdbpvtbv8MXz1/DFZvaQQVK7sMeFg77W9Zzi76qH554PyT2H5v0dbqTCP+cYLJ1+sHFYG/swNAMTIzvuhI7m2D7hdGVzENhdbJ0Tb35aQQh2tkSuTeTMjzYRYmLWe4dAH89VGYUVpso5pxhuqxp8xYXHJDqaozltjmq6JQK7i61XiFeQPE3JtYmcK2LieD9ypufmqPBkIueWuabLGobA7mLrYyAnDWsb1syouvsgsOeCUHaURtZRlvSc+akD6jsPqYZ6+ikQe34Mx24952TkQJdt9GlBaJ98028ahMABXqWUkBMTjBwT+vB7vHm/tFq7cVhbfozkfDMCvUppUNuiqt4SgWpy3rIA+jkhQAjshwCRcz/c6FeEQO0IEDlrh5gKIAT2Q4DIuR9u9CtCoHYEiJy1Q0wFEAL7IUDk3A83+hUhUDsCRM7aIaYCCIH9ENidnAeQgxWrWrmHdr+46FeEQOMRIHI2PoUUQFsRqCbnPmLrHdDareekHUI7QEuXNhyBPffWdvGLNoLFXuDV5BG+sn04MyPPBJHDwIbf41XqdWLC5gzy3FYMPmcwrZ/w9uMFLi4+QrKys4JSf5Elf05hHX9uSTNnMhJbN7zFUfW3RmB/sfXff4HHFfRiF5rkQAn9dJO7INjAUxEId+XuBMKIV7Ik+KGJASYIzD5434NrCg3mBAH7DNbUwTm1C3SgzITXCTz9HJ76CU7RE5BUKVsnmC5sLgIHEFsn8I2MQLYSzyzkZ47SiOHIEsbWGKzvwzj3of1uQc6PL1gc1gqy9mENosz9WpD1KoQuvDuXjzsgsXVzWx3VfCsEDiC2ntvKe1qZ/GtuK8/6LtQHMdjN/EiTlTlnyNHjfUSeho6nQ0uGuXfnUjwktt4qwXRRcxE4gNg6I19o/g5LHpX0nNH8bz1BzgjshkNKMZvANz6DLRfPpxXXM3Q9Bx2ToeOUuFzTsLa5LY5qvjUCey4I9fBvV4c4nXLsM6jDLuyAYdABIkuCEpoIHQ39Tj7ndBSEqdV8RtSxJdydkWo+DTtC1/SzYWz+iR0FWtBDt6vDs+SFA7xIbL11bunChiOw+6uU2INhcvg/v8F7PMQXX5mwLBPSzEk9QWgZ0LlYjX2I62+G4DyzkE/7ysiGrg3xU9LF06GLYXcIBnuBnOlc8/xLdH8VvXFxskmvUhre3qj6OyBQTc4dbnawS2MHijQCK1sIOlghdCNC4LgROD5yJiM4hgJfC+GqdbixHHdCqHaEwBSBIyJntrD0LPoCXzEbtjGgw6KpnZ40AkdEzpPOAwVPCKwgQOSkRkEIHCkCRM4jTQxVixAgclIbIASOFAEi55EmhqpFCBA5qQ0QAkeKAJHzSBND1SIEiJzUBgiBI0WAyHmkiaFqEQJETmoDhMCRIkDkPNLEULUIASIntQFC4EgRIHIeaWKoWoQAkZPaACFwpAgQOY80MVQtQoDISW2AEDhSBIicR5oYqhYhQOSkNkAIHCkCRM4jTQxVixAgclIbIASOFAEi55EmhqpFCOxOzgM7W++Ugq3KHsGWZfCBg8hSMDvreqeC1l88smXIfAAnsqAc6Oap9WHMcMMyk4paP+NVvxqgXsxqjSe/+SRg6DsSRo6KLgr+PHcAaV3x1UTOBJGtQ/0vgM/s/KpDSBvps59XL3zyEh88DT0iZzWIVVccGzljD6Zu4IXi3eLhJKwiZYyMEEwSDgFbkvMgZVcBvv/31eTc1dl67IPpNnqGguBLH9oSOScRh+ZKcLi8oVcLwc8eA69vsNCZbEXO/cG4r1/ef895H5EnqVeOGWrQu3/Ds+7rjeQUPq/DDodTdtC4cAgwADv14xGfKnJWlD2JwDUXksMhH2h0tA/CexsZ/apH4OYLvMI1vrVtWEoGS+wyBIMh9K4H9YG7Qk4ghm9o0BMDgZOZIa1+NpGzh3VlL/S8z0uSnUSwTQP8R+HzAmDaI2+DXNrjPEPWrz/H64KNYfbzGJ5pgLmv8PbjumvKC0rrHRn4re9AG/6EpPsUQ9eBIZyh8nv7pgFT3BuP8JQ5sFPz4fyThLDZEPz7V3j/cPVQ7iRywNgQ3796D1xc4OKjCS+v/2bMRB4CDP7dg6sy/PgW+Ou3DhxLyUkAxL4Jw3TxKgs6+5Rhvxz6JIA1BHQuY8TP8BjryJkg5Co0X4HrsYInz/yGkTWA1Q8KBssZOSPjN/QdDcOfEnSfDuE6Rmq2hS3Kjn0Dmp7ACBzo5Y10m1Zzq2sqLAADqJ4Lc+pCJIoSvdfj7/DF89fwmYROyCCpXdjjuedmWqO0MZeRU3w5QWSpUL0BHK/s6bSBnFuUXd4T5ca8VyE8YcG976d0WAgIZzR1xBBsHBFsIOezEE9fhnC1PmJXxaWrZUN5gRWXYcBK8e5OYri6BFfNDYYBRA7HWDKgXHWBJACTNXTtcTbqEL2KGsLwLKj9Tvpv9XK84JGapats3ivyoMK+NuG6DFJHDBvVxXtLPvTQhdYXJFLwOB7ik73bXF94tJaTU8Qqw+pYcG119kBYQDHxYQwCaKOiwXLuHhA+xcu0bjFc9RKuVrSazO6yvmxhumVBVT0MHA/8HrrQUnKKIYRsdWC5NtTldpwPLd95Wg5WCHbGMVieW24kZ94fiHIYwAMH2kI5m4e1VWVvIqeZWHC4NnM925mjG8h56cr41TEh90qHA2uLynpOhhuer17ELtTL3GR4EsD8zINacANHyHBmSfjgqihzkykaEotexex6CKYPpDX1X09Ojv47b5afkJ2BD7JGnng6zh0lf4jkD24V+G3MMNgB2FKC5M7lgerBNQdrp0DpQzHhiOZW6rNhbcRuMIdUxWXJotsmcmaDFhd61kjhLDbSHSLc79L15CwlTZ4A3p8nBIJIHP19yCmGDsYE5o7kzHqU9LlXWvb6OVwMnw8xtH/EuPcVTM5hyjuaJa1p3ECCyGFg3EOEAbShhaF2tdVq8Up9i2UsDKcLSS4MyZPQgmla+PFNOlhPP09eZgRacQ7fh5yF3C7cb2RDkgOYhZ5TECXmi56qVU1zEzl9xYUnRgylN5kaLftYHAytzjnXtYlqcvowNAMT80jIKXBIQg5V86G4HtjcfDMb1t6anLcY1m5RdvUCywRJ5MJQLEh+hIWHblVLWkvO+Q8nsY+h9jckw0+wt3jfspGcYth27kMr9pzFOqbfM3R/FYbEWRMuEij7/3fwpk/9kQ358wR8ac68sedcR04xRFZsjCdv8Oa98GplsO18XleFY+H7qmEtA0cgzJiX7rn4+qT45WHIeZTD2lmYZV36rcmZIGAKtHjfBaHqXruanOLpI+ZmJnrO4cmJSQxHu0RoHICcSOAbV7CuPLiGhO7yiDl9WNhQ/h3AuJpgHFjQte/QsfKhp2/g3JbwztPRFyvpxhDBzyqsA5AzsvowOx78WzrCbe691i0IidcnVwj1GHzBYFm03tuTMwkYFC0+zgWhGUErX6UsDi3L31U+wcv86XvYVynFsvNFgOXXpLOVw2we+10e2MWjpzAtDpavMlc96Mvjmq7aLpX98BrfDDm4vn6utPCcX16MWe6dJyO4zMRwthI8H7ami2u2nq7yipXca20IdfIMvjxd/IghVnqNF6+A629h2xqiywBySs5tMFucsiwMa8Vi0+XXeDUL5gKPiquiG0FdzMfs0jUrvSuvUtKFrgQ8Mkvmt1XkrCi7Ea9SqlosfX/CCGSr38N+gMC4ynEQvfw52NVvSws0h4dJLHQNe346r27rp3oTQlsjp7huicAYnvYAlvQa3vSdaxKAKxri4WirufYtK9D6n+9OzrMz4IcfAF0HHAf4+uvt/916OE8rwMnIg8U57HxTx8MvnkA1Obh2db+u5C1po7uTU7S/XUk5vf7m5rRaL0V7fwi0oI3uR877g5xKJgROBgEi58mkmgJtGgJEzqZljOp7MgjsTs77lG1tVXa9wmESWx8nN0hsLfJSSRCxf5XBtLKX4ivypg25JbH1Hcj2j0hsXZSyPbz+Ftzi0PaSZ+0utj5c2fU9rKp7zsodQouVE/sRWSRjKHbHiN8qjzFin2Zau8PuEKoPmLu881bbDQ9VoS32Bh+qqM33GcMzLXTYEEqvg9jVIHEJfumOHyEOOaTYuqLsRuwQWru3dr3geTkhq/smSWy9jNFJiq1XQVij/61BbL1F2e0WW6cATBCYn8HsL2/nuoUqhcTWrRNbp00ldiBfhmCf7MLBafWLrdeX3WaxtaBmyCGrEVjkovToFxJbp23j1MXW4ogXV5NgDXwEbJDtLrojsXVp2cWetZVi69iFJlkYeEF+ItrqDCQdOpDYevWIkJMSW2fHm6iRidAtaDZzctYrtl5T9gI52ya2zonZdVzYpZKsWwxrSWy9+JRrtNh6gpDLUAMNvmdmh28tfLJhbT1i66qyj3RYO8NnH7F17EGXTcASp6GVHaRFYuvSBaHi+TYLK6ptFVsLcijZqXq+ODxs3dpuHWLr6rJbKbZOV2eniuYZ3iS23vRaYeMxJem6WgvF1uvORroLsXVV2Y14lXI3L7yolEYiQGLrutNWvQmh7hrQ/RuKAImt607c7uRsiZC1bmBP4f4ktq43y7uTU9SnBULWemGlu987Ai1oo/uR896RpwoQAu1HgMjZ/hxThA1FgMjZ0MRRtduPwO7krNRz1gjaVmWT2HpjBo5Iz3nIlkJia4FmFUFyi8AUeOEVaVqwil6SGzJCYutTElsXT5u/wKNrDcM7E1sfsuxDPmIW71Xdc+4otl64fTKCrX+OqOAZQmLr1WSepth6EYexb0JhfTh3IrauKLsRO4QOJLbm/aJpKYmtl+lJYuup2XLuSbr4hD+8s/VqAqA+WCy7/WJr4WqlORg4wl24iMgtVCkktm6h2DrByDFgjM3MLX3WVO5CbL2u7CNVpdzW2bo4d/zi77/A40qpA3NaDjlbn7DYuuD29egpfnBt6IPcJrd2sfWGsov9SCvF1iLASYLQ1qCGBqISi3QSW2et4NSdrdOmMvJgahx9JwATws47EVtn+K+UvUDOtomti8GVLt3fYlhLYuvFGVOjxdaLoSx4f6Zf1Sm2rir7SIe18yG/Cz0bd8KZThq3dbZOH0lj+EMVw649PxsGJLYuXRA6ObH10jMmcmCoPrRw+bypOsTW1WW3UmxdnG8KSzhFZ+DCLj3H47CvUsjZuhXO1heP8FdFh8lMqGsOla7N2bqs7Ea8Sll9JUd/IQSmj1lytq65LVRvQqi5AnT7piJAYuu6M7c7OUlsXXdOGnN/ElvXm6rdySnq0wIha72w0t3vHYEWtNH9yHnvyFMFCIH2I0DkbH+OKcKGIkDkbGjiqNrtR2B3clbpOevEbKuySWy9MQUktq6zhR703jWSM4arXuLZz/PT3qtqTmLrUxJbz1vDJGSQHv83/m/Nae9V7QbY3dl6es/bl11du32vqCbnnmLrsadBCnpQXsSQP3jQelkVD7tDaN+wj+t3Jy22FrtxZIax1MGLHsMNK39AHdbZOs//urIbsUNoX7G12Iw98KBGOqJzjn6BnGIzs29o0BMDgaOjfLdWJufB6xss5Cod1q531V7oecuewkkE2zTAf3yD9yI/T17ig6eVytlW6Lvgr/Ecr28YFptRDM80wNxXePtR/LrsmvKHwimLrSNLggEbbm+Iy+L+4hlU9Tlbbyq7pWJr4Yo1gKdGsJUR+NkyOdP+E5GlQvUGcDwOebrxdpaQDeQksXV7xNaRBckA7NBEz1XxYIWcNYqtK8s+UlXKbcTWk8DElS0jTPWbxY3pq70Gia0zTE7T2TqGo2gY80y/uTK0r1VsXVF2sam2RmzdDcFkC5I3lf1UkJOcrefkXCcZW2dXVxiSJ6EF07Tw45t0sJ5+nrzMzm1a0UiWrtaWCL7Tu6zmb+F+IxuSHMAMxTE0uUt0whFzuXDUSPlQPnZVaPFwJiVcR846nK0ry14gZ1vE1jHH2ao5ZxbqwhzwFsNaElsvtvZGiq2LR1Muk7e4ul+H2LoPV32AZz+XPTQW3yxMIguq6mHgeOCrc6/aVxU3r9bu42y9UOWynpPE1stZ3Wye21Zn60UU1q9Y1y+2Liu7lWLrRchXyXnYVykktm6u2HpbcmbXHVZsXVF2I16l1N5xUwHNRYCcrevOXfUmhLprQPdvKAIktq47cbuTk8TWdeekMfcnsXW9qdqdnKI+LRCy1gsr3f3eEWhBG92PnPeOPFWAEGg/AkTO9ueYImwoAkTOhiaOqt1+BHYn51aC55qA26psEltvRJ/E1jU1zsPf9vDkLNsLuqWIlsTWpyW2Fvt0F3d7bi/MX6TC7mLrw5V9eFJO71hNzl3F1oKcQga0Rid52B1C9QFzl3c+VbG1IEggL2l21wB/aLH1xrIbsUNoH7F1BTlJbL3a+k5VbL0dOesRW1eV3U6xdSU5ReO8hSqFxNatEVtXEWRqAWh1LLi2igVz9OkzLj11I4A24pBnlti56iV8ipepnC07z8rVMhmd+FSX3UKxNRbmnA/xxVcmLMuEtHLaQbaZmZytT1VsnRFkOue8eHQNbWiBa1eZFrRWsXVF2cXBTWvE1vkhXrPYJgkiR8dfHAX/Dg1cLY3oyNk6A4ScrYFJ7IOpOiZ8BFvp3q2z9XLZC+Rsi9h6mZwiSKGW/zyBtXAg1i2GtSS2Xlqo9GGcM3R/DWaC4OJpBdn/v4M3NT8e2ZA/T8CXDigrX5SqOAkhdqAqNsaTN3jzXoySGGzbgHCN3/0zgW98BlueDz3vztm6rOwjHdbOgL2t2DqJ4DIdrGthNDu6gsTWyw2XxNYTjAMLuhZCCz3oC5PLusXW5WW3UmxNztYAHl7jmyEH1wczR+9NPclmcor1sxFcZmI4O3ZzfkZQc8XW2QmL3wlgyNm6tHlUv+fcfXxCvzgJBEhsXXeaiZx1I9za+5PYuu7U7k5OElvXnZPG3J/E1vWmandyivq0QMhaL6x093tHoAVtdD9y3jvyVAFCoP0IEDnbn2OKsKEIEDkbmjiqdvsR2J2cWwmeawJuq7JJbL0RfRJb19Q4D3/bmsg5RmAPwS0Pr4RZJYmtK/hSZn93+GSndzwyciYjDzbnsFPP1LsTWwsoDlN2TXkCUE3OXcXWiOFqMpyBA9uU0V/aZ0li69VknqrYehJyyGYM0+ZQB92NzmSHFltvLLutYutJwHDlKRhZ62zgyNl6mZ6nKbYWHpniyAx/aS/tMjp1iK2ry26l2DpVQXReQg6H4D+9BR49xdB1YCxIFW6hSiGxdTvE1mJ4PQihWoDLXuDV+4e4/taGbSkFUXVNztZblX2kqpT9na2zLV1G8hyuY0LudZAEHIoWYziyIWR6xQ+JrTM0TtLZOuLo/cWD+tIG1wboTgQRJVhygNC4qldsXVX2YiOFnp0IAGcqu6tvmrlw59I553rSpOc74GytpjI7HiI0f4c1OzMiOyIiZqsHOZHYukDOE3O2TtsR6+FdoM97ypDhjA/wQRwOl5+EUIezdWXZC+Rskdg64j2YvRDBTJQXw5FVJFYEczCN+hbDWhJbLz63G+lsLYYLHrQHAYzfrdnZP5PAxGeugk+2kkvt6nC2lrYs+0iHtbPs7yG2FqtgkglYPoNw6h77JpRhH05oIuMmia1LF4TW9Zxoq7O1GGUN4GlhOlzsJCPYuozIyI8pmYFUh9i6uuxWiq2F+HfkMpj5JH/5gK/DvkohZ+vmiq2zQ7wsQ88XDpcO+Fp6gh3c2XpT2Y14lXJHE18qpokIkNi67qxVb0KouwZ0/4YiQGLruhO3OzlJbF13ThpzfxJb15uq3ckp6tMCIWu9sNLd7x2BFrTR/ch578hTBQiB9iNA5Gx/jinChiJA5Gxo4qja7UeAyNn+HFOEDUWAyNnQxFG1248AkbP9OaYIG4oAkbOhiaNqtx8BImf7c0wRNhQBImdDE0fVbj8CRM7255gibCgCRM6GJo6q3X4EiJztzzFF2FAEiJwNTRxVu/0IEDnbn2OKsKEIEDkbmjiqdvsRIHK2P8cUYUMRIHI2NHFU7fYjQORsf44pwoYiQORsaOKo2u1HgMjZ/hxThA1F4PbkjB0oagIeZSe6H9ZrMvNeKfNZaSjeVG1CYGsEbk3OyBpg2PPhab20UCLn1tjThYTARgSqybnsbF283SQAu/KhjPjMjOY+ybmd1QO1CEKgGQhsJmeZkVEhrsTTIccmorl9WO41qeN1z4XOf8LbzjX+x/VgSrn/fBLBYQzD71/h/cUjPDVtcCbPbeCK3+MCFxcfYXrCPjAb4rrah1kvLUyRfOMclvQOfupqto1rdjMSQ7UkBNaSMwk5VC2A6rkwB0uutyluESyJoesu2oanPeezEE9/CGDrV6mfZzonjUXvmrs7qdl3M8NUyUeYElzYgasIDQ+W2kdH/Fu9xDj39hQPg3NHyfwbRRUSD/q5B/WTA3VWxSp7QUo6IdAMBNab51odWK4NVXRIJZ9JwNB3JIwcNfdSzC5acWkWJB7ogBPBhIXsf6d2gIKPDmRpDGvMMIgsDMwuvJmh6tKCkBhG9y0MIg9iiivIehXqiLmMvF+e1XSjAXAzckO1PHEEdne2TgFL4OlXCPUYfOZgXSBn0WsSBYJh2RU7ZTPUBzHYDYO04pq9ulob8h54P4KndeDpGpLhYs89zed61+wTzziF3xgEKoa1PhTXA5OWhrVLr0+K0a4uCIXgPYZeGEBPSnpO0VtOe9OcnO88LZ+DjmDLnyPhBct6cT3rwnM6MFkHzlLPnfpVWipUbwDH49B+J3QAAAQXSURBVKmBL30IgSYisNeCkHh9wrpevgizGHY2rDXwO1fQQYKRY0DxNYSuil46T1UQmrmb8UTYiktwlDC7V2qhbkN650Hvj+EzA8PgZ6hWgZzpvFRD0Ouiq3uwFnrubVyzm5gmqvMpIrD7q5R03udAGhUXYebQJaEFk9nw//ctPl48wrU2hMU1XE0nhQVH4Y8Pr/HNkIPrg9m8NfZNGMYLvMI1vrVtaNElArlIzmyuef5lF7/+bs1e4Yga0KuUU2zC7Y25mpxLsaevT0YGQiatLMLcFUyxo0AasdKFoLuqA5VDCNSNwM7krLtCVfdPRg4MxYcWulCzTUn0IQRaiUBzyJmu6j5D9MVXYLYNY7D88qSV+aGgThiB5pDzhJNEoZ8mAkTO08w7Rd0ABIicDUgSVfE0ESBynmbeKeoGIHB7ctYqtl5GMAQ/e4zv0j8/wcsP2R5b+hACbUTg1uTcR2wd2TKsngtn73chgqQcfSJnG9skxZQjUE3OGsTWIT8D7xd1mbvmo5yctENoVxzp+mNGYK+9tdOA1outDfzWd6ANf0LSfYqh66TvJTOt58+reDx/jRsmpd8biQbJFeKyITw+AVM5wHz45qCwI2ldz0li62NubFS33RCoT2z9MoSr9RG7Ki5dbS6QhtBfl/ecgpwDswMrHGKiy2BdjtDqwLzMJWWz2DYNa0mVslsToKuPFYH6xdaxC3WJXJvI+SA08bt1BU99gND8HdaVN9d7bkXO7CISWx9rk6N6bYtA/WLropg6r9VGcqZC7f78SMx+QYy9Czl9A5oxgRk40Nac5rAtSHQdIXAfCNQvtr5zctKw9j4aEpV5eAT2WhCqFFsXjykpIWe6MOSqeOfp81P3Fs683bfnJLH14ZsI3fG+ENj9VUqF2HrlmJIScmIygmPqGH7/Bu9F5IXV2gebhrXiGJPH2RaE+We+GYFepdxXM6Jy60CgmpxLpR6D2LoOIOiehMCxIbAzOY8tAKoPIdBWBIicbc0sxdV4BIicjU8hBdBWBIicbc0sxdV4BIicjU8hBdBWBIicbc0sxdV4BIicjU8hBdBWBIicbc0sxdV4BIicjU8hBdBWBIicbc0sxdV4BIicjU8hBdBWBIicbc0sxdV4BIicjU8hBdBWBIicbc0sxdV4BIicjU8hBdBWBIicbc0sxdV4BIicjU8hBdBWBIicbc0sxdV4BIicjU8hBdBWBIicbc0sxdV4BIicjU8hBdBWBIicbc0sxdV4BIicjU8hBdBWBIicbc0sxdV4BIicjU8hBdBWBIicbc0sxdV4BIicjU8hBdBWBIicbc0sxdV4BIicjU8hBdBWBIicbc0sxdV4BIicjU8hBdBWBIicbc0sxdV4BIicjU8hBdBWBIicbc0sxdV4BP4fpWw/ud+OeSw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1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2819400"/>
            <a:ext cx="3657600" cy="3536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3768235"/>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1540" y="228600"/>
            <a:ext cx="8686800" cy="6555641"/>
          </a:xfrm>
          <a:prstGeom prst="rect">
            <a:avLst/>
          </a:prstGeom>
        </p:spPr>
        <p:txBody>
          <a:bodyPr wrap="square">
            <a:spAutoFit/>
          </a:bodyPr>
          <a:lstStyle/>
          <a:p>
            <a:r>
              <a:rPr lang="en-US" sz="2400" b="1" dirty="0" smtClean="0">
                <a:solidFill>
                  <a:srgbClr val="82A72F"/>
                </a:solidFill>
              </a:rPr>
              <a:t>&lt;</a:t>
            </a:r>
            <a:r>
              <a:rPr lang="en-US" sz="2400" b="1" dirty="0" err="1" smtClean="0">
                <a:solidFill>
                  <a:srgbClr val="82A72F"/>
                </a:solidFill>
              </a:rPr>
              <a:t>hr</a:t>
            </a:r>
            <a:r>
              <a:rPr lang="en-US" sz="2400" b="1" dirty="0" smtClean="0">
                <a:solidFill>
                  <a:srgbClr val="82A72F"/>
                </a:solidFill>
              </a:rPr>
              <a:t>&gt; tag</a:t>
            </a:r>
          </a:p>
          <a:p>
            <a:endParaRPr lang="en-US" dirty="0"/>
          </a:p>
          <a:p>
            <a:pPr marL="285750" indent="-285750">
              <a:buFont typeface="Wingdings" pitchFamily="2" charset="2"/>
              <a:buChar char="v"/>
            </a:pPr>
            <a:r>
              <a:rPr lang="en-US" dirty="0" smtClean="0"/>
              <a:t>The</a:t>
            </a:r>
            <a:r>
              <a:rPr lang="en-US" dirty="0"/>
              <a:t> </a:t>
            </a:r>
            <a:r>
              <a:rPr lang="en-US" b="1" dirty="0"/>
              <a:t>&lt;</a:t>
            </a:r>
            <a:r>
              <a:rPr lang="en-US" b="1" dirty="0" err="1"/>
              <a:t>hr</a:t>
            </a:r>
            <a:r>
              <a:rPr lang="en-US" b="1" dirty="0"/>
              <a:t>&gt;</a:t>
            </a:r>
            <a:r>
              <a:rPr lang="en-US" dirty="0"/>
              <a:t> tag creates a horizontal line in an HTML </a:t>
            </a:r>
            <a:r>
              <a:rPr lang="en-US" dirty="0" smtClean="0"/>
              <a:t>page.</a:t>
            </a:r>
          </a:p>
          <a:p>
            <a:endParaRPr lang="en-US" dirty="0" smtClean="0"/>
          </a:p>
          <a:p>
            <a:pPr marL="285750" indent="-285750">
              <a:buFont typeface="Wingdings" pitchFamily="2" charset="2"/>
              <a:buChar char="v"/>
            </a:pPr>
            <a:r>
              <a:rPr lang="en-US" dirty="0" smtClean="0"/>
              <a:t>The </a:t>
            </a:r>
            <a:r>
              <a:rPr lang="en-US" dirty="0" err="1"/>
              <a:t>hr</a:t>
            </a:r>
            <a:r>
              <a:rPr lang="en-US" dirty="0"/>
              <a:t> element can be used to separate content</a:t>
            </a:r>
            <a:r>
              <a:rPr lang="en-US" dirty="0" smtClean="0"/>
              <a:t>:</a:t>
            </a:r>
          </a:p>
          <a:p>
            <a:pPr marL="285750" indent="-285750">
              <a:buFont typeface="Wingdings" pitchFamily="2" charset="2"/>
              <a:buChar char="v"/>
            </a:pPr>
            <a:endParaRPr lang="en-US" dirty="0"/>
          </a:p>
          <a:p>
            <a:pPr marL="285750" indent="-285750">
              <a:buFont typeface="Wingdings" pitchFamily="2" charset="2"/>
              <a:buChar char="v"/>
            </a:pPr>
            <a:r>
              <a:rPr lang="en-US" b="1" dirty="0" smtClean="0"/>
              <a:t>Example</a:t>
            </a:r>
            <a:r>
              <a:rPr lang="en-US" dirty="0" smtClean="0"/>
              <a:t>: </a:t>
            </a:r>
          </a:p>
          <a:p>
            <a:endParaRPr lang="en-US" dirty="0"/>
          </a:p>
          <a:p>
            <a:r>
              <a:rPr lang="en-US" dirty="0"/>
              <a:t>&lt;!DOCTYPE html&gt;</a:t>
            </a:r>
          </a:p>
          <a:p>
            <a:r>
              <a:rPr lang="en-US" dirty="0"/>
              <a:t>&lt;html&gt;</a:t>
            </a:r>
          </a:p>
          <a:p>
            <a:r>
              <a:rPr lang="en-US" dirty="0"/>
              <a:t>&lt;body&gt;</a:t>
            </a:r>
          </a:p>
          <a:p>
            <a:endParaRPr lang="en-US" dirty="0"/>
          </a:p>
          <a:p>
            <a:r>
              <a:rPr lang="en-US" dirty="0"/>
              <a:t>&lt;p&gt;The </a:t>
            </a:r>
            <a:r>
              <a:rPr lang="en-US" dirty="0" err="1"/>
              <a:t>hr</a:t>
            </a:r>
            <a:r>
              <a:rPr lang="en-US" dirty="0"/>
              <a:t> tag defines a horizontal rule:&lt;/p&gt;</a:t>
            </a:r>
          </a:p>
          <a:p>
            <a:r>
              <a:rPr lang="en-US" b="1" dirty="0"/>
              <a:t>&lt;</a:t>
            </a:r>
            <a:r>
              <a:rPr lang="en-US" b="1" dirty="0" err="1"/>
              <a:t>hr</a:t>
            </a:r>
            <a:r>
              <a:rPr lang="en-US" b="1" dirty="0"/>
              <a:t>&gt;</a:t>
            </a:r>
          </a:p>
          <a:p>
            <a:r>
              <a:rPr lang="en-US" dirty="0"/>
              <a:t>&lt;p&gt;This is a paragraph.&lt;/p&gt;</a:t>
            </a:r>
          </a:p>
          <a:p>
            <a:r>
              <a:rPr lang="en-US" b="1" dirty="0"/>
              <a:t>&lt;</a:t>
            </a:r>
            <a:r>
              <a:rPr lang="en-US" b="1" dirty="0" err="1"/>
              <a:t>hr</a:t>
            </a:r>
            <a:r>
              <a:rPr lang="en-US" b="1" dirty="0"/>
              <a:t>&gt;</a:t>
            </a:r>
          </a:p>
          <a:p>
            <a:r>
              <a:rPr lang="en-US" dirty="0"/>
              <a:t>&lt;p&gt;This is a paragraph.&lt;/p&gt;</a:t>
            </a:r>
          </a:p>
          <a:p>
            <a:r>
              <a:rPr lang="en-US" b="1" dirty="0"/>
              <a:t>&lt;</a:t>
            </a:r>
            <a:r>
              <a:rPr lang="en-US" b="1" dirty="0" err="1"/>
              <a:t>hr</a:t>
            </a:r>
            <a:r>
              <a:rPr lang="en-US" b="1" dirty="0"/>
              <a:t>&gt;</a:t>
            </a:r>
          </a:p>
          <a:p>
            <a:r>
              <a:rPr lang="en-US" dirty="0"/>
              <a:t>&lt;p&gt;This is a paragraph.&lt;/p&gt;</a:t>
            </a:r>
          </a:p>
          <a:p>
            <a:endParaRPr lang="en-US" dirty="0"/>
          </a:p>
          <a:p>
            <a:r>
              <a:rPr lang="en-US" dirty="0"/>
              <a:t>&lt;/body&gt;</a:t>
            </a:r>
          </a:p>
          <a:p>
            <a:r>
              <a:rPr lang="en-US" dirty="0"/>
              <a:t>&lt;/html&gt;</a:t>
            </a:r>
          </a:p>
          <a:p>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1197" y="1981200"/>
            <a:ext cx="3978322" cy="387079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9833680"/>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36" y="685800"/>
            <a:ext cx="8534400" cy="758952"/>
          </a:xfrm>
        </p:spPr>
        <p:txBody>
          <a:bodyPr>
            <a:noAutofit/>
          </a:bodyPr>
          <a:lstStyle/>
          <a:p>
            <a:r>
              <a:rPr lang="en-US" sz="3200" b="1" dirty="0">
                <a:solidFill>
                  <a:srgbClr val="FF6702"/>
                </a:solidFill>
              </a:rPr>
              <a:t>HTML Paragraphs</a:t>
            </a:r>
            <a:br>
              <a:rPr lang="en-US" sz="3200" b="1" dirty="0">
                <a:solidFill>
                  <a:srgbClr val="FF6702"/>
                </a:solidFill>
              </a:rPr>
            </a:br>
            <a:endParaRPr lang="en-US" sz="3200" b="1" dirty="0">
              <a:solidFill>
                <a:srgbClr val="FF6702"/>
              </a:solidFill>
            </a:endParaRPr>
          </a:p>
        </p:txBody>
      </p:sp>
      <p:sp>
        <p:nvSpPr>
          <p:cNvPr id="3" name="Rectangle 2"/>
          <p:cNvSpPr/>
          <p:nvPr/>
        </p:nvSpPr>
        <p:spPr>
          <a:xfrm>
            <a:off x="304800" y="1600200"/>
            <a:ext cx="8534400" cy="4893647"/>
          </a:xfrm>
          <a:prstGeom prst="rect">
            <a:avLst/>
          </a:prstGeom>
        </p:spPr>
        <p:txBody>
          <a:bodyPr wrap="square">
            <a:spAutoFit/>
          </a:bodyPr>
          <a:lstStyle/>
          <a:p>
            <a:pPr marL="285750" indent="-285750">
              <a:buFont typeface="Arial" pitchFamily="34" charset="0"/>
              <a:buChar char="•"/>
            </a:pPr>
            <a:r>
              <a:rPr lang="en-US" sz="2400" b="1" u="sng" dirty="0">
                <a:solidFill>
                  <a:srgbClr val="82A72F"/>
                </a:solidFill>
              </a:rPr>
              <a:t> &lt;p&gt; </a:t>
            </a:r>
            <a:r>
              <a:rPr lang="en-US" sz="2400" b="1" u="sng" dirty="0" smtClean="0">
                <a:solidFill>
                  <a:srgbClr val="82A72F"/>
                </a:solidFill>
              </a:rPr>
              <a:t>&lt;/p&gt; element </a:t>
            </a:r>
          </a:p>
          <a:p>
            <a:pPr marL="285750" indent="-285750">
              <a:buFont typeface="Arial" pitchFamily="34" charset="0"/>
              <a:buChar char="•"/>
            </a:pPr>
            <a:endParaRPr lang="en-US" dirty="0"/>
          </a:p>
          <a:p>
            <a:pPr marL="285750" indent="-285750">
              <a:buFont typeface="Arial" pitchFamily="34" charset="0"/>
              <a:buChar char="•"/>
            </a:pPr>
            <a:r>
              <a:rPr lang="en-US" dirty="0" smtClean="0"/>
              <a:t>The </a:t>
            </a:r>
            <a:r>
              <a:rPr lang="en-US" dirty="0"/>
              <a:t>HTML </a:t>
            </a:r>
            <a:r>
              <a:rPr lang="en-US" b="1" dirty="0"/>
              <a:t>&lt;p&gt;</a:t>
            </a:r>
            <a:r>
              <a:rPr lang="en-US" dirty="0"/>
              <a:t> element defines a </a:t>
            </a:r>
            <a:r>
              <a:rPr lang="en-US" b="1" dirty="0"/>
              <a:t>paragraph</a:t>
            </a:r>
            <a:r>
              <a:rPr lang="en-US" dirty="0" smtClean="0"/>
              <a:t>.</a:t>
            </a:r>
          </a:p>
          <a:p>
            <a:pPr marL="285750" indent="-285750">
              <a:buFont typeface="Arial" pitchFamily="34" charset="0"/>
              <a:buChar char="•"/>
            </a:pPr>
            <a:endParaRPr lang="en-US" dirty="0"/>
          </a:p>
          <a:p>
            <a:pPr marL="285750" indent="-285750">
              <a:buFont typeface="Arial" pitchFamily="34" charset="0"/>
              <a:buChar char="•"/>
            </a:pPr>
            <a:r>
              <a:rPr lang="en-US" dirty="0" smtClean="0"/>
              <a:t>In HTML You </a:t>
            </a:r>
            <a:r>
              <a:rPr lang="en-US" dirty="0"/>
              <a:t>cannot be sure how HTML will be displayed.</a:t>
            </a:r>
          </a:p>
          <a:p>
            <a:endParaRPr lang="en-US" dirty="0" smtClean="0"/>
          </a:p>
          <a:p>
            <a:pPr marL="285750" indent="-285750">
              <a:buFont typeface="Arial" pitchFamily="34" charset="0"/>
              <a:buChar char="•"/>
            </a:pPr>
            <a:r>
              <a:rPr lang="en-US" dirty="0" smtClean="0"/>
              <a:t>Large </a:t>
            </a:r>
            <a:r>
              <a:rPr lang="en-US" dirty="0"/>
              <a:t>or small screens, and resized windows will create different results.</a:t>
            </a:r>
          </a:p>
          <a:p>
            <a:endParaRPr lang="en-US" dirty="0" smtClean="0"/>
          </a:p>
          <a:p>
            <a:pPr marL="285750" indent="-285750">
              <a:buFont typeface="Arial" pitchFamily="34" charset="0"/>
              <a:buChar char="•"/>
            </a:pPr>
            <a:r>
              <a:rPr lang="en-US" dirty="0" smtClean="0"/>
              <a:t>With </a:t>
            </a:r>
            <a:r>
              <a:rPr lang="en-US" dirty="0"/>
              <a:t>HTML, you cannot change the output by adding extra spaces or extra lines in your HTML code.</a:t>
            </a:r>
          </a:p>
          <a:p>
            <a:endParaRPr lang="en-US" dirty="0" smtClean="0"/>
          </a:p>
          <a:p>
            <a:pPr marL="285750" indent="-285750">
              <a:buFont typeface="Arial" pitchFamily="34" charset="0"/>
              <a:buChar char="•"/>
            </a:pPr>
            <a:r>
              <a:rPr lang="en-US" dirty="0" smtClean="0"/>
              <a:t>The </a:t>
            </a:r>
            <a:r>
              <a:rPr lang="en-US" dirty="0"/>
              <a:t>browser will remove extra spaces and extra lines when the page is </a:t>
            </a:r>
            <a:r>
              <a:rPr lang="en-US" dirty="0" smtClean="0"/>
              <a:t>displayed.</a:t>
            </a:r>
          </a:p>
          <a:p>
            <a:pPr marL="285750" indent="-285750">
              <a:buFont typeface="Arial" pitchFamily="34" charset="0"/>
              <a:buChar char="•"/>
            </a:pPr>
            <a:endParaRPr lang="en-US" dirty="0"/>
          </a:p>
          <a:p>
            <a:pPr marL="285750" indent="-285750">
              <a:buFont typeface="Arial" pitchFamily="34" charset="0"/>
              <a:buChar char="•"/>
            </a:pPr>
            <a:r>
              <a:rPr lang="en-US" dirty="0" smtClean="0"/>
              <a:t>Any </a:t>
            </a:r>
            <a:r>
              <a:rPr lang="en-US" dirty="0"/>
              <a:t>number of spaces, and any number of new lines, count as </a:t>
            </a:r>
            <a:r>
              <a:rPr lang="en-US" b="1" dirty="0"/>
              <a:t>only one space</a:t>
            </a:r>
            <a:r>
              <a:rPr lang="en-US" dirty="0"/>
              <a:t>.</a:t>
            </a:r>
          </a:p>
          <a:p>
            <a:pPr marL="285750" indent="-285750">
              <a:buFont typeface="Arial" pitchFamily="34" charset="0"/>
              <a:buChar char="•"/>
            </a:pPr>
            <a:endParaRPr lang="en-US" dirty="0"/>
          </a:p>
        </p:txBody>
      </p:sp>
    </p:spTree>
    <p:extLst>
      <p:ext uri="{BB962C8B-B14F-4D97-AF65-F5344CB8AC3E}">
        <p14:creationId xmlns:p14="http://schemas.microsoft.com/office/powerpoint/2010/main" val="2374492841"/>
      </p:ext>
    </p:extLst>
  </p:cSld>
  <p:clrMapOvr>
    <a:masterClrMapping/>
  </p:clrMapOvr>
  <p:transition xmlns:p14="http://schemas.microsoft.com/office/powerpoint/2010/mai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3314700" cy="5355312"/>
          </a:xfrm>
          <a:prstGeom prst="rect">
            <a:avLst/>
          </a:prstGeom>
        </p:spPr>
        <p:txBody>
          <a:bodyPr wrap="square">
            <a:spAutoFit/>
          </a:bodyPr>
          <a:lstStyle/>
          <a:p>
            <a:r>
              <a:rPr lang="en-US" b="1" dirty="0" smtClean="0"/>
              <a:t>Example: </a:t>
            </a:r>
          </a:p>
          <a:p>
            <a:endParaRPr lang="en-US" dirty="0"/>
          </a:p>
          <a:p>
            <a:r>
              <a:rPr lang="en-US" dirty="0" smtClean="0"/>
              <a:t>&lt;!</a:t>
            </a:r>
            <a:r>
              <a:rPr lang="en-US" dirty="0"/>
              <a:t>DOCTYPE html&gt;</a:t>
            </a:r>
          </a:p>
          <a:p>
            <a:r>
              <a:rPr lang="en-US" dirty="0"/>
              <a:t>&lt;html&gt;</a:t>
            </a:r>
          </a:p>
          <a:p>
            <a:r>
              <a:rPr lang="en-US" dirty="0"/>
              <a:t>&lt;body&gt;</a:t>
            </a:r>
          </a:p>
          <a:p>
            <a:endParaRPr lang="en-US" dirty="0"/>
          </a:p>
          <a:p>
            <a:r>
              <a:rPr lang="en-US" b="1" dirty="0"/>
              <a:t>&lt;p&gt;</a:t>
            </a:r>
          </a:p>
          <a:p>
            <a:r>
              <a:rPr lang="en-US" b="1" dirty="0"/>
              <a:t>This paragraph</a:t>
            </a:r>
          </a:p>
          <a:p>
            <a:r>
              <a:rPr lang="en-US" b="1" dirty="0"/>
              <a:t>contains </a:t>
            </a:r>
            <a:r>
              <a:rPr lang="en-US" b="1" dirty="0" smtClean="0"/>
              <a:t>       a </a:t>
            </a:r>
            <a:r>
              <a:rPr lang="en-US" b="1" dirty="0"/>
              <a:t>lot </a:t>
            </a:r>
            <a:endParaRPr lang="en-US" b="1" dirty="0" smtClean="0"/>
          </a:p>
          <a:p>
            <a:endParaRPr lang="en-US" b="1" dirty="0"/>
          </a:p>
          <a:p>
            <a:r>
              <a:rPr lang="en-US" b="1" dirty="0" smtClean="0"/>
              <a:t>of </a:t>
            </a:r>
            <a:r>
              <a:rPr lang="en-US" b="1" dirty="0"/>
              <a:t>lines.</a:t>
            </a:r>
          </a:p>
          <a:p>
            <a:r>
              <a:rPr lang="en-US" b="1" dirty="0"/>
              <a:t>it also            contains    lots </a:t>
            </a:r>
          </a:p>
          <a:p>
            <a:r>
              <a:rPr lang="en-US" b="1" dirty="0"/>
              <a:t>of          space.</a:t>
            </a:r>
          </a:p>
          <a:p>
            <a:endParaRPr lang="en-US" b="1" dirty="0"/>
          </a:p>
          <a:p>
            <a:r>
              <a:rPr lang="en-US" b="1" dirty="0"/>
              <a:t>&lt;/p&gt;</a:t>
            </a:r>
          </a:p>
          <a:p>
            <a:endParaRPr lang="en-US" dirty="0"/>
          </a:p>
          <a:p>
            <a:endParaRPr lang="en-US" dirty="0"/>
          </a:p>
          <a:p>
            <a:r>
              <a:rPr lang="en-US" dirty="0"/>
              <a:t>&lt;/body&gt;</a:t>
            </a:r>
          </a:p>
          <a:p>
            <a:r>
              <a:rPr lang="en-US" dirty="0"/>
              <a:t>&lt;/html&gt;</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3340" y="457200"/>
            <a:ext cx="5701496" cy="2057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7557858"/>
      </p:ext>
    </p:extLst>
  </p:cSld>
  <p:clrMapOvr>
    <a:masterClrMapping/>
  </p:clrMapOvr>
  <p:transition xmlns:p14="http://schemas.microsoft.com/office/powerpoint/2010/mai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6702"/>
                </a:solidFill>
              </a:rPr>
              <a:t>What is HTML?</a:t>
            </a:r>
            <a:endParaRPr lang="en-US" b="1" dirty="0">
              <a:solidFill>
                <a:srgbClr val="FF6702"/>
              </a:solidFill>
            </a:endParaRPr>
          </a:p>
        </p:txBody>
      </p:sp>
      <p:sp>
        <p:nvSpPr>
          <p:cNvPr id="4" name="Rectangle 3"/>
          <p:cNvSpPr/>
          <p:nvPr/>
        </p:nvSpPr>
        <p:spPr>
          <a:xfrm>
            <a:off x="328613" y="1628508"/>
            <a:ext cx="8510587" cy="4093428"/>
          </a:xfrm>
          <a:prstGeom prst="rect">
            <a:avLst/>
          </a:prstGeom>
        </p:spPr>
        <p:txBody>
          <a:bodyPr wrap="square">
            <a:spAutoFit/>
          </a:bodyPr>
          <a:lstStyle/>
          <a:p>
            <a:pPr marL="285750" indent="-285750">
              <a:buFont typeface="Wingdings" pitchFamily="2" charset="2"/>
              <a:buChar char="§"/>
            </a:pPr>
            <a:r>
              <a:rPr lang="en-US" sz="2000" b="1" dirty="0"/>
              <a:t>HTML</a:t>
            </a:r>
            <a:r>
              <a:rPr lang="en-US" sz="2000" dirty="0"/>
              <a:t> is short for "</a:t>
            </a:r>
            <a:r>
              <a:rPr lang="en-US" sz="2000" dirty="0" smtClean="0"/>
              <a:t>Hyper Text </a:t>
            </a:r>
            <a:r>
              <a:rPr lang="en-US" sz="2000" dirty="0"/>
              <a:t>Markup Language". </a:t>
            </a:r>
          </a:p>
          <a:p>
            <a:pPr marL="285750" indent="-285750">
              <a:buFont typeface="Wingdings" pitchFamily="2" charset="2"/>
              <a:buChar char="§"/>
            </a:pPr>
            <a:endParaRPr lang="en-US" sz="2000" dirty="0" smtClean="0"/>
          </a:p>
          <a:p>
            <a:pPr marL="285750" indent="-285750">
              <a:buFont typeface="Wingdings" pitchFamily="2" charset="2"/>
              <a:buChar char="§"/>
            </a:pPr>
            <a:r>
              <a:rPr lang="en-US" sz="2000" dirty="0" smtClean="0"/>
              <a:t>It </a:t>
            </a:r>
            <a:r>
              <a:rPr lang="en-US" sz="2000" dirty="0"/>
              <a:t>simply means it is a language for describing web-pages using ordinary </a:t>
            </a:r>
            <a:r>
              <a:rPr lang="en-US" sz="2000" dirty="0" smtClean="0"/>
              <a:t>text.</a:t>
            </a:r>
          </a:p>
          <a:p>
            <a:pPr marL="285750" indent="-285750">
              <a:buFont typeface="Wingdings" pitchFamily="2" charset="2"/>
              <a:buChar char="§"/>
            </a:pPr>
            <a:endParaRPr lang="en-US" sz="2000" dirty="0"/>
          </a:p>
          <a:p>
            <a:pPr marL="285750" indent="-285750">
              <a:buFont typeface="Wingdings" pitchFamily="2" charset="2"/>
              <a:buChar char="§"/>
            </a:pPr>
            <a:r>
              <a:rPr lang="en-US" sz="2000" dirty="0" smtClean="0"/>
              <a:t>All </a:t>
            </a:r>
            <a:r>
              <a:rPr lang="en-US" sz="2000" dirty="0"/>
              <a:t>HTML documents must start with a type declaration: </a:t>
            </a:r>
            <a:r>
              <a:rPr lang="en-US" sz="2000" b="1" dirty="0"/>
              <a:t>&lt;!DOCTYPE html</a:t>
            </a:r>
            <a:r>
              <a:rPr lang="en-US" sz="2000" b="1" dirty="0" smtClean="0"/>
              <a:t>&gt;</a:t>
            </a:r>
            <a:r>
              <a:rPr lang="en-US" sz="2000" dirty="0" smtClean="0"/>
              <a:t>.</a:t>
            </a:r>
          </a:p>
          <a:p>
            <a:pPr marL="285750" indent="-285750">
              <a:buFont typeface="Wingdings" pitchFamily="2" charset="2"/>
              <a:buChar char="§"/>
            </a:pPr>
            <a:endParaRPr lang="en-US" sz="2000" dirty="0"/>
          </a:p>
          <a:p>
            <a:pPr marL="285750" indent="-285750">
              <a:buFont typeface="Wingdings" pitchFamily="2" charset="2"/>
              <a:buChar char="§"/>
            </a:pPr>
            <a:r>
              <a:rPr lang="en-US" sz="2000" dirty="0" smtClean="0"/>
              <a:t>The </a:t>
            </a:r>
            <a:r>
              <a:rPr lang="en-US" sz="2000" dirty="0"/>
              <a:t>HTML document itself begins with </a:t>
            </a:r>
            <a:r>
              <a:rPr lang="en-US" sz="2000" b="1" dirty="0"/>
              <a:t>&lt;html&gt;</a:t>
            </a:r>
            <a:r>
              <a:rPr lang="en-US" sz="2000" dirty="0"/>
              <a:t> and ends with </a:t>
            </a:r>
            <a:r>
              <a:rPr lang="en-US" sz="2000" b="1" dirty="0"/>
              <a:t>&lt;/html</a:t>
            </a:r>
            <a:r>
              <a:rPr lang="en-US" sz="2000" b="1" dirty="0" smtClean="0"/>
              <a:t>&gt;</a:t>
            </a:r>
            <a:r>
              <a:rPr lang="en-US" sz="2000" dirty="0" smtClean="0"/>
              <a:t>.</a:t>
            </a:r>
          </a:p>
          <a:p>
            <a:pPr marL="285750" indent="-285750">
              <a:buFont typeface="Wingdings" pitchFamily="2" charset="2"/>
              <a:buChar char="§"/>
            </a:pPr>
            <a:endParaRPr lang="en-US" sz="2000" dirty="0"/>
          </a:p>
          <a:p>
            <a:pPr marL="285750" indent="-285750">
              <a:buFont typeface="Wingdings" pitchFamily="2" charset="2"/>
              <a:buChar char="§"/>
            </a:pPr>
            <a:r>
              <a:rPr lang="en-US" sz="2000" dirty="0" smtClean="0"/>
              <a:t>The </a:t>
            </a:r>
            <a:r>
              <a:rPr lang="en-US" sz="2000" dirty="0"/>
              <a:t>visible part of the HTML document </a:t>
            </a:r>
            <a:r>
              <a:rPr lang="en-US" sz="2000" dirty="0" smtClean="0"/>
              <a:t>is between</a:t>
            </a:r>
            <a:r>
              <a:rPr lang="en-US" sz="2000" dirty="0"/>
              <a:t> </a:t>
            </a:r>
            <a:r>
              <a:rPr lang="en-US" sz="2000" b="1" dirty="0"/>
              <a:t>&lt;body&gt;</a:t>
            </a:r>
            <a:r>
              <a:rPr lang="en-US" sz="2000" dirty="0"/>
              <a:t> and </a:t>
            </a:r>
            <a:r>
              <a:rPr lang="en-US" sz="2000" b="1" dirty="0"/>
              <a:t>&lt;/body&gt;</a:t>
            </a:r>
            <a:r>
              <a:rPr lang="en-US" sz="2000" dirty="0"/>
              <a:t>.</a:t>
            </a:r>
          </a:p>
          <a:p>
            <a:pPr marL="285750" indent="-285750">
              <a:buFont typeface="Wingdings" pitchFamily="2" charset="2"/>
              <a:buChar char="§"/>
            </a:pPr>
            <a:endParaRPr lang="en-US" sz="2000" dirty="0"/>
          </a:p>
        </p:txBody>
      </p:sp>
      <p:sp>
        <p:nvSpPr>
          <p:cNvPr id="12" name="AutoShape 4" descr="data:image/png;base64,iVBORw0KGgoAAAANSUhEUgAAAX4AAAFOCAYAAACBoHZRAAAgAElEQVR4Xu29f3RU1bn//1IxwK2k8IWPgr8IeJXcgjXIhSaGmlBUAgtlCnqZUNGhixXmXsUOgssB2iZpK0yXKFOR3oHFt4xiYVINjoUFQaUkLZg0lBIUeid6C0EvEL3hQwhWEhD9rHPm15nJ/EoySWYyz/zTSvbZZ+/X3ud99nn2s5/nqq+//vpr5CcEhIAQEAIpQ+AqEf6UGWvpqBAQAkJAJSDCLxNBCAgBIZBiBET4U2zApbtCQAgIARF+mQNCQAgIgRQjIMKfYgMu3RUCQkAIiPDLHBACQkAIpBgBEf4UG3DprhAQAkJAhF/mgBAQAkIgxQiI8KfYgEt3hYAQEAIi/DIHhIAQEAIpRkCEP8UGXLorBISAEBDhlzkgBISAEEgxAiL8KTbg0l0hIASEgAi/zAEhIASEQIoREOFPsQGX7goBISAERPhlDggBISAEUoyACH+KDbh0VwgIASHQJeH/4IV/ZcE2BWIhm/+ylDtj5Om/LofiinU8OEy5sIkdiwsorY6xkpDFNO1o2sHiH2zjbEYGE8aN444JdzJhwp3c2D/2+ttOf0BldSVHDx3lUH09E0oqWRrUyc4yiL0V4L9HR67ylC3czF+CG92JalLtktBzNNUoSH/7KoG+LfwFpWjfIw+s2ceq/EExjuUF9iydwsoqf/HCzX8R4Y+RXrIXE+FP9hGU9kcikFLCzwNr2Lcqn5ikX/liCHpxiPCnzsMkwp86Y52KPU0g4Y+Mv8MmFa1w33EHd3z4IR+Sx3P7XmBaDMp/utzAQ6uPkpOTQ3W1+7uh94W/Yya1VJzQ8eqzCH+8SEo9iUggNYS/cDnLD61m9YeQ99w+Xoiq/KcpNzzE6qM5FBdnUFqqbmSI8CfiDO6mNonwdxNYqTYhCKSI8G/mjYzVPKwof04xFeseRN1PDvdrKGfew6v5MO859hmOMsW9gy3CnxBTtmcaIcLfM5zlLr1DIGWE/y9zPnSLOVpPotDQ6+0P8oOXz7i/Dm7cyL/2FeGvtzPnBy9zUun2yMfZvHUxd4bycjq9g8UPeTbGRxayeevSduUuNByickc5O6sP8cGHZ7mkokxj6B13MmHm4xQ9eA8ZIUxqTTsWU6C6bvnHoenQVl5c9wqVR89yKW0o42Y+yfLFDzJGc31AGa5j5IR7mFP0NPMmtH+Ft7/HBep3rGP1yzs5evYSKPfIn0nh4wamaW+imQ4xCf+FBt7bsZFXdvoZpA29g5wHCjE8/iB3Rlxd9M4DL3cVAgqB1BH+pYMon/ewau4Zt/z32OfcGGYG1GN/8Ae8fMazH9DwQt8RfqCh3MDDq4+qfR/55G8pN4wJ4tBAueFh3EVG8vjmrSwOeDucprJkGSt2fugR+zAY0+7g8Q2bg66FQFFeQ8a2BSx6JURd181kzY4S8ge1UW9fxIKXj4a4Xxp3PLmBzYY70b6/2t3jlXks2Ka+7oJ+adzx+AY2Lw68XikUTfhPV5awbMVOPnS/8UL8riNvuZ1VczIC2iayIwQSgUAKCf+dNJTPc5t7xi3n9/Y5hJT+ejsP/uBlzihmnhemMeiDviX8cJodix/ynJcYyZO/LUer/fX2OfzgZbdItn8xtPHBunkseCWUiIaYziOe5Lc7DGhfLVpRLnwcyl+pDvsCSZu9gTfuKefhZW9HeMmMY/nv7Wjf49p7PPnkIDa+HOn6NHKK32Ddg4GzIZLwn96xmIdLw7fbTyJ03Ynw4EsbUptAnIS/sxCjm128NXfJq8d7iMlru6e9WPjvcw8Ltl3C5/OfUMLfQc7h9jMUU87DpVQrq9WRT/Lbcrc4t32wjnkLXnGbgsYt5w37HDK0t7ywh6VTVqIebbguj6fXLeXBO25kkHe53dZEw6FtlCx7haPqSjiNws3vBZx98Iuyu+K0OwopXvU4+RnD1JXxhfpyVixY7W4baaSlXeJSmvtec+68US3Tdvo9Xlj8FNs9758Jxb9ng0a4g+9B2jgeX1OC4Z4M1ZW3ramet18uZbXvq6W9t1dY4b9QyYppy3jb0747Zi5ledFM7vScDGy7cJqj5aUsffkQn6s9HMfyN+zMCQDZwXGU4kIgzgRSS/hp8Jl77lj+BluDn8a2Q6yasojtlx5gzb5VqGe9+qLwA9pVq7qyL7zEC/MW4LaI5FD8+3UELYJp2rOYgpWKfX4EhZvfYGnIDQKtOUfZS69gnftotvoLEOUw+wdeV1r3myGH4jfat4WGrcx7+EU+VMoEnU4OuEe462njgxf8JqBg81844ffu/6iUnn6DNfNCm3LaPniBeQu2qS/RtMLNvCenp+MsXVJdVwikmPArNm6PueeO5byxNXBF23ZoFVMWbeeS9qBXHxV+JUTGnsUPsVJdWo8jL+8CVVWqTIU0fXRokmmYRRL+4L/57qG5PrxoHuKFf12EO2JIYFgKrfBH3M/xvegVFX+OinXTfN5eoYXfv3AghBkrkJHm5Hfa42x+b3HMIU06xFoKC4FOEIiT8HfsYFG0jbNQ/YiLqUep2GfuGcGTv92hsW+38d6qXJ7ajt/Mo5RPKOHvGOeo8yHAbOEunZZTzBvrHgy9/xGmwrYLF7hwtoGT9R9SWfU27713iJNuO0eEFX8aj29+j8WhAjxFeHH4m/ABL/zrgijCfwfL39gawcziH/PgeFMh52jbe6zKfYrtIV42odCE8mCKOiZSQAj0AIHUE36NuWfEk79lh3dnUxHBKct4m9m8dGAF93jt1n1Z+BWb+p6lTPEFJJpA8e83tDPxBM/DttOH2GnfSnlVNR8q7pERfuFX/BH2d+Im/EFjGaKd4RYUIYU/RBiP2J7R4EVGbFdJKSHQXQRSUPg15h7N57pPAGe/xIEV9/hd8Pq08F+gcsU0lrl3KmMw84RwrbxuJHfc2J8R43KYcOcE7rzzDu44+wq5i9yH3npX+AvZ8JelTIjw9PSM8Ic+/NddD7XUKwSiEUhJ4W9v7vHbY2e/dIAVvuV+3zb1KJu1D610uyWmpaVx6ZLy/0Jv7CoTqe29VUx5ajuXlH2AJzewvDB0mGulXK5iM+t14Y/2BaO8+Kaw7G0FQKAdPuSK3/dVCAFfi9GeMvm7EEgwAqkp/MHmnpkfuiNxps1mw74VTNCeBuqrK/4Al85CNr8wjo3zVrrdKEO5cmrzJXjPOISZzAGeL2G9enrC1BMlNpN2czcocmvofSjv4T43o7BnQRLsIZfmCIFgAikq/IHmnueKDrGytBrlwNC+FRMCT1r2SeFXDnE9TKnbkd93Oredi2fAqV7NZmoE4W9r2Mqyh1/05UHoXVOP0r3QIScIcucMDt4X3Z0zmveThnGoBYVokRDoRQIpK/ycLsfw0GqOMoIRI85w5kwaszfsY0XAcr9vmnoUgX/Ik+os8HRu6BeCe35qXBlJY9zj61hVNMGX0aytqYFDO1ezwndwyTOrw7pa9syKX23FyJksLylipvcAWPABrhGFbH4jMB5RWM8z37xx74m4D3A9wB03DvIsGNpoajjEztUrePmQ27UpdGiMXnzq5dYpTyB1hR9v6GXPHAi3Kot5xd+BudTBdIhdSr0YHJSuoRzDw8oLL/DUrq/1EQK0acM5xNzbwg38Zal/ezUmF8e4efXcQU5OG9XVkUJMjKRw89Z2h9HiE7Ih0hdHzASloBCIO4EUFn7QnhANe1CoTwl/PfY5P8Adiid8KIGAL4LCzWxd6gli1tZA+bJ5rHbHUwj5S7tjJsuX5/DBgpVuf/egg3I9K/zKqd+lXHohTJvT7qBwzUssvad9GM3IZ03aaChfgWF1lScsQzgWhax5aSkhqo/7gywVCoGOEEhp4febe9rHlPFB7DPCHxhgLaf49+0Ck/knjjaQ2wgKN7zBUp8J7AL1ezay8ZW3qfaGY75uJBPuyWdm4RweUM0pSjiEh1mw7UxA+GWl/h4X/op1PDisiUP21ayyV6kHy64bOYF75oQPHa20M6ZDhiHCMqO4t06YwJw583jAExuoIw+klBUCPUGgS8LfEw2UewiBjhKI6eXS0UqlvBDoQwRE+PvQYEpX3ARE+GUmCIHIBET4ZYb0OQIi/H1uSKVDcSYgwh9noFJd7xMQ4e/9MZAWJDYBEf7EHh9pXScIiPB3AppcklIERPhTarhTo7Mi/KkxztLLzhMQ4e88O7lSCAgBIZCUBET4k3LYpNFCQAgIgc4TEOHvPDu5UggIASGQlARE+JNy2KTRQkAICIHOExDh7zw7uVIICAEhkJQERPiTctik0UJACAiBzhMQ4e88O7lSCAgBIZCUBET4k3LYpNFCQAgIgc4TEOHvPDu5UggIASGQlARE+JNy2KTRQkAICIHOExDh7zw7uVIICAEhkJQERPiTctik0UJACAiBzhPotPB/9dVXfP7551y6FD7/auebJVcKASEgBIRAdxHolPArot/c3MxVV13F1Vdfrf6v/ISAEBACQiA5CHRK+FtaWrhy5QrXXHNNcvRSWikEhIAQEAI+Ap0S/rNnz9KvXz9Z6ctEEgJCQAgkIYFOCX9TUxNpaWlJ2F1pshAQAkJACIjwyxwQAkJACKQYARH+FBtw6a4QEAJCQIRf5oAQEAJCIMUIiPCn2IBLd4WAEBACIvwyB4SAEBACKUZAhD/FBly6KwSEgBAQ4Zc5IASEgBBIMQIi/Ck24NJdISAEhIAIv8wBISAEhECKERDhT7EBl+4KASEgBET4ZQ4IASEgBFKMQO8I/98dLF79LheHz+Xnv7ifEX0Bev0WFj5fxehHLazIHwZNlawyv8bxvGfYNH9MhB42UbnKzGvH83hm03zClWyqXIX5tePkPbMJpTrvf8eEbvSjWFbkM6ypkudXVdFv3DjGT8ojd9wwrg1XwfmPOXDgXWoPHmWE/kX03oYF9zOmBsRWKLiPsV2V4qWajlJ/eRxj+sRDlOJj2YPd7xXhr99i5PmqL4GB3Ld8HfrberDH3XWrJBF+9WWkMpjIE/+5iPFhlP/vjsWsfveiWtL7slH/Q4S/u2ZQh+v94vDLPL2+jlzPYqDDFcgFKUug54X/8mE2LF7P4fETGXfwIEcnPsG6RePDrzyTZWh6WPjbY4nhy8H7FTJmDGPq60l/4j9ZFFL569lifJ6j3xyKEoJbhD8xJ6F8ISXmuCRDq3pc+M8feJ6lm+uZ+MQLTKpdyvqDkVeeyQAx5Eq4m009XRL+vEd59JPXeG3oE/xniJfu5cMbWLweHpp9lu3b/eYlWfEn1mwU4U+s8Uim1vSw8J/nwPNL2VzvFvtxRxWBOchtC17gmdxvxszt/NFyfuOopL7xIl/Sj/Qxk5gzV0/urf/kr8OzAldWq3MGVrJlo4ODjV/Sb/hE9EXzyVfKnqnlN5u3UHv8Igwczvg5RczPvxVNLdB0lPIt5Ryo/4QWxTql3O+WMeTOmc+cccPa3a+nbPxdE/5nsNxSjvm1oSHMPZc5vGEx61nEz8fs5ieafYX4Cf8XfHzAQVl5LfUt/jEZd9wasI/h6+MXH3PAUUZ5bb06Bv0GDmdMvp4fzhlH8Kz54uMDOF5zqGP6Zb90xty/iCfmjNGMaYQvoxAv6/otC3m+Stl/mcPAyi1sdByk8ct+DJ+op2h+Pu5p9Bs2b6nFPY3GM8c7vzSDpLarrJza+pbwcxZ/20wvTeLjDVvYXd/IxS/7MXD0JOYv+CGTVFu+t5x2Fvj3iNxtHs2jlhUo203yEwLBBHpW+M+8w49/UkaT17zjMfscHBb7Ju/l+i08+3wVLe3GMp37lr/o3y/wCP89cx+lsfw1jqui7fn1m8gTxWPYXRr07/RjbNEvWTLJLSfh7+V+AUx8Yp3fVJJMph5lw/m+j9WxGFr0EksmaV51ypj8+3p44j+Zc/759kLcZRv/Zeq3PMvzVUEj2G80eblQVRX0haFsSP/4Neq14+cdxtGP8gtl09rz3+HGK/2+5bzo20jqjPDfw9xHGyl/7TiB0+gJisfspjTo3+k3lqJfLsEzjWiqfJ4fv1YfcK27yenkPfML5o/x8ve2LZ309BZagie5r14RfpHyrhHoUeE/s+tZfrL9PHnP2FTPFOXn3ui9NsZNXmU1+u+sPzic+555Bv0Yt0CfP7qFUmsVX+Q9g81fsepl06/fQG6bY6Lo/tv4Juc5uqUUa1WLmjpyRO6TPDF/HMO4zJl3nqe07DhfTvSaP76gdu1TbDw2munLn+Ch277p3oe43ETtb1ax8WCLsuvp99jpsvDHNpAB9vaASzpg41fbnc6uZ3/C9uFFvLRkkm9F/EXtWp7a+E/ql8AtBwI9iTwDFui9FFuz/aU8L//G9CwefWI++bd9M5BpwGbyeWrXPsvGY1+SPrGIZ344iRHXKsWP4lj/MlWffMnwuT/nF/cry2C/aGYteIZFuSO4tqmWDas2crBlLEUvLcH9fuuM8Pej38DbmGMq4n6lveePsqXUSlVLP/r1G0Huk08wX/n6u3yGd54vpez4l0z07p+cr2Xtsxs59k+a/ipz9u+VbFn/GnVfTOSJdd5Ndo2gp0+kaMUPmTTsWqUwu9Y/z/bjXzL60RdYke+e92Lq6ejkk/JeAj0o/H/HsXg173Ify9fp8TnyeFw7L8e0yesV43TyTMXox3nEONR4eoSYrCJeetIvbJzZxbM/2c7ZobP5+S9naFxJj/KbhVbe87o+RpojTe9Qai7jk3tMbPrhOO8brIvunLFNyvgJ/xjcL+LhGlH0mOLS3S+/80EupPEQfu/LP+BrSa34DLt+/BO2N2q8iL6oZe1TGzk2fDY//4V2rIAvDrPh6fUcvNYzn85XsmrpaxwPGm+vON5j2oR7qDoj/JBV9BJPar6M3P04y9DZP+eXMzS+lEd/w0Lrez63Xvf9zzP9p79kzq1BY+yZ++N8m+zetoXwdguqV4Q/tudFSoUm0GPC794wPMi19y1nXYD/pueFcHEMC154hmim/vO1a3l24zHPZ7Pbvv/Q9PsYP+7WQHtvOJNE2E3XerYsfJ6qEMJ/+YsmznzSSEvTxxw+eoyjR//O2YtfgrZsl1f8HfPjbz+cHV3xjwGP8Iz2mnvOH+D5pZt93j4hV5RdMvV4X9yhN/S9LqS+l5vnXrfMtVB8f7Cx2vv151nNfxJ0jiLsE98Z4W9vLw+72g7i47a3R5Yf/8vD27YQfDyLjSbN8yMrfpH1zhLoIeH3bBgeDGGo1bTc/9keqTtf8LFvk01Trt9Qsn74DE9O8ghEPIT/i3rKn1/L7k/CtDvZhR/PS3e029zzhbo69W/4xl/4I7+c2t0vyksmYBPzbPIKv99k2LGXkgh/Z2VPrusZ4fesJOuj8R4YZAaKWP4yTX+vpbaqlvcO19OorMDRfDV0Wfi9D6HiUTGeSYrv+5hhfDN9OLdcexjrT8o4nvTCryz6lYNaoyl6aT5fWM28NtBv84+/8Ede8XvNJ7Gt+L11xXHFX78F4/NVfKnZuwnnIdOxFf9oHn1hBR7TfIRZLcIfTSLk7/Eh0CPC7/XdD7+i934REOgp04E+flz+LD/brTls1FXhD2MzVpr0Re3LPLWxLvlNPUpnPGI3fvZszm7fzkCNl0/8hR/PvsJ5Jj7xIovGax1nz/DOj39CWZxt/N49nS98JpLzVK5aymvH24vxmXd+zE/cDfBt2ndV+L0Mx8TksizC34FHXop2gUAPCL/3gY5iw/fG7/F51YTqlcc0cXk0s595ghmKh4Xy83k93Or3XY6X8KfnYSqezzjlVpfP8/cDW1j/Wp3bnbQPrPjBfUr3AP348ssxmo3eMF4jXbLxK3u4bpfexn6aMVQ8pbY8z2/eO6vu3fg3sKN79fhdNb3zLB2fV4/PyybQa8wbMkTxFFqxaJLq1dV01MH6l6tQrXpxFH5fzKZ+Q7nnhybmTxqheoddPv8xtQ4rmw9+oVnsdE74gzeeu6AHcmmKEOh+4Y/Zaye2F0Tg5m7gKKXnPcMv5nsO63RV+PGLTti5oPUMSsbNXbVjmv2XsYGunZFW/JGeD98htjCFlHp/HML3/b78i7z7bgf8+G+ZzjMr5nCbN97Q38t59vndnA3akukX5O+vbGo/vfrdoLMg6eQ9mssnr+0OCKzX1RW/giBkfz1s+o1ZwC+eyfWcReiY8Ltdb4+5a+p3H8ttbm85OcCVIurdhW52u/C7bcjE5Kcf3STkWeArJ3fLD1D/iXIKEvqlj2HSnLnoczWnbrss/IpN52Mqt2yk/LByelI5MTqU28blMX3OOD62/oztjRpvj6QVflA8rv59/UHGBh3m6i7hV8XwqIPNv6ns3Mnd9FsYkzuH+XOUMxiBv3Ynd/N/SJG+/Qlf7elvBo4mf9ET6IcfbhdRNR7Cr5oHP65ky+bfczjSnO2gq6l6buDl5yk/1sKX/caw4JdurzgR/i4oYopc2u3CnyIcpZtCQAgIgaQhIMKfNEMlDRUCQkAIxIeACH98OEotQkAICIGkISDCnzRDJQ0VAkJACMSHgAh/fDhKLUJACAiBpCEgwp80QyUNFQJCQAjEh4AIf3w4Si1CQAgIgaQhIMKfNEMlDRUCQkAIxIeACH98OEotQkAICIGkISDCnzRDJQ0VAkJACMSHgAh/fDhKLUJACAiBpCEgwp80QyUNFQJCQAjEh4AIf3w4Si1CQAgIgaQhIMKfNEMlDRUCQkAIxIdAjwh/S9tJqk//hDOfv8dTuZ/Fp+VSixAQAkJACHSKQLcLvyL62z+cStuXas4qnslr7VRD5SIhIASEgBCID4FuF/49x+fTcH6Pr7Ui/PEZOKlFCAgBIdBZAt0u/PYP/tm32pcVf2eHSa4TAkJACMSPQLcL/4bD1we0Vlb88Rs8qUkICAEh0BkCIvydoSbXCAEhIASSmIAIfxIPnjRdCAgBIdAZAiL8naEm1wgBISAEkpiACH8SD540XQgIASHQGQIi/J2hJtcIASEgBJKYgAh/Eg+eNF0ICAEh0BkCIvydoSbXCAEhIASSmIAIfxIPnjRdCAgBIdAZAn1D+I9Y2DrvOLdWbWTyMD+GY5axHNni/e9BXD1xOjebl5CTmc41vmKnOGQp5aOyA3x1aRDXTl/CnT+dS2a6v55Lp/azz2Lh7B9OQNpQBjyxhnsXTmIYR9gzdh5nQ5Kfz507RuF6cAtDyndyX6amUNsR9sycxz+eqGK27lRgHWlDuXryY9xZvJCxnr586ixi78oDQXeZz13HzIyNZdT/8hJ/nw7f/N+n0OCJ5crYy3y6ixPjVvOV54q03X/iln+N/XIpKQSEQM8R6FPCP6pqIznBws9W5pnvAtr4ZP9aahY7+caGKmZM6g80UV10PydHb2CaeRJDaKHOMo+/7dcxcedCbgeuHC/jrTlbSCteQ64ukyG0cbp2Pf/d/2nuVar1/pqcbM/bxfVBL5+PNs3kYO1Cpm7UcYOnrCrkZVPJ3TaXkZ6XB1uPMe0uuNJ2ijrLIuqdE/lWTTFZ/UEtv2tGQB0dmiIxCv9Z+wKazy/jth/F9DoJ04RjfPJ/jCDC36EhksJCoCcJJJXw11jAlgl2XRAidcVPuxWwuuL3Cb/7mpNlhRzYNJWJ7yxk9BELZcuGqf9fEXn3z8W79xdy6bkaZkxqo3pxDifvKueRhZmar4QQQxRG+Gnbz87sxVxZU8Wsqem4/7uUa+07mXaX8vJxfzV4hV+tWSlz9yKu9bwMekr4m371Xc5j6zbhr7OCPQOswePXkzNe7iUEhADJIfytYDdCCVBhg8wBQSN3vIzXHzzBt4JMH6GEH7XsXkZUbeQG5/0cbHqOueZJAaKuXPfBsHL0uuNsz9vEsB3buXd0lNkSTviBc3uXsdsyjLt2mknbMpODriVMXzOVIWqVIYS/ZS9v5Vj4Rvk7qokoXsJ/3R+Gc7FoA1f+G64qKmHYc99FsWipgv+LUP17xG0eUr4YXhrOwAm7ufiLRvo5XmLAH1bxuRPSHDZuuVN5gXl/EVb8zWDWQU02OC0wWB5AISAEeoVA4gt/Axj10KAHhymMWKii62JMLMKvll3JN7Ye4+bdY6nPfJvZupsC4H+0SXkhrGHe9N0h9w5CjlQE4Yfj/LHwQT69az5pW44zNMAcFCj8PlPPqYXkb9RxIx7hD7bx5z4Xu+lHNfW8Drql/H9rdAzpf5iPpz/F1z/excipg3zdCbviV65//C2u+cVrDGEVTT/+b67d6GTQ0Uf5v60lQV8I0U09TiMYG6DCAVmi/r3y4MtNU5tAQgt/cyXoDJBtB0t+hIHqsPCvJ738HUY4e0r44YprE6/PWQtLgs1GQRvEg0bxjYU/JXvhpMA9gS7b+C+R/r/L+D8ejKFEPqLwT7/EoE+WMXD3Uj6zf4ehb/0b17y5lM8+/mGHhV9pgmL2KbCCpQIM2o3v1H4epfdCoEcIpJ7wuzbhmFPLyKqNDHl1PH+9ZPds/mqMFZax/G3UDh6Z/D7bH3i1y6Yed80hTDoR/93fnniZerRePR0XfrdXUH9F7N+cyvWvzoAuCL/LDgUlUCLC3yMPutxECGgJJLTwqw2NxdQTZkxD2fhVM86RJUxfN4MB+0t5s/SmwM1d1dVyGdesU+zrykbvHM4t3MHsuaM7t7nra5sIvxeFmHpEhIRA7xJIfOFX+ETZ3L1Ya+HNRS5u3WlnssZcrxX+K21NHN/9IodKm7h550ZPORfvzpzDOd1W7lt4F0No4lCpgfpT/8HUjTNUU4u6MfuUi8EbNjBl8k0M7KA7p394E1/4/7FrKY3Pj2SQ8ymu/6ZmYmrcQbu04pfN3d592uXuQsBDIDmE39PYcO6cbuGvZUT5dqZovG8CDnANGsWAyf/GaPNjZGl8/a801bKv9Gd8pjmclauxryu3bqp9lZq1m2h5/ywM+jbp/7GE7MeUA1yaX8TN3TiYeuJ8gCu0Pf8Mn64s4XPn3+Azpc0arx7PAbBwwn9BMfsU1bZ7sK7e6GTU94eq/y7unKI7QiAxCCSV8CcGMppaCecAACAASURBVGmFEBACQiC5CYjwJ/f4SeuFgBAQAh0mIMLfYWRygRAQAkIguQmI8Cf3+EnrhYAQEAIdJiDC32FkcoEQEAJCILkJiPAn9/hJ64WAEBACHSYgwt9hZHKBEBACQiC5CSS18Hc5lEEMYxeYBKUDyU9iqFuKCAEhIAR6g0AKCP8R9s1ezKXiP6qJTjr9CxPzv9P1yYVCQAgIgV4ikFTCH3xyN7YVf7hQCR0kHkH4nQZoMIEpq4N1SnEhIASEQC8QSA7hDxOrxy38U/mWzsVHP/sdly8MYsCzdh54LJPrIuXDne9Ox6he75rBqFMWTuy/kRH2VbDWwBnXREbtXBeQxpEIwt/qAmMBaqYYmwGC88T0wrjKLYWAEBACYQkkvvBHiM7ptb9f/W8bmFI8mWGnnLz1gDvWvj+5efgVv3p96WmGbtjKzX/I4UjZRG4uf4kBv87hfyYridA10XiimXqawaoki8kAhw0yZNIJASEgBBKUQEILf7RELKpwO6fyXftcblEBN7G/KI/PdFXMnuEV7SjC/+pUcrfP5XMlP2/LBh5aNZmTFiVBSweF3zPAashhFzickC/ZpRJ02kuzhEBqE0h+4Q/ITOUR/hla0Y4i/J7rmzSJ2ZWonp0V/kozGGrALsKf2k+W9F4IJDCBhBZ+lVs0U0+iCL+YehJ4mkvThIAQ0BJIfOFXWhtxc3eGJul4qBV/E9VFeZwcvYFp5skM0fRe6xXUlRW/bO7KQyUEhEAyEUgO4fcQje7OGUr44cqpvexZVkqzkkhF+Wm9eiKaelD3DD4+EDykudxatZHJnm0EcedMpikvbRUCQiCphF+GSwgIASEgBLpOQIS/6wylBiEgBIRAUhEQ4U+q4ZLGCgEhIAS6TkCEv+sMpQYhIASEQFIREOFPquGSxgoBISAEuk5AhL/rDKUGISAEhEBSERDhT6rhksYKASEgBLpOIKmFP7awzF2HFFBDtGBtcb6dVCcEhIAQiDcBEf6OEhXh7ygxKS8EhECCEUgq4Y9+crcH6IYQfjm52wPc5RZCQAjEjUByCH+nErG4GV06tYt3l1nc4RoGfZvB5ue4Vzea67wI245TvXYtJ51/4KsLg7j6ezpuN5uZcJO3QBPHXrXwt1/v5vIFIC0NLs3lrmNmxnqKSKyeuM1HqUgICIEeIJD4wh8tOufKA4RNxNKyl7fy1jJgw1amTEqHllr2zVtE65IqZk1NV/F+uvdV6odNZeJdNzGQFuosc/jb8SVM3TiDG2jD9eIc/upaSO46HSP7w8X9pby5qH+A8KsVSXTOHpiucgshIATiQSChhb+riVg+3VXE3oOP8f3iyQz00HJvCOs8wh4CodaU07afnXe/SPqO7dw72lM2io1fErHEY1pKHUJACHQngeQX/gjx+JWEKke2hMCX+5wvlPPnx538ceWL/sidavH57hV9k5Ptebu4XhOJM1LuXeVKScTSndNV6hYCQiAeBBJa+NUORjP1RBD+004DlUcWBqz4A6C11bIrewGt5h1Mnzva/VWgXdE37WJ73u+4/m07kz02/8/3r+D3i9LF1BOP2Sd1CAEh0CsEEl/4FSydTcRyqozXH9jCNzZsYMpkxYYf9FOFfSVpG6qYPjmdS6dqObDyKT47qPMI+yn+WPgAn07fwazHRnPxyCbeXrSeyxdkc7dXZqvcVAgIgbgQSA7h93Q1ujtn+0Qs511ODpQGmnIGPOfNydvGyV0Wan/2Oy5fSOPqb+u4eeEoPnvqNGM8XjvuJC4raX6/jatzlzDBnM4HD7p8f1eaJu6ccZmLUokQEAI9RCCphL+HmMhthIAQEAJ9moAIf58eXumcEBACQqA9ARF+mRVCQAgIgRQjIMKfYgMu3RUCQkAIiPDLHBACQkAIpBgBEf4UG3DprhAQAkJAhF/mgBAQAkIgxQiI8Mc04J5gbb+bzF1VZsb2j+kiT6Ej7Bk7j7Oe//KfIehIHZHLNjp0jCh8y1do5HdmoTNZsOgzGRC/23ShpkYcuhFomqipaxbbzjjRD/f+UyNOfRbGVis1Tj0ZHblrowPdiEK8JFZXf405uyMVdLzsFdcmXl8ME95ZyO0duVw5PHj/SijeyWydLxRsTDWo8aZWHvCU9YQXielKKSQE3ARE+IGPXp3NoaZi9E/fFWZeRBH+pr3sNDgZbF/H5GHhplb7w2XxmoSq8Dv0nHHqUfSzuc6OsWABzZYTVBg6JJ3xalKEemqwXJUDYUU5svA3VpjQObJx2t19Df2Ldo94dbONutJsPsrcySNzNeIdy3yIIvzR52RQeJF4dUnqSQkCqSX8DWAwgskJWZqlsBrMja3MM4cT/ihzIVQwt3aXdEH4G8FgApMNsga3b0uw8CslGuz5jHIafS+DxJnNXRPlUH1t37eu3UNbn8MAjQr7rBAEW3bxVs5urq9eR447yrf7F9N8iDwiMc3JLmSDq7OCPQOsusSZGdKSniOQMsIfKsRz2Oid3uicSrz+SJ/V6gO+Ugkl1O7X3qQTSfhPUV26jJPO9/nq0iCu/TczE8w6RmtMSi47FJRASQUYMgNvF0oM66xZjHdZOGcrQHlXtLqcWC0WbK/8mZMjv8PjRgsl5ny/KaW5DpvJiEX5u6b6WdvO4FTtMM3U2UwYLa/w55M3MGauGbvNRHaIF1Hk6RtelGssV5Gz3HP1rG0BL61gc5b/HsGmIuUvEYS/wYnJaMaxp55PR07jRxZraJNYM5h1UJMNTgsqw+DfJ2WF/Mm1hO8XT3LHgYppPkQ2/cUyJ33tiCD854+8SuXKX/OPExdgaC7Xr1nFlEnDuMZ7cQz96zkZkjv1NIGUEH5ldVPgAJsDdCEsH11eXcW0wgsn/C3ULsvj+LANTDNPYoiaDGYef2tawvQ1UxmimRHNdaAvgAwb2DQrtdCmHhtZzkrM2cqnTSMVtgoG6/RkDx8AzZWY86fQUHIGh84t6k7DECyZ1VSYsxncXIdVP54Kvd9UVGfNpqDGRI1dT8aAVhocBrKt2VTUmAi1GA4/kaOvxiOt6ru04m+uwJhZQoajAnP+YJWDpUBPQ4kLW4Ff2sNxDuyTi3fvXwzr3uG+oBdxbCv+yF+AXZmT6r5DYS03l68jZ3R/Lh13snvOJtK37WzXVjV/RANUOEJ/Tfa0IMn9eoZA3xb+MFE9g9F25SGL/dM+zIOuRgg9yMi/FjPBu8L3vEhGVG0kJ3jPwBOm2pXvX4kGroZvYMw0PSXWEvSZ4Zfj6uqaar5Wdz8VMTYw4LDLZ9JosBcwqrHE8/c6LMNNDK+pxL9loFyjg8ONmDuk/L0n/I1OPSMqjVy05vs2vVV2TgNnHDp1zyDSl5V23lysLeXNtZl8d9tcbgmeUF1aCLgr68qcdL04ng9uKueRud7sQZ760rYyL8Q+lrowsoIlxNdkz8iQ3KWnCYjwd/Eh67Lwq5/rIbPFcKs2AUyET/Toq+BWXA4zphIHe+o/9c+x1V7hd3vdWLO9K/4aLAU5VBo9K/4gbxntJO2450zvCX+AKUnbCY1ZKTbhb6F6cR7n5tcwY1IIF69eFX73AuNjr9OPtp/zQ+9jxdbnnpYmuV93Eujbwu8hl9CmnlNOtj9wJHDFH2bEYzX1BF/eWmkmY4oLywkHhgz3rnbgil/xpMnG3Dic1irPHoDJitWU7bFt12C+ykzmCe2Kv7PTsveEv8GhY1SNKWDFH6oXUU09Sp4HwwWywrlw9qrwu1f3fxu1I2DFH260xNTT2Xmc3NelhPArQxQpf6+am3ftaL5VbiZL652hHduIHhRH2DN+Hv/QZvJqNy/C2XTdyV5OZ27gXvNkbgxzRqCjm7va26smDuNwdrusFAxupbHShtGwhLeMnhW/uqKvxHDOhi6kdaiVSnMG+gYLFTZDSM+i2B+Drgk/dRaGj68JeIm1v3eYezTYKRhlI2u3k5KC4ZHPOETY/Pxo0/3UDbIHunAGNKIr88FdUVfmpGqGWnSKm7etITsznbSQb7fom9exj6mUTDYCKSP86sCEceeEU9SWLuO46lWjFPQeign32ZzbzgzzuetV9i7zeFEAPq+ecKYczWf3lRYX1WtL+R/f/QFNXmA64c4ZMBFbG3CajZh+tYeTN4xhmr4EU6aD6c1mjw2/mQrjEKZXjGTkyZNurx61nBWbtcDj+dNIpdWM2ap49XhrX03112Y6dkYqnPC7/93r1ONvf/A9WqmzGT3eRUopv1dPOM8fv2cSNLsclJhK3F49npto/x78ALdz51TTdW5hSFWQC2fQhV2ZD+6qujYnP63dRM3PNrm9ejy/oVuPMc3jsSzunMkm1fFtb2oJf3zZ9Z3a6qxkj3dRcs6Gz7lF8YAZMp3mN72eP32nu13pybldi9l9cL7fhbMrlcm1QqCXCIjw9xL4RLptc4WRIdNb2XbGhl5x91RP/9owjLeRf7gu9OGlROpAj7VFMcsZuFQcwoWzx9ogNxICXScgwt91hn2ghmZqrCbMtgqqVK8fxSVUh6nEgrHjJ7T6AA/pghDo2wRE+Pv2+ErvhIAQEALtCIjwy6QQAkJACKQYARH+FBtw6a4QEAJCQIRf5oAQEAJCIMUI9DHhDwqc1YWwtZ2fB+7oi2h8pjtfl1wpBISAEIg/gT4l/O0CZ4nwx3/GSI1CQAgkPYGkEv4aC9gywR4yeYQSOCuHz6ZXM2uGJ+5Cggi/nJJM+udEOiAE+hSB5BD+WMIrK4GzZrq4vaaYLG+8G4/w//PWG/mfxWtpPQvXzlpD7qqp3OgbxmhJUJo49qqFv23ay+WzcPW3p3Jj8XPcm+kPqtNU+yo1a39Ny/sXIC0NLl1CezweSXrRpx4a6YwQSHYCiS/8nvjzDXpwmEJnQlIGQQmcdYh1PLIw059lyBsnJ/enZK+Zy+j+teyauYDL5mpmTVW+CmJIgnKkjD0XJjJp8miG0MbJssUcsGRy9+GnUfJvXDzyIm8ZXL6kF7TtZ8/di7gmhI1fIiEm++Mi7RcCfYNAQgt/pIiaAfjVwFlruW7nNu7V5LxGFf42vnWs2JclSk1w4U1I0dEkKMpNA0LutnGo9G6OZ2pD4Ebe3JWkF33jwZFeCIFkJtAnhD9s4KwQNv6AzEYxJEG50lTLvtKf8dkfTmjG2RudM1So5cjCL0kvkvlxkbYLgb5BIKGFX0Uc1dQTIXBWNOGPmgTFEyv/LiUf7mR3/tuAFX8T1UV5nJnxNrN1nk+Ntv3svHsR14qpp288IdILIdAHCSS+8CvQI2zuqomlSweRGyr3aTThJ1oSFHdCjZYlO5j12GhocVFrWcHHbw3zxeP/pKyQPzmnk73tMUa2HGHfokV85rrAULs/9rls7vbBJ0e6JASSmEByCL8HcHt3zjbqSrM5ObHK78KpHYyowg/RkqCcO7KJfYvX03r2Eoz6Htf/dDqXFjhJ9+XDdSfM+O/fvQ9Dcxmx0cy1Lz7IP56QpBdJ/FxI04VAnyaQVMLfbiRadvFW3kFGal04+/RwSeeEgBAQAl0nkNTCr5hZDlwoDnTh7DoTqUEICAEh0KcJJLXw9+mRkc4JASEgBLqJgAh/N4GVaoWAEBACiUpAhD9RR0baJQSEgBDoJgIi/N0EVqoVAkJACCQqARH+RB0ZaZcQEAJCoJsIiPB3E1ipVggIASGQqARE+BN1ZKRdQkAICIFuIiDC301gpVohIASEQKISEOFP1JGRdgkBISAEuomACH83gZVqhYAQEAKJSkCEP1FHRtolBISAEOgmAiL83QRWqhUCQkAIJCoBEf5EHRlplxAQAkKgmwiI8HcTWKlWCAgBIZCoBET4E3VkpF1CQAgIgW4iIMLfTWClWiEgBIRAohIQ4U/UkZF2CQEhIAS6iYAIfzeBlWqFgBAQAolKQIQ/UUdG2iUEhIAQ6CYCIvzdBFaqFQJCQAgkKgER/kQdGWmXEBACQqCbCIjwdxNYqVYICAEhkKgEklr4P3UWsXfXDKZu1HFDnAh3R51xappUIwSEgBCICwER/iCMIvxxmVdSiRAQAglMIKmEv8YCtkyw69xEu0OkO1On0wANJjBlJfBIS9OEgBAQAh4CySH8rWA3QglQYYPMAVrhn8q3dC4+sji5fLY/1/7bc+QWT+VGTwfPHynjT5b1tLx/FgaN4hsLf0ruwkkM806BtuNUr7VwsuwAX10C0tJgYrFqPhrm2sTrc1yMrl7DpHTvBaf4Y+EDnJtfzawZ7n9sdYGxALWBNgN4mieTTAgIASGQkAQSX/gbwKiHBj04TDBYg1FdnZce5FrdOnLNk7mhrZZ35y2g9T/conxFEe7CWm7ctobczHSutLioWVbI6Uw7s56+i4E0UV10PydHb2CaeRJDgJNlBg7s1Xn2DdqLPK5NOApPkVlTTFZ/TWOawaq0MQMcNshIyOGWRgkBISAEIKGFv7kSdAbItoMlv/1wqcLvnMp37XO5xfPnk2WzOeB6mu8XT+a4ZTwfDNvGIwszucbz9ytHLJQZ0rj78NNkHi/j9QddjP5rMRM8Ih5s6jm3azG7nVN9G8gfbbqfQ6wLqFPbMqcRjC5wOCFf+5aS2SYEhIAQSBACyS/8QV49fuGezEdFeXw2o4rZOp9hB5qcbM/by4iqdeScsrB1Htx1zMxYz4C0s/G31bIrey3X7dzGvTcdYc/4TaQr1/pMP4EjWWkGQw3YRfgTZIpLM4SAEAgmkNDCrzY2mqknSPiVFfnBpjXMNWdSV3o3H91Ujn5hpq/f6op/2TAmvrOQ24+8yNZ5lwKE//irs6nZ/1iAi6hSZ90gOzNHbeLN3dP5fvEkBgaTFFOPPF1CQAgkCYHEF34FZKTNXedUcjfMZWR/OOcqY1/hFtK37eS+TLh4xMJbhuMaG/8R/rhoHud0O5g9dzTXqKv5RXy1rorpk9M5vWsFNSt3c9mzues7G3CqjNcNB0kbdYohxcrKP3B0ZXM3SWa7NFMICAGVQHIIv2ewgt05L7rK2GvZQsvBE4o7Dld/W8fNxUvIyUz32fQ/2W/hrxYn/zhxAYZ+m8FPP8e9utFc56nzc9ervF20llavR9D0g1Ruygw6FNZC9eIcTjT9lO9u8+8neOeQuHPK0yQEhEAyEUgq4e89sE3sL7qfs3OrmDU1jHG/9xondxYCQkAIdIiACH9UXC0cL1tGzd4Z5G/U+c4HRL1MCggBISAEEpSACH+EgTlmGcuRLYO4+nv/wYQ1j3G71m8/QQdUmiUEhIAQiEZAhD8aIfm7EBACQqCPERDh72MDKt0RAkJACEQjIMIfjZD8XQgIASHQxwiI8PexAZXuCAEhIASiEUhx4T/CnrHzYOsxpt0VCVUThyxF1G8Zxq1VG5msiQARDXCN5SpyrKupbjSTrRZupsI4hOkbVlP9tfffotUS5e+NDnQjCnkroNgstp1xoh+u+cdGJ/osI63WGpz6BAsjV2PhqhyCmNRgcf8jZje8OP8acehG4NCfwRkICqc+C2OrlRqnvtcD7qnxonZPZ/q6GQxBcS0OEYokBJlP91v44+ItXFMcFLYkzhSluuQjIMIfRfjPu8qoXLafofOH8fHPTnVQ+FupNA1E7xiJydngFq/WSkz5Zmr+rMMaV+F3oA8W+uD52N3C31iBSecg22kPfOHE8lyI8IehpESIncnnS2qYMUlxK4su/EoU2gMrl3Fu6nyuXfkzWp8T4Y9lCqZSmdQS/gYwGMHkhCw1aH60FX8Lhyy/hoVmJqgB3Y6HFP7wJ3fdK8q67NVUDiigxpRFa6UJY3M+md93kHnGgU67Iu/szFNX/DEIf2frj/W6rrQjoYQ/1g7HoVy7ORlYpxpafDFMUGJLqX+KLvzn9lqo7b+Q+yaf4t2x8/hHCOGvs4I9A6yepEZx6IlUkUQEUkb4Q4d4dgv/lZe2MrBsMWcOnIUxs/jndauYFBSPhyPhhT98rB5F+I1gNdNgdKGv0NNgNtFsNuAaYiHjjJOCGgNDSrI4XGfCl8CrtRJzhonhFXWxZfWKKrhuk8lyz8SctS3YtAGKScqScQLrACtG06/Y0zqGxy1ObIZMT2KZZmqsJkzWV/jzSXdFvnpCmpqCykR7KGIS/mbqbCaMFqUNNzBmrhm7zUS2Jvx1c40Nc4kV5556GDMNndmC1ZDlS47T6nJiLTFjLavnU27ghhs+Jdvq56Ga5vygOOPU4383u1/kDcb/IqPChPlXezg5chprHU5M2f70Ow1OE0azgz31n2p63d60Fy3sOLRRV5rNR5k7eWSud0J6hH/qZka41nLid+/DoImMsG9gSmbwQRP3/A4l/DSDWQc12eC0BOa5iDZU8vfkJ5ASwq+sbgocYHOALsC07X4wzqblcrOarKU/LstMjjSZmb5mqpqYxfeLIPxqmZDROT3Cb3Mw3KqjwVBCo7URo204tqvcwq8f3F7kmyuMDLFmc6LCEJt9Oarwe3sRzqbtFn6j8zsMzlLEVEdGgx3dKAe6ExUYMqDRqWeEvYATDgMZ4VKMxdyOEA+OKvxexQ38+2qPjb/Omk1BjYkau56MAa00OAxkW7OpqPG+NOuwWxrJNhaQORhaG+zoR5nJPtyIWXmrqqYuC1mOCsxqsoQG7LpRONvZ+KHRoWOEQx9S+Avf+g7P7nZiKRhOg0PHKEu+/8VdZyWroAZzjQNlG6XRaSTLOBhHg4V8Dbfwc1LT95ZdvJWzm+urtWHA3cL/8YFRDN5g577Jw2hyFlG5fpI74mwAugjC7ymn5o9ogAoHZEn+iORX9Bh70LeFP0xUT42au1f8m48xY5LnXxWB9yZq6Yjwax8kXyKWOizDS8ioc6JzmdA7WhmeX4JN34BFEf4TTlUc6qxZFLTaaFQ3AZpxGjKp0LuwFcT4JIZccYfaPI4s/Dk12zjh28ysw5o1nlabe2NVeRllmsFqt6DLGhw6vWSXhT/S5q7C0sTwmkr1ReT+KV8yOvAKe7tJH9jfBns+o+pKuGjN97Q/PI9Iwu/Qn/Bvjqt9dmLwmO3U6yoMnLPrPNniKjFfZSXLu/8SdU76O/FJWSF/ci0JCgPuXfG/zay5N7mDEao5JnYxomojOQGOB9GFX7lcfQlZwVIBBn8E8xglRIolIwER/uDNXXVlH5icRR3YaCt+z+gHJmJRhMm/sjcNtJKtCkCQt0qDnYJsF2ZlVdjsQFfQSInW9BNtZsUsuFGEn2q+Dus+04rLacVisfFKwwCm6UyUWIwBZhZibke4FX8E4c8I5bnkrsf7RaC8NIPNUcrfvSYp1YwT0MfOCr/GVBbU59YaC9m6Ot+Kv8GhJ9uU4V/xxyz8Lt69v5Q0e3AY8BA2fo/wX9/O4yw24XfZoaAESkT4oz1pfebvfVv4PcMUzdQT4M7ZWeEPaerRCH/AJq7HVmz2uim6V/k1hgaMDTqM2KjwL2ujT7aYBbcrwq9pRmsDFSV6ptcZA81RMbejE8KfXYP5KjOZJ7Qr/sB6GuwFjLJmsa/S4kl7GdjfOstwxjc7+dri9Q11Ycv/FyqM7fc8Iq/4Iwh/nYV8nZMBAxqoUrcZ9JRYLegzA+1j0Uw9F2tLeXPLRI8Lp7af8RV+MfVEf7z6YomUEH5l4CJt7nZV+MNv7ipiZfF/5vtmULDwK16eZjKszegaB6NXhCucHT3ULIxZcOMk/LTSYNczyqEL2odQzDHjqbGcwGHICG0OCvcURd3cbaXSnIG+wUKFzRDSHq0Ke2UJ/6WYpWimzlGCyfQrBns2b1XG+lbsLisFgxtwGg0YnVUBm7ve5nVW+JWvCvPgw1QY/RvK4bocfnNXyf+Qx7n5XhfObhB+2dzti3oec59SRvhVIrG4cwat+N0ROtvzHKo59BXWnTOsILsFuMZ0EatP4d02dUvBPhosXht0jOMYTfjDbZyu9pt22ptBAu8d4O3CSL7zuAmrNdCjRrmitc6G0WjhFY/rTygPopC9iir8ylWNVFrNmDWeRaDZy2iuwWo0YFE8dkZ+h8dNFgoap+DI8q7QW6mzGdCXlFE/YBo/stnQ143CkuH9e6D3k7+d3nuEeHEGs3fZyP6XEhpHwsmTbq+ekd95HLPNhtHtQxz0mRLsYgyoGd8ukNVus1a5NIYVvzqHQ0za+VuZZ3afVBR3zhifrT5aLLWEP5EHsbUGS7aJAfaa2Fw4E7kvKds25VR2JpasSiqN/l1Sly2ffykp4HCj2e+yG4GRN8ez34UzZYFKx7uJgAh/N4HtWLWNVJh1mLFSY8numImkYzeS0t1KwP3V5jRU4zRlu716WpWxLWB6c4nG0ydCI9Q80FsYUqV14ezWRkvlKUhAhL9XB91tOiisGcM0vRWbtSA2v/1ebbPcPBKBVpcDs9mK860/o55zU0xORjNmk46g/V0BKQR6jYAIf6+hlxsLASEgBHqHgAh/73CXuwoBISAEeo2ACH+voZcbCwEhIAR6h4AIf+9wl7sKASEgBHqNgAh/l9B7NmfZpgnm5fbsWJKh/bcu3cR/cXMdNpMRyyuejUONH75SqFU5NTreRn61C4smWmSc7i7VxINAyPMK8ag4Uh1K+IfFsO4d7pNYPN0NOynqF+Hv0jA1YM/PxuzKxlrnyXalxN3R22gcbqIiIKRvl27kydyViXmwg0pLvicAWGCd3S38jRUmdI5snHZtqOKu9ivFru8F4VfDP6zN5Lvb5nJLiuGW7oYmkFrCHyXpRUhEjWAwgckWKmytOxYPq6Ehy65G02yw63AO1lNpbKAkxgM7sU3O7k5DGL0VocMYRL9OSmgIdIPw11jAlgn2kElVlPAPOXw2vZpZM9JjHorWOjDYwWJFXIxjppY8BVNG+MPH6lnPN7YupHX9Mj5TErEMzWXExnUBSS3CRy9UxLiS/DMZWCzDcVgzcOidZFmGUzKqAfPXRhoNQyjJOkydyZdmxR2XxzScio5E4FRDEIfJPxsUltkfrdI7ET3B4k5YGWA1YvrVHlrHPI7FacPgdS5vdeEwmyhxDGa6gwAAEEpJREFU7MGbP8Rbjyr4hYEZfd01h8jrG27uK4JnyeCwuRGLwUKZEsBsbgkOu9GTDU2xVblwWi1YbEqiFSUshBFLiZl8TxhmtR0NZs4V1GHUl1BWP4Bpq+04zP4voGiJWJrrbJg0ISWC+xFTQhqbmRKrE3euFx1mixWDJxyDu41G/iujApP5V+w5OZJpP7L5z2iowt/M7sMZ2NU+QN6P7Ng7c4YjlkifSviHmS5urykmy5unRQnpsD6Tuxc28bdl62k9C1fnLmHCuse4XZPLJTDSbPKImrQ0OoGUEP7I0TkNnB00kZvta8jOTOdTZxF/CpHUorkO9AWQYQObb2XlEf6v9bgKrGTYsnE4M7HpXehGKMJvJqudyLuTrVuzT8QWgTNsgpJQohvu5aD8uxHndwaTZbZj02WoXybaIGtKgDNDc3gzkjKVurTiV/qhszIy34JTDbLWgEOfjSW7wvdSbKywUTFYhz57OANoptKcz5SGEs44dGoWLPX+1kbyBuuxOpTkK5WY8/VgbcCixjyKkoil2YlhiIXM6grM2YNprrOiH1+B3pNsRuljtIQ01NmxNGZjLMhksDdYnTnbF45BbaOphjyDHUdJAcOVUBwFObjM57DrBis3UBPO3DB3M5U2A5kDajBn59BsORd7/gWloQ1g1EODHhym8Bm0lPAPh1jHIwsz3bH7lZ+ac6IMJpqZuGYut6efYn/RTP5n0rbAcsptnKA3gr4CCSUSXU+TpkTfFv6oKyJP6kVtIpa2/ey8+0XSd2zn3tFB4+h52Fz5nnR1SkanES5MX5sZbi/AUpNBhsGGWY0dX4f5awvZKJu9BbTaGt3J1hXxyaxA77IRa54VdytiMfVEEv4carZpEogomaLGt2LzJHx32bL5F6eOfTYT+WFSbHVZ+HOa2fe1hXwPViX/8MCSLE5Uhsk0FmQWUe9vyaRaiXmvxjtzv0Rt+e3DKrtvERRUTanPMIDDLm/GrgbsBaNoLPGGx3YLf6SENO2e7KAgbW5GOk44/X0KSADjWfFrOSj31HGYRjVNWPRf9JSNnjrU8A9ruW5nUEx/NYhbG986VuyLHXRxfylvvphJ7va5jAxqgnfRM1wxKRmQkCLRhyjhS4jwBydiiZSAPTiUrfrQu1f22Q128rMbsTSayQ4SAyVOfLbLrEbdbHboKGgsCTD9xDZLui78eFIYhr5fMzVeE0ZrRsgwA10X/qBEK0HCroY7MJXg2KPkw/X+/NE3o98/ciIWd6IYK9neFX+NhYKcSoxBK/7AZC3BKliD1WTC6vWsUv/s//oK1caAfwth448WGTV4vGIV/nO7FrP74PygDF7epEJByYbC5aFwW+AwFgAlIvyxPauJX6pvC7+Hf4cSsah5Tp0MDcpmFNLUoxX+gLEOSsCirvJrMDQYaVCSr9vceWw79utu4fe3prW5DoexQP1y0YaIji68EXoUQvCanQaG2AvcrrBqgvkpuLSx/EOt+NvlwfXfM1oiFjXnbraZxuGtVP35pBou2WS1YtJka48swu4vBGvWPr9nVcgVf2Cu3oDUmnEQfrXHUU09p/hjoYFLxSFcOEOIvPqScE5l6kYdN2iGUUw9HXtKk6V0Sgi/MhiRErFc2fBX7pvcn2vaTlFnWUT9hSUBydbDbu42ONCpm7hmvDmd3AMfnHnLnUTE2qyjUfH46Wi8fV+dYTZ3fbMtsqkn8opfO2Xd9nU91sDcAHUWho+vwXLCgSFsxvUwU9+7qXnRQsEAJWhlBSU6A80lntzCqtnMyPDdLqwFg2ltrMRmNLDkLSPVHr7RXjzRErGo11caOGfz5sNt39bIwu9ONFNZ8l9q+GWUF2SJCdOvBmP15NT1mnr+y6HY75UidowFNrIrPOG2YxX+5gqMWdNxZqylosLk3wDXNjmCKfOKaxOvlw4iN5QLp8fUM+avxUzoDxdP7WffosVcXlLFrKl+zx/Z3E0WGe94O1NG+L2rJIMRTE48D5Lbxn/Wy23QKL6x8KdkL5zkX/VEcucM65qnCLCZ4do0gapN3ULBPu9GZEcHK/yKP5zXjT8JSrSvBc9BNK/jzg1KtNASrBZ9UERJJZGJEaNF8boJNHFE7U3QJrW62rZYMOV7c1K20uA0YzQpnjA3uFMWmjJxTG/2vVijCT/RErEoYjpkOhUjR3LypNoBbhgzDb3VhrXA/QkWzezSXGPFqHolfer+YrAU0DjF4cuyFjgWnn5YS9BnqkGaPZu7gSavkPeMRfg90Nu7c7ZRV5rNyYlVoV04gxO1jPoe1/+0mHsnDSPNU6e4c0ad0UldILWEv91QuYU/IPViNw2nmoTbNAB7jXdjsZtulKjVdoP/eke7WmfNZryrhHO2At8BuOYKI0OmN/PmGQe6gLzIHa3dXT7qy6lz1XbsKsVcmXeQkVoXTm0NEez5HbuRlE5WAiL8PSH8jRWYdWawKlm2OpJMN1mnVYh297rwuz2Aprdu44xNz3CPV5CSinG8LZ/DHTpTEX5cEkH4Pykr5MCF4naumb5Wi/D3oQerc10R4e9O4fccrKoJMid0bqiS/KpeF35lo0fxyDFjq6hyH1JTTFo6EyUWI5r93S6BTgThj9oBEf6oiPp6gRQX/r4+vNI/ISAEhEB7AiL8MiuEgBAQAilGQIQ/xQZcuisEhIAQEOGXOSAEhIAQSDECfUz4gxJOdMcmVnfUmWKTTrorBIRA7xLoU8LfLuFEd4h0d9TZu3NA7i4EhECKEUgq4e9wwonuEOlO1KnECrJngDVkoowUm3HSXSEgBHqdQHIIf9TwykC4hBPz4J+33siZlb/mHyfa2iWcuNJyhAM/s3B67/t8dWkQV39vIXcWL2TsMO/YNHHsVQt/+/VuLl8A0tLg0lzuOmZmLIppaQ7/MFcHxDhRDtD8af98pq+bwRClmuConr0+7NIAISAEUplA4gt/1CiE7uHrXMIJF+/OLKRl/jamzs3km7TwUdkyDm7J5O7yp8ns34brxTn81bWQ3HU6RioBrZS45Yv6e4Qf2om8+jIo5NJzNcyYpElnBDiNYGyACkeoNI6pPA2l70JACPQkgYQW/ljjjtPJhBM3H7FQtmwYE99ZyO0+6kfYM94A9sNMywyRlCXY1BMUxlmNirgMJuzU1ukfUjVEtBUsFWDI7MmhlnsJASEgBNwE+oTwdzbhxDBnEXt3zQiKQd7E/qI8zuqqmDVpP9vzdnG9NjZ/Oxu/OxLiR5k7eWTuTRyzjOe/vx0mKiIQPn+vTEkhIASEQM8QSGjhVxFENfV0PuFEumK2Kb0pxIp/Gddse4f7hu1ie97vuP5tO5Nvcg/I5/tX8PtF6T5Tj/Jvvtjn9lF8kLebG6s0ia014yimnp6Z1HIXISAEIhNIfOFX2t9dCSfajrBnpoF/LPTb+F2bFvHXvTo1gcVIlJfKA3w6fQezHhvNxSObeHvRei5f8G7ueuG6Xz7nbhrFpYnF6so/4Cebu/IcCgEhkEAEkkP4PcA6nHCiaT97Sl/k3P56vroEhEg4cUnJPmSxcPYPJyBtKNfqnmaCWcdoz77slVN72bNsJc3vezyCzOl88KCLMapXj/+nmpueaeLmt4MSWwPizplAM16aIgSEQGLb+KOOT7SEE1EriF+BT5X9gv1zA1I2xq92qUkICAEhED8CSbXiD+521IQT8eMUsabzrjL2Fu7l+p0bfXsBPXRruY0QEAJCoMMEklr4O9zbeF/gzV066nuMWLOGKZmBfvvxvp3UJwSEgBCIBwER/nhQlDqEgBAQAklEQIQ/iQZLmioEhIAQiAcBEf54UJQ6hIAQEAJJRECEP4kGS5oqBISAEIgHARH+eFCUOoSAEBACSURAhD+JBkuaKgSEgBCIBwER/nhQlDqEgBAQAklEQIQ/iQZLmioEhIAQiAcBEf54UJQ6hIAQEAJJRECEP4kGS5oqBISAEIgHARH+eFCUOoSAEBACSURAhD+JBkuaKgSEgBCIBwER/nhQlDqEgBAQAklEQIQ/iQZLmioEhIAQiAcBEf54UJQ6hIAQEAJJRECEP4kGS5oqBISAEIgHARH+eFCUOoSAEBACSURAhD+JBkuaKgSEgBCIBwER/nhQlDqEgBAQAklEQIQ/iQZLmioEhIAQiAcBEf54UJQ6hIAQEAJJRKCPCb+Ld+9fDOve4b5M4IiFrfPgrmNmxnbXoDQ52Z63klZP/UO3HmPaXd11M6lXCAgBIdB1An1K+C/WlvLm2ky+u20utyhsYhT+j16dzaGmYvRPd0Wxj7Bn7DwQ4e/6rJQahIAQ6FYCSSX8NRawZYJdF4pJC9WLc/hsejWzZqS7C8Qo/McsYznCVuaZu0f466xgzwBryHZ36/hK5UJACAiBdgSSQ/hbwW6EEqDCBpkDQozkqTJen+ni9ppisvp7/u4R/n/eeiP/s3gtrWfh2llryF01lRsBVfC3hJoV893mIeX69Tdya6aTj///06S/ZGfE3hXU74br7du47y7vjdS3TPgVfzOYdVCTDU4LDJaJKASEgBDoRQKJL/wNYNRDgx4cpvCi+dGm+znEOh5ZmMk1XqCq8G+B3J+SvWYuo/vXsmvmAi6bq5k11fNV4H0BhFrxK9cbyhhQvJOJrORPpS4Gr6vidtdMDjatCfpCiG7qcRrB2AAVDsgS9e/FaS+3FgKpTSChhb+5EnQGyLaDJT/CQLXVsit7Ldft3Ma9N2nKqcLfxreOFZPl+Wd1lZ+2lXkae35YU4/n+jF/Lebm3UXsfXUy2dsf4xvOIva6nuiw8CtNUMw+BVawVIBB2YCWnxAQAkKghwn0CeE/t2sxuw/O5/vFkxioBRjCxh9K5CMLv9sraJgi9rtmMHWjDrog/C47FJRAiQh/D091uZ0QEAJeAgkt/Gojo5p6TvHHQgOXij0unAks/GLqkQdPCAiBRCCQ+MKvUIqwuXvFtYnXSweR63Xh7ITwf7qriL1rR/OtcjNZftN/gFdQl1b8srmbCHNd2iAEhICHQHIIv6ex7d0526grzebkxCq/C2cnhB9OUVu6jOPO9/nqklKBxqvHcwAsnPB/qph9Vh5oN6EGPFfFbN0w9d/FnVOeNyEgBBKJQFIJfztwLbt4K+8gI7UunIlEV9oiBISAEEhAAkkt/J+UFXLgQnGgC2cCQpYmCQEhIAQSiUBSC38igZS2CAEhIASShYAIf7KMlLRTCAgBIRAnAiL8cQIp1QgBISAEkoWACH+yjJS0UwgIASEQJwIi/HECKdUIASEgBJKFgAh/soyUtFMICAEhECcCIvxxAinVCAEhIASShUC3C//m92/j0pULPh7P5HmTFCYLImmnEBACQqBvEeh24d9zfD4N5/eI8PeteSO9EQJCIIkJdLvwt7SdpLz+e75Vv6z4k3i2SNOFgBDoEwS6XfgVSor4V5/6Mac/f48fTf7fPgFOOiEEhIAQSFYCPSL8yQpH2i0EhIAQ6IsERPj74qhKn4SAEBACEQiI8Mv0EAJCQAikGAER/hQbcOmuEBACQkCEX+aAEBACQiDFCIjwp9iAS3eFgBAQAiL8MgeEgBAQAilGQIQ/xQZcuisEhIAQ+H+oJGibBfIIcgAAAABJRU5ErkJggg=="/>
          <p:cNvSpPr>
            <a:spLocks noChangeAspect="1" noChangeArrowheads="1"/>
          </p:cNvSpPr>
          <p:nvPr/>
        </p:nvSpPr>
        <p:spPr bwMode="auto">
          <a:xfrm>
            <a:off x="176213" y="-1825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70774382"/>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0"/>
            <a:ext cx="8534400" cy="6278642"/>
          </a:xfrm>
          <a:prstGeom prst="rect">
            <a:avLst/>
          </a:prstGeom>
        </p:spPr>
        <p:txBody>
          <a:bodyPr wrap="square">
            <a:spAutoFit/>
          </a:bodyPr>
          <a:lstStyle/>
          <a:p>
            <a:pPr marL="342900" indent="-342900">
              <a:buFont typeface="Arial" pitchFamily="34" charset="0"/>
              <a:buChar char="•"/>
            </a:pPr>
            <a:r>
              <a:rPr lang="en-US" sz="2400" b="1" u="sng" dirty="0">
                <a:solidFill>
                  <a:srgbClr val="82A72F"/>
                </a:solidFill>
              </a:rPr>
              <a:t>&lt;</a:t>
            </a:r>
            <a:r>
              <a:rPr lang="en-US" sz="2400" b="1" u="sng" dirty="0" err="1">
                <a:solidFill>
                  <a:srgbClr val="82A72F"/>
                </a:solidFill>
              </a:rPr>
              <a:t>br</a:t>
            </a:r>
            <a:r>
              <a:rPr lang="en-US" sz="2400" b="1" u="sng" dirty="0">
                <a:solidFill>
                  <a:srgbClr val="82A72F"/>
                </a:solidFill>
              </a:rPr>
              <a:t>&gt; </a:t>
            </a:r>
            <a:r>
              <a:rPr lang="en-US" sz="2400" b="1" u="sng" dirty="0" smtClean="0">
                <a:solidFill>
                  <a:srgbClr val="82A72F"/>
                </a:solidFill>
              </a:rPr>
              <a:t>element</a:t>
            </a:r>
          </a:p>
          <a:p>
            <a:endParaRPr lang="en-US" sz="2400" b="1" u="sng" dirty="0">
              <a:solidFill>
                <a:srgbClr val="82A72F"/>
              </a:solidFill>
            </a:endParaRPr>
          </a:p>
          <a:p>
            <a:pPr marL="285750" indent="-285750">
              <a:buFont typeface="Arial" pitchFamily="34" charset="0"/>
              <a:buChar char="•"/>
            </a:pPr>
            <a:r>
              <a:rPr lang="en-US" dirty="0"/>
              <a:t>The HTML </a:t>
            </a:r>
            <a:r>
              <a:rPr lang="en-US" b="1" dirty="0"/>
              <a:t>&lt;</a:t>
            </a:r>
            <a:r>
              <a:rPr lang="en-US" b="1" dirty="0" err="1"/>
              <a:t>br</a:t>
            </a:r>
            <a:r>
              <a:rPr lang="en-US" b="1" dirty="0"/>
              <a:t>&gt;</a:t>
            </a:r>
            <a:r>
              <a:rPr lang="en-US" dirty="0"/>
              <a:t> element defines a </a:t>
            </a:r>
            <a:r>
              <a:rPr lang="en-US" b="1" dirty="0"/>
              <a:t>line </a:t>
            </a:r>
            <a:r>
              <a:rPr lang="en-US" b="1" dirty="0" smtClean="0"/>
              <a:t>break</a:t>
            </a:r>
            <a:r>
              <a:rPr lang="en-US" dirty="0" smtClean="0"/>
              <a:t>.</a:t>
            </a:r>
          </a:p>
          <a:p>
            <a:pPr marL="285750" indent="-285750">
              <a:buFont typeface="Arial" pitchFamily="34" charset="0"/>
              <a:buChar char="•"/>
            </a:pPr>
            <a:endParaRPr lang="en-US" dirty="0"/>
          </a:p>
          <a:p>
            <a:pPr marL="285750" indent="-285750">
              <a:buFont typeface="Arial" pitchFamily="34" charset="0"/>
              <a:buChar char="•"/>
            </a:pPr>
            <a:r>
              <a:rPr lang="en-US" dirty="0" smtClean="0"/>
              <a:t>Use </a:t>
            </a:r>
            <a:r>
              <a:rPr lang="en-US" dirty="0"/>
              <a:t>&lt;</a:t>
            </a:r>
            <a:r>
              <a:rPr lang="en-US" dirty="0" err="1"/>
              <a:t>br</a:t>
            </a:r>
            <a:r>
              <a:rPr lang="en-US" dirty="0"/>
              <a:t>&gt; if you want a line break (a new line) without starting a new </a:t>
            </a:r>
            <a:r>
              <a:rPr lang="en-US" dirty="0" smtClean="0"/>
              <a:t>paragraph</a:t>
            </a:r>
          </a:p>
          <a:p>
            <a:pPr marL="285750" indent="-285750">
              <a:buFont typeface="Arial" pitchFamily="34" charset="0"/>
              <a:buChar char="•"/>
            </a:pPr>
            <a:endParaRPr lang="en-US" dirty="0"/>
          </a:p>
          <a:p>
            <a:pPr marL="285750" indent="-285750">
              <a:buFont typeface="Arial" pitchFamily="34" charset="0"/>
              <a:buChar char="•"/>
            </a:pPr>
            <a:r>
              <a:rPr lang="en-US" dirty="0"/>
              <a:t>The &lt;</a:t>
            </a:r>
            <a:r>
              <a:rPr lang="en-US" dirty="0" err="1"/>
              <a:t>br</a:t>
            </a:r>
            <a:r>
              <a:rPr lang="en-US" dirty="0"/>
              <a:t>&gt; element is an empty HTML element. It has no end tag</a:t>
            </a:r>
            <a:r>
              <a:rPr lang="en-US" dirty="0" smtClean="0"/>
              <a:t>.</a:t>
            </a:r>
          </a:p>
          <a:p>
            <a:pPr marL="285750" indent="-285750">
              <a:buFont typeface="Arial" pitchFamily="34" charset="0"/>
              <a:buChar char="•"/>
            </a:pPr>
            <a:endParaRPr lang="en-US" dirty="0"/>
          </a:p>
          <a:p>
            <a:pPr marL="285750" indent="-285750">
              <a:buFont typeface="Arial" pitchFamily="34" charset="0"/>
              <a:buChar char="•"/>
            </a:pPr>
            <a:r>
              <a:rPr lang="en-US" b="1" dirty="0" smtClean="0"/>
              <a:t>Example</a:t>
            </a:r>
            <a:r>
              <a:rPr lang="en-US" dirty="0" smtClean="0"/>
              <a:t> :</a:t>
            </a:r>
          </a:p>
          <a:p>
            <a:pPr marL="285750" indent="-285750">
              <a:buFont typeface="Arial" pitchFamily="34" charset="0"/>
              <a:buChar char="•"/>
            </a:pPr>
            <a:endParaRPr lang="en-US" dirty="0"/>
          </a:p>
          <a:p>
            <a:r>
              <a:rPr lang="en-US" dirty="0"/>
              <a:t>&lt;!DOCTYPE html&gt;</a:t>
            </a:r>
          </a:p>
          <a:p>
            <a:r>
              <a:rPr lang="en-US" dirty="0"/>
              <a:t>&lt;html&gt;</a:t>
            </a:r>
          </a:p>
          <a:p>
            <a:r>
              <a:rPr lang="en-US" dirty="0"/>
              <a:t>&lt;body&gt;</a:t>
            </a:r>
          </a:p>
          <a:p>
            <a:endParaRPr lang="en-US" dirty="0"/>
          </a:p>
          <a:p>
            <a:r>
              <a:rPr lang="en-US" dirty="0"/>
              <a:t>&lt;p&gt;This is</a:t>
            </a:r>
            <a:r>
              <a:rPr lang="en-US" b="1" dirty="0"/>
              <a:t>&lt;</a:t>
            </a:r>
            <a:r>
              <a:rPr lang="en-US" b="1" dirty="0" err="1"/>
              <a:t>br</a:t>
            </a:r>
            <a:r>
              <a:rPr lang="en-US" b="1" dirty="0"/>
              <a:t>&gt;</a:t>
            </a:r>
            <a:r>
              <a:rPr lang="en-US" dirty="0"/>
              <a:t>a </a:t>
            </a:r>
            <a:r>
              <a:rPr lang="en-US" dirty="0" err="1"/>
              <a:t>para</a:t>
            </a:r>
            <a:r>
              <a:rPr lang="en-US" b="1" dirty="0"/>
              <a:t>&lt;</a:t>
            </a:r>
            <a:r>
              <a:rPr lang="en-US" b="1" dirty="0" err="1"/>
              <a:t>br</a:t>
            </a:r>
            <a:r>
              <a:rPr lang="en-US" b="1" dirty="0"/>
              <a:t>&gt;</a:t>
            </a:r>
            <a:r>
              <a:rPr lang="en-US" dirty="0"/>
              <a:t>graph with</a:t>
            </a:r>
            <a:r>
              <a:rPr lang="en-US" b="1" dirty="0"/>
              <a:t>&lt;</a:t>
            </a:r>
            <a:r>
              <a:rPr lang="en-US" b="1" dirty="0" err="1"/>
              <a:t>br</a:t>
            </a:r>
            <a:r>
              <a:rPr lang="en-US" b="1" dirty="0"/>
              <a:t>&gt; </a:t>
            </a:r>
            <a:r>
              <a:rPr lang="en-US" dirty="0"/>
              <a:t>line breaks&lt;/p&gt;</a:t>
            </a:r>
          </a:p>
          <a:p>
            <a:endParaRPr lang="en-US" dirty="0"/>
          </a:p>
          <a:p>
            <a:r>
              <a:rPr lang="en-US" dirty="0"/>
              <a:t>&lt;/body&gt;</a:t>
            </a:r>
          </a:p>
          <a:p>
            <a:r>
              <a:rPr lang="en-US" dirty="0"/>
              <a:t>&lt;/html&gt;</a:t>
            </a:r>
          </a:p>
          <a:p>
            <a:endParaRPr lang="en-US" dirty="0" smtClean="0"/>
          </a:p>
          <a:p>
            <a:endParaRPr lang="en-US" sz="2400" b="1" u="sng" dirty="0">
              <a:solidFill>
                <a:srgbClr val="82A72F"/>
              </a:solidFill>
            </a:endParaRPr>
          </a:p>
          <a:p>
            <a:endParaRPr lang="en-US" sz="2400" dirty="0">
              <a:solidFill>
                <a:srgbClr val="82A72F"/>
              </a:solidFill>
            </a:endParaRPr>
          </a:p>
        </p:txBody>
      </p:sp>
      <p:sp>
        <p:nvSpPr>
          <p:cNvPr id="3" name="AutoShape 2" descr="data:image/png;base64,iVBORw0KGgoAAAANSUhEUgAAAI0AAADCCAYAAAB0UEEcAAAT2UlEQVR4Xu2dQWwb1brHf2XzggQibEiyoa70CkYCnpFuhSu1wohKNWqlzlUWuGVR09WETcerN1083WGV2WW6gWHTDAuaYREYpFa4UlCNWqm+ClJ9ywJTFnXQlWp3U/cuYMSCPs3YTu3YSWpzkpKcM7vWc76Z7//9cs6ZOd/5Zs+DBw8eog6lwBAK7FHQDKGWOjVWQEGjQBhaAQXN0JKpBgoaxcDQCihohpZMNVDQKAaGVkBBM7RkqoGCRjEwtAIKmqElUw0UNIqBoRVQ0AwtmWqgoFEMDK2AgmZoyVQDBY1iYGgFFDRDS6Ya7Gholuee48jyBW5fnGZCxXLbFNgUmjgwVvf9vMD+Q0d4f6bAzPGXGNu2W+2/UB80jUVOvXSGA0sPKBx4gje2yy/9mNBYLD0o0IpDSGNpllPTDsxe49sPX39iEilonoz0I0DTutHlfzzHkYsW134u8KSwUdDsNGjiYau7B2o50Ly9iG3Osvjtz9x7YT/vHCtgWe/z+vgjB5vLF7BmP+ZydA6t4e7ImRms6dcZo8HiqZc4c2CJBz1jzDJzzx1h+cJtLk63ZjA90LSHpstrdLRWh6q23cv99/xkpN+5Vx2xp2lyaWYv7/M5K58cp8NDuDzHsVNLHPrkAh8dmYCwwdLsKaavT3Pt2w/jHim8Ncexw9eYXrrAhweiliGN29dZvBwyXTjOxKjQRDHYcE6joBGF6fDQhE1uLRaYtsBemmd6b+dWbvHxocMszdziy/dX/xPCa5gTZ/ivSz/w0eExbs3t5/Cyza2L03Sd1eXPiD3NptCIkkzZeUxo1gj1N4ulxQJxR7HKzMccOnydwq2LXSBFP66weOp1Fqdbw0pzyWDv9GXeseY4d+wA+1+cYLznEUxB81fH8jGheTQPaFz6gEPvX+fY4jLOkS5qlud4rvfZvMf3F6xr/FyIBqgmtz63sOYu8+3P9+JzXnxnBsu2mH4pokdBs+ugieYgy3PHOPLxi1zoHp5uzbH/8DL27Yu056mb+x42Wbl9nS+tAtYPp7j0w0ccHlPQbC7ckz1j6J6mdbsrLH5whDO/fMjS5QIHog4ivMY/XjvOvbkVPjnePW49hoNxL7XMhRi4kGvmBMcbn3N7PpoYd45Nnp7UnOYxhBZzyojQRKPMEsaBaS4fusDSfGtS27g0w5FCgzMX5pg5vDd+Wxw2V/jh8if88JrNmdfh1oUZvn+xwLFDLzERn9BgyZpmpmFyvQ1JNO85MH0P69ZFojl12FhmcW4W+5NveW29R+5Yj9Zk/OI7l7j00eHVp7qWVOrpSQwyj7HDsrWMMPjdRvyIHc1jrCUuFw7EkDRvX2J+bo4LF7/nF+CF/Yc4cuQUZ8z344lzc/lz7AsXWVq6TjylefFvnDpToDBznHhKEx9hDNeZ2S/5+d6LvPNBgcK5/Xz/0vH139N0Wt7+HHPGZv77X6KLM7v4Pa2X1gqabYNG1IWUnd2jwKbD0+5xVXkiSgEFjSglJbKjoJEo2KJcVdCIUlIiOwoaiYItylUFjSglJbKjoJEo2KJcVdCIUlIiOwoaiYItylUFjSglJbKjoJEo2KJcVdCIUlIiO+tCE4Yh//nPf/j999/5448/JJJEubqZAgOhefDgAb/++itTU1M888wzPPXUU5vZUb9LpEAfNFEPc//+ffbv369gkQiEYVztg+bevXtMTEzw7LPPDmNHnSuRAn3Q/Pvf/yaZTKpeRiIIhnW1D5pffvmFV199dVg76nyJFFDQSBRsUa4qaEQpKZEdBY1EwRblqoJGlJIS2VHQSBRsUa4qaEQpKZEdBY1EwRblqoJGlJIS2VHQSBRsUa4qaEQpKZEdBY1EwRblqoJGlJIS2VHQSBRsUa4qaEQpKZGd0aAp2+w5eG5DmWZvPMRIlPBMi1LWx89NDj6/6pLOg1fWSQ4pfNVNk8ejrA/bcsgLqdN7FBgJmrqfw8DGzyWAOr42hZ+7SxCD0aRsZyllXMZNDeu7FdILnd+U+rtBgdGgKQbUsxqpWIG10ET/FRDUNbRUGXvPQcoKmt3AyqoPI0HTq8AAaFZPUNDsKlrazmwTNHdwxhzy+nmq46dxix5aNLLRpBK4WEEC18sRz3pqAfmsTnHSIHATlCoZzEHzoWaFwLUIEi5e+/dakCerF5k0AtxEiUrGZL2p1G4M5nb5tC3QBKfncZ08qfEqbvYV3OxNKkaKepAnrX/GSnqBu0EETZOirlEzSkRz22bJxKwbuH2RrxPk0+ifdc2XmkV0rYZRiibUTUqmSd1wFTRbQNK2QNM9pynbezjIDR6a6daMyNeY8nNtaOoEuRRuysPRsyQ3LHy+ZlisB+RSLinPQc8m1xSe3gLlJDb5F4MGwopLTpvh65UJXn7PxHMN0gPhWTuXCqm4ObSZr1mZeJn3TA/XSCt4tgDuvxw0LR9D6uUAzzY5Vzf5ceA7nHUm4GGdcuBhm+eomz+qdzh/TWiquJn2PMVsPYQ/OkqYe96mOn+HIB/NfEOK+tO8yzf85mbjsvhVN8MrrsbNikEqenzXbcYtm+zkWPQjmVyIE/+29mhfV2vNj6j76PY4lp2l1TRDLnRav6lDqAJ/rqfpezM8y42HJq3ZSutxu/Pe+MTCXczaFKsvkk8s8K+cz/+c/LrtUNQ2T80pk87UMbQZymPvYfkeemrth5xbvcyjpjd4mK/hlNNk6gbaTJmx9yx8T6evqVD55DT256CRUzPpvVbQSI/A8AIoaIbXTPoWChrpERheAAXN8JpJ30JBIz0CwwugoBleM+lbKGikR2B4ARQ0w2smfQsFjfQIDC+AgmZ4zaRvMSI0IVXfxLB8rvzUYOLlo+QcFycbp+P1Hs0qRc/CCPMEiSK6EWXvda8pbWSrldlnm02ydoinn6du3qSaD3EMA+ezf7LCXt48beK6ap1pu2geDZqwiJFwSJaKcYZdlIE3pSe5WTfXrEZHGXYp9M8aNN76X676NpnJ1m6Fg06Kb6ou2bH1bU36OVLGFzQaJ5i/ExAvlLdXxjNVk6qTZZwKduoNKtZdfG2dbTLbpaYk1xkNmo44zRpF38axP+XKSvcKd7d67RXp9KNsPcISxtNvE35zHzfbzrBax1ac2Xcy3bV6/sh2vezjORbOFz+pbTLbCOyI0IRUPR3NG8e0dDQCnn+bgYHtbHE52Q1Nz7aX8Q1tDYSmWcLUdKqajZVLUdX3de272kb1JL3UaNCUbSYP1vB+i4aXKHUm2nE5DDRl7EkNgjomG9vqh6bVc7nZHynFOys32kIjaVS32O2RoAlLBk+/XWvNMybrlJ08B8+luPHQbidgDRie6rNcLZpkxkNqfp60l6VczDO5ia2ap7Hvg+7hqYaX2YeTvkrJzkDFx9RPUjfuEMQ7PtWx1QqMBA1hBTenMfM1nJjz8TIVtKzNmOHhm5k1ydztOU1yga/qJn//LOTlKKsuetqJpjMb2DofTbbj9Lw3eestDbvUygqsFw1y+fNUk2dxXINxN0O+mMEOXPLJtVl+Wy2hfPZHg2YonQZMhIdqr07+qymwDdDU8LV9nExe5WE0nKhjxyuwxdAMSABvb5Lb8cpJ7MAWQyOxsrvYdQXNLg7uVrmmoNkqZXexXQXNLg7uVrm2Q6AJqZc8TKtE1ve3pnxIVKokG6AVXTrLYT2it+vhGJjUJJ/M7wxoKi4ZzeK7lTQLd4OtgWbDP8smRSOFfn6Fldmuhdet+lP+i9vdGdBEIsbrW+VthabmmZSzdhtS9ZKyw7KCZr2/6ppPLu2jVTo9m4Lmz0PTrOAaOnacPffo2Dt3k1oeAtfGbGaxQw/9fB3zZhV9zMc0LPwrP9GYeJmjOQfXyZKI69H42FaJtK1Tt3IUvoajZ9327109zR2HMSePfr7K+GmXoqfRt0zZXc0iGk7yNbSpk7TqU7Tzfup++/9OsHDXJ1ON5kxN9JJJsuyQ0wpcabT9OhGVd8tQiipVpG9wP1shHxVe4ihzfoCRlmu9a8SepkmQfx5rsrXSPB7/VZ5k3IuSqkL8XArjiwaNE/PcCfLtoIYUjQROskSxle5HfkoneTNKj3BIZAusNPZyer6Ik0+u2qyZNylHNWZiEAJOz7s4+RTjUdbfKy7ZmxUGlqCpeWj7SuTve2hxnlfrngPtPl7rP6j5HvVcnnTZIZErsNKdSNY3HLZ7Gma56hhkEpE/Sd4NPe67UQahPMeI0FSwJ9+gGTzEjovRrO26N+rKm9SKPrZj8+mVFaLK5vHDyIA5S83LsM9pFzzq+71V/4ZO+76Yrc2zidbA0pwMbe4UI5BreF6dfL5VTacvJ2g9aLqSyXrrBSpoNlWg6mXJFvOU/ByJKJMukwOnhp2JuurB0IRVD13zGDct9CgHq5Xuty40PYEcGhpoBnmedzMtSCoeXjhJ5aBJIuqdxn3cmoYe36+CZtOAd50wYk8T5cGUsXMWpcoVrnCUs7aDnUvGJdEGQxNl6x2k5v2G20r36+0pBvQ0PX/JI0BDMyD/vEvmTkCiVCSZz1I1ExiTRYJEhVo2T4cZ1dM8PjYjQhPV+81TNx/tEOi9ZA1P28cHA5LJa3H9vUnqZYf8wXOkbrSHuBgKh/cWyni5BGPNEnY2R92u4USRLZnsebv6aFdCWER/+l34pgPhIKdb8xhnchY9a5CL7FQcUtkSCcvA1zNtyCEs6jz9bshXnTlQzUfb55O745OolElqCYLIp64Uj7heoJ/jx7h2sTzHiNCE8TYU7dx3dB4wIskmXo6qkduERrse3ptv8ZZmU4onLY9KtnJiDt/LUNGy2GMGnm+Sqbbew3yykMY3zvHd2FHORnupotLmPbX9oqcdk9pUbz2/1sc8+o9mUed5M9kuBBn9XsFJvUHN+a0F4+rQtFodsPUuaLyCo2kUqhm+KnX5FJ0/e4O7CZupnnqBnVqDux+eEaGpUXSrJPXocbnrCCt4AeRzI1TUfAIv73Z/eLfGw5GgqQc5skUNz9JIRfVXoyNsUin61FM6gzZabnr7ZZM9B7uGn00bqBOelAIjQUNYJXBsHK/Idz81YO+bnMjmMSydzCibHPuGnyexvvSkQrDzrjsaNDvPT3XHAhVQ0AgUUxZTChpZIi3QTwWNQDFlMTUiNJ1MutaqcHv1hi37eu22Zs1tQ5bgDqdrNGgGrQpvmRBR1lwa/fxP25M198SzBLdMSGGGR4Nm9S3qepUihN1f29A2J0CpF40bBlBBM0geBc02QbP267Xxv21MDMrZCnrO4osw1ZvpFlbxTQPz/BVW9q5dKe++705P8w03xz1y1hc0u+v2da61JlPQSLXr+ZnnubKyl6Nno6pdOeLCEs3y+nX7eqDp3locrXtF61JlHC0Xr0stlHRqPpgS7VAQ1NOs/XrtWJydl/80yt7rZLpByUjwdt3lrq8xSZ1AdxizrPgrcmH0Zbgpg8mrnZycAdCMzfOjmyc53qTi5HjDTvBN1aKpD8oUjJIDdZwxCys7yVgYfbVuCmPyKjU7Q83NsG7dvi5otKaP5TTJ2e3SKNGSp5PCTZbi0m9hzSPnJwkUNK9uPinpq361NlOufx7Skx8TpSi8UeBfa680cIvIoDlNJz+nnWLazt/tfIW3s5pd6L9AT5m3gXX72tDMzScpljP4a9I5K/Ykes3GsXKkO2tvmyu2a84Q1NNEegwJTRQYO9H+tPJmeg6Cpvt6tD5P2FPXL0ryskmst09qo7p9HWjmJrHtJk7Zp6fIVq2Ikc9z/rsGe4+ejVNXcxIVU3py0MTJUHWcmv0oe25ddtarEGq0UjdTg6CK8may1FdTUPuHu3Xr9q0OTz4JL8PBQONmyez7HmazWsS3baxiEi9KdJcku3xkaPoy3Vjz9doocXvDTLcaXnYfbmIBL5qcxqXUSjh+AqNTMHg1zq16xH9vWtyMPmY63qpFrFVMKvH8aECmYLTbwMuyz02w4EU9QXwBSo5PwshQ2qhuXztLcOFOQC5RI8hnsJN+nEzWqkupUclGH2Qdh2g77/MB2n0FzcbjRV8qgwt699drL7FQPt7zNduBmW7de6eifVCaie3k1/nCbY2ibWI4X/DT2JucNhyc+GPtXU83PZmCkQtNKq6Bbn/GP6OPwx/VMG2HfGps/bp91n/zwcn/a/sfPS11fJtgYqJB2rmLWfcZ0xJ4eZ3ztRRn3XWqtW826u7Q30fuaXaov+q2BSigoBEgomwmFDSyRVyAvwoaASLKZkJBI1vEBfiroBEgomwmFDSyRVyAvwoaASLKZkJBI1vEBfiroBEgomwmFDSyRVyAvwoaASLKZkJBI1vEBfiroBEgomwmFDSyRVyAvwoaASLKZkJBI1vEBfiroBEgomwmFDSyRVyAvwoaASLKZkJBI1vEBfiroBEgomwmFDSyRVyAvwoaASLKZkJBI1vEBfiroBEgomwmFDSyRVyAvwoaASLKZkJBI1vEBfiroBEgomwmFDSyRVyAvwoaASLKZkJBI1vEBfiroBEgomwmFDSyRVyAvwoaASLKZkJBI1vEBfiroBEgomwmFDSyRVyAvwoaASLKZkJBI1vEBfiroBEgomwmFDSyRVyAvwoaASLKZkJBI1vEBfiroBEgomwmFDSyRVyAvwoaASLKZkJBI1vEBfiroBEgomwmFDSyRVyAvwoaASLKZkJBI1vEBfiroBEgomwmFDSyRVyAvwoaASLKZkJBI1vEBfiroBEgomwmFDSyRVyAvwoaASLKZkJBI1vEBfiroBEgomwmFDSyRVyAvwoaASLKZkJBI1vEBfiroBEgomwmFDSyRVyAv/8PFkajJVLXitw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5600" y="2819400"/>
            <a:ext cx="2133600" cy="293559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7749334"/>
      </p:ext>
    </p:extLst>
  </p:cSld>
  <p:clrMapOvr>
    <a:masterClrMapping/>
  </p:clrMapOvr>
  <p:transition xmlns:p14="http://schemas.microsoft.com/office/powerpoint/2010/mai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0"/>
            <a:ext cx="8534400" cy="7879080"/>
          </a:xfrm>
          <a:prstGeom prst="rect">
            <a:avLst/>
          </a:prstGeom>
        </p:spPr>
        <p:txBody>
          <a:bodyPr wrap="square">
            <a:spAutoFit/>
          </a:bodyPr>
          <a:lstStyle/>
          <a:p>
            <a:pPr marL="342900" indent="-342900">
              <a:buFont typeface="Arial" pitchFamily="34" charset="0"/>
              <a:buChar char="•"/>
            </a:pPr>
            <a:r>
              <a:rPr lang="en-US" sz="2400" b="1" u="sng" dirty="0">
                <a:solidFill>
                  <a:srgbClr val="82A72F"/>
                </a:solidFill>
              </a:rPr>
              <a:t>&lt;pre&gt; </a:t>
            </a:r>
            <a:r>
              <a:rPr lang="en-US" sz="2400" b="1" u="sng" dirty="0" smtClean="0">
                <a:solidFill>
                  <a:srgbClr val="82A72F"/>
                </a:solidFill>
              </a:rPr>
              <a:t>element</a:t>
            </a:r>
          </a:p>
          <a:p>
            <a:pPr marL="342900" indent="-342900">
              <a:buFont typeface="Arial" pitchFamily="34" charset="0"/>
              <a:buChar char="•"/>
            </a:pPr>
            <a:endParaRPr lang="en-US" b="1" u="sng" dirty="0">
              <a:solidFill>
                <a:srgbClr val="82A72F"/>
              </a:solidFill>
            </a:endParaRPr>
          </a:p>
          <a:p>
            <a:pPr marL="285750" indent="-285750">
              <a:buFont typeface="Arial" pitchFamily="34" charset="0"/>
              <a:buChar char="•"/>
            </a:pPr>
            <a:r>
              <a:rPr lang="en-US" dirty="0"/>
              <a:t>The HTML &lt;pre&gt; element defines preformatted </a:t>
            </a:r>
            <a:r>
              <a:rPr lang="en-US" dirty="0" smtClean="0"/>
              <a:t>text.</a:t>
            </a:r>
          </a:p>
          <a:p>
            <a:pPr marL="285750" indent="-285750">
              <a:buFont typeface="Arial" pitchFamily="34" charset="0"/>
              <a:buChar char="•"/>
            </a:pPr>
            <a:endParaRPr lang="en-US" dirty="0"/>
          </a:p>
          <a:p>
            <a:pPr marL="285750" indent="-285750">
              <a:buFont typeface="Arial" pitchFamily="34" charset="0"/>
              <a:buChar char="•"/>
            </a:pPr>
            <a:r>
              <a:rPr lang="en-US" dirty="0" smtClean="0"/>
              <a:t>The </a:t>
            </a:r>
            <a:r>
              <a:rPr lang="en-US" dirty="0"/>
              <a:t>text inside a &lt;pre&gt; element is displayed in a fixed-width </a:t>
            </a:r>
            <a:r>
              <a:rPr lang="en-US" dirty="0" smtClean="0"/>
              <a:t>font.</a:t>
            </a:r>
          </a:p>
          <a:p>
            <a:pPr marL="285750" indent="-285750">
              <a:buFont typeface="Arial" pitchFamily="34" charset="0"/>
              <a:buChar char="•"/>
            </a:pPr>
            <a:endParaRPr lang="en-US" dirty="0"/>
          </a:p>
          <a:p>
            <a:pPr marL="285750" indent="-285750">
              <a:buFont typeface="Arial" pitchFamily="34" charset="0"/>
              <a:buChar char="•"/>
            </a:pPr>
            <a:r>
              <a:rPr lang="en-US" dirty="0" smtClean="0"/>
              <a:t>It is used for poem writing.</a:t>
            </a:r>
          </a:p>
          <a:p>
            <a:pPr marL="285750" indent="-285750">
              <a:buFont typeface="Arial" pitchFamily="34" charset="0"/>
              <a:buChar char="•"/>
            </a:pPr>
            <a:endParaRPr lang="en-US" dirty="0"/>
          </a:p>
          <a:p>
            <a:pPr marL="285750" indent="-285750">
              <a:buFont typeface="Arial" pitchFamily="34" charset="0"/>
              <a:buChar char="•"/>
            </a:pPr>
            <a:r>
              <a:rPr lang="en-US" dirty="0" smtClean="0"/>
              <a:t>Example: </a:t>
            </a:r>
          </a:p>
          <a:p>
            <a:r>
              <a:rPr lang="en-US" sz="1600" dirty="0"/>
              <a:t>&lt;!DOCTYPE html&gt;</a:t>
            </a:r>
          </a:p>
          <a:p>
            <a:r>
              <a:rPr lang="en-US" sz="1600" dirty="0"/>
              <a:t>&lt;html&gt;</a:t>
            </a:r>
          </a:p>
          <a:p>
            <a:r>
              <a:rPr lang="en-US" sz="1600" dirty="0"/>
              <a:t>&lt;body&gt;</a:t>
            </a:r>
          </a:p>
          <a:p>
            <a:r>
              <a:rPr lang="en-US" sz="1600" dirty="0" smtClean="0"/>
              <a:t>&lt;</a:t>
            </a:r>
            <a:r>
              <a:rPr lang="en-US" sz="1600" dirty="0"/>
              <a:t>p&gt;The pre tag preserves both spaces and line breaks:&lt;/p&gt;</a:t>
            </a:r>
          </a:p>
          <a:p>
            <a:endParaRPr lang="en-US" sz="1600" dirty="0"/>
          </a:p>
          <a:p>
            <a:r>
              <a:rPr lang="en-US" sz="1600" dirty="0"/>
              <a:t>&lt;pre&gt;</a:t>
            </a:r>
          </a:p>
          <a:p>
            <a:r>
              <a:rPr lang="en-US" sz="1600" dirty="0"/>
              <a:t>   My Bonnie lies over the ocean.</a:t>
            </a:r>
          </a:p>
          <a:p>
            <a:r>
              <a:rPr lang="en-US" sz="1600" dirty="0"/>
              <a:t>   My Bonnie lies over the sea.</a:t>
            </a:r>
          </a:p>
          <a:p>
            <a:r>
              <a:rPr lang="en-US" sz="1600" dirty="0"/>
              <a:t>   My Bonnie lies over the ocean.</a:t>
            </a:r>
          </a:p>
          <a:p>
            <a:r>
              <a:rPr lang="en-US" sz="1600" dirty="0"/>
              <a:t>   Oh, bring back my Bonnie to me.</a:t>
            </a:r>
          </a:p>
          <a:p>
            <a:r>
              <a:rPr lang="en-US" sz="1600" dirty="0"/>
              <a:t>&lt;/pre&gt;</a:t>
            </a:r>
          </a:p>
          <a:p>
            <a:endParaRPr lang="en-US" sz="1600" dirty="0" smtClean="0"/>
          </a:p>
          <a:p>
            <a:r>
              <a:rPr lang="en-US" sz="1600" dirty="0" smtClean="0"/>
              <a:t>&lt;/</a:t>
            </a:r>
            <a:r>
              <a:rPr lang="en-US" sz="1600" dirty="0"/>
              <a:t>body&gt;</a:t>
            </a:r>
          </a:p>
          <a:p>
            <a:r>
              <a:rPr lang="en-US" sz="1600" dirty="0"/>
              <a:t>&lt;/html&gt;</a:t>
            </a:r>
          </a:p>
          <a:p>
            <a:pPr marL="342900" indent="-342900">
              <a:buFont typeface="Arial" pitchFamily="34" charset="0"/>
              <a:buChar char="•"/>
            </a:pPr>
            <a:endParaRPr lang="en-US" sz="2400" b="1" u="sng" dirty="0" smtClean="0">
              <a:solidFill>
                <a:srgbClr val="82A72F"/>
              </a:solidFill>
            </a:endParaRPr>
          </a:p>
          <a:p>
            <a:pPr marL="342900" indent="-342900">
              <a:buFont typeface="Arial" pitchFamily="34" charset="0"/>
              <a:buChar char="•"/>
            </a:pPr>
            <a:endParaRPr lang="en-US" sz="2400" b="1" u="sng" dirty="0">
              <a:solidFill>
                <a:srgbClr val="82A72F"/>
              </a:solidFill>
            </a:endParaRPr>
          </a:p>
          <a:p>
            <a:pPr marL="342900" indent="-342900">
              <a:buFont typeface="Arial" pitchFamily="34" charset="0"/>
              <a:buChar char="•"/>
            </a:pPr>
            <a:endParaRPr lang="en-US" dirty="0" smtClean="0"/>
          </a:p>
          <a:p>
            <a:endParaRPr lang="en-US" sz="2400" b="1" u="sng" dirty="0">
              <a:solidFill>
                <a:srgbClr val="82A72F"/>
              </a:solidFill>
            </a:endParaRPr>
          </a:p>
          <a:p>
            <a:endParaRPr lang="en-US" sz="2400" b="1" u="sng" dirty="0">
              <a:solidFill>
                <a:srgbClr val="82A72F"/>
              </a:solidFill>
            </a:endParaRPr>
          </a:p>
        </p:txBody>
      </p:sp>
      <p:sp>
        <p:nvSpPr>
          <p:cNvPr id="3" name="AutoShape 2" descr="data:image/png;base64,iVBORw0KGgoAAAANSUhEUgAAAWsAAAC2CAYAAAAfkaw9AAAgAElEQVR4Xu2dTYjcZrb3/57NW4YZpryZrt6ky/Amrgszc8twg2VIiMIYWiGBKJgXy8nCSngh6tlEvRp5cbmaxcWazdvyZqLZ2PIisbzwWIEEq8GDNSRgBQ9Yr2eRcmZhdRhwdTZWZhFrZhFfHqmqur5LXV39UfIRhCRd+njO7xz99TzneXR06OnTp08B4IcffsD333+f/ps2IkAEiAAROFgEDjGx/uc//wn2D21EgAgQASJwMAkcSpIkFWvaiAARIAJE4OASOPTdd9+laRDaiAARIAJE4OASILE+uL6hlhEBIkAEOgRIrCkYiAARIAJzQIDEeg6cRE0kAkSACJBYUwwQASJABOaAAIn1HDiJmkgEiAARILGmGCACRIAIzAEBEus5cBI1kQgQASJAYk0xQASIABGYAwIk1nPgJGoiESACRIDEmmKACBABIjAHBEis58BJ1EQiQASIQGHF+u7aT3Hq7iV8/fFpLJCfiQARIAJzTmBHYp0Kot5N4Gd4/qVTeGdlFStvvIDSPsIZEOvN63j7hffw4q3vsPriPjaMLk0EiAARmILADMRax63vVpHpX4LNWxfw9mkTuPA5/vTrX07RpNkcQmI9G450FiJABA4GgRmLdWbU3f/6KU59rOPzv61iv+SaxPpgBBi1gggQgdkQ2B2xTtMj3T3urLHx19dhaBdw/U9/w7c/ex6/en0Vuv4OflneMia+ewn6hd/jM7YPsrTKqfdWoJ/+JUrYxPW3X8B7L97Cdz25jLtY++kp3L30NT4+nWWoe8S6lQL5rI+Z3kmJtM772WCbZ4OZzkIEiAAR2BmBXRDrGJ+uLOEdfISND99AW4eTu2t4/e1beOnDS/jtqQUg2cStC2/j9Ben8fmffp32wJP7a3j95c9x+tYl/PpFdmSCza+/wPXPEpxefQML04o1YzQ2Z01ivbMwoqOJABHYbQKzFeskxv3rqzitA8atyzi91G7+ffz+pZdxa+U+/vhO549A8jm0hffwvz79K377cgn3157Hy3cN3P/4NLr26mIwZc96oljvNmY6PxEgAkRgZwRmINZ9DfgPHbeuryLtGHe0+vd46eUvsHr/4y4BZz9u4Prbv8T101n6Ir6lYun0Z/iVvobzr7+I559bQLlnSQmJ9c7cTUcTASIwrwRmINZbed7NT9/FS+98gdev34V5qkut767hp71r/Hp4/Uz/HH9bZYmQGPc/0qGvfYY//e3bdJ/nfrUC3dBx+gWm2iTW8xpo1G4iQAR2RmCmYs1yzHfXXsep3z+HS91pkPtreP7luzC+/hit+b/JrU5ibHz9Bf6or0L/69v49K+/xcslEuvJ4GgPIkAEikhgxmLdSm28ewrvffNr3PpsFS+yDnHyOf7rF2/g27UNfPhGd34kB9K0V34Xl1KhT/C5toA3Nj/C15fZhGN7m7AahO1GL8XkgE27EAEicFAJ7IJYs2zGLagvnsZnL13CrcvZZOHmpys4tbqJ9y6tYeXlpfTtxiTewF8/+xB//YWB934J3L+0gr88t4rXX3oBC+kOm7iln8bKpoYvWuLM8tovnv4W+v2PweYqk827uL52AcaHf8IvRi3dS+lnk5wf/+pTfPrblzurVDLH0GqQgxqg1C4iQAQyArsj1kxn2VI9lqfWb+Gz1RdTcY6//hSX19Zw6eO/4BsAP3v+JZw69Tbe095JJyTjux/BuPQxbt36AmnK+rn/wNvvrWJ15Q2kKet0S1JRf+/CH/G3b5/Dr95dxer55/GXF94Yvc66feTXH0FbMXD5L9+wi+PC9b8ge8mSxJpuCCJABA42gR2J9cE2jVpHBIgAESgOARLr4viSLCECRKDABEisC+xcMo0IEIHiECCxLo4vyRIiQAQKTIDEusDOJdOIABEoDgES6+L4kiwhAkSgwARIrAvsXDKNCBCB4hAgsS6OL8kSIkAECkyAxLrAziXTiAARKA4BEuvi+JIsIQJEoMAESKwL7FwyjQgQgeIQILEuji/JEiJABApMgMS6wM4l04gAESgOganEOkkS/OMf/8C//vUv/PDDD8WhQZYQASJABA4ogW2L9XfffYfvv/8ei4uL+PGPf4wf/ehHB9Q0ahYRIAJEoDgEtiXWrEf9+PFjPP/88yTSxYkBsoQIEIE5ILAtsf7222+xsLCAn/zkJ3NgGjWRCBABIlAcAtsS67///e+o1WrUqy6O/8kSIkAE5oTAtsT6m2++wc9//vM5MY2aSQSIABEoDgES6+L4kiwhAkSgwARIrAvsXDKNCBCB4hAgsS6OL8kSIkAECkyAxLrAziXTiAARKA4BEuvi+JIsIQJEoMAESKwL7FwyjQgQgeIQILEuji/JEiJABApMgMS6wM4l04gAESgOARLr4viSLCECRKDABEisC+xcMo0IEIHiECCxLo4vyRIiQAQKTIDEusDOJdOIABEoDgES6+L4kiwhAkSgwARIrAvsXDKNCBCB4hCYvVgHBg6dPD+W0IU7T6FWfdiaDl9w4EiV4hAlS6YgECN0LegqoEUauCnO0H9I0qT42i7GOPJgayoStQFtmBPiEK6lw61asNv3bOxBEVyIngWhvN0rjts/QdO3oek+BMfBrktEyzYVGqKhxs/StunONXOxbjoSVBhwpCqAJhxxEY70CG5KO0ZgCPB5C2VNhP7nDXBX279NZwAdNf8EYk8Fp1zEg40LuPN0FmIdwuIpvrYVGYkPrSbjdxsbYJ2pQb1qwpU5KFf26J4NLQiSjvUHHK4+cndZrGN4ah3KxQ1sXLiDp8+MWHsumoKIehop/WLN/uTCbYoQ6wGMQycRzI1YJ/BVEyVzFmKyrdvomdi56YhYPMvtQKz7/TNv8XUA3Jz4UA+/ispQsR5xP+9ms9NRerAHYr1l21nuGRLrXt8NEevODvN1M8WBAeEkYM6k57ebET6f596pWA/6Z77i62B4LWMGEuuD4Y6+Vsw8DbJ9sX4Is2RCVi6iUT4Hy7MhsgwK2+IApiLDuPYAOHYGmm1B5YYkxuIGPFuHmshwqx4UlZ3rDHTHhlIvAWk+yoAWCzASG8rFJrR7Daj1BA1Hg6pdxPrGEpY/MGAaEmqlXisiV4b01hV82f5zOlSqITBVqOYVfLkBLJ04B82ysuuxLXKhKhqc9QfY7DrduRuPYYu9NiTNAI6hw+cMKE0d0uonwPIHsCwTQhVI86+6Ab+ugPdUrAQ8bjZsCOUx7Y9cyIICr6LCtarwQx5aK/EXByYU2UCGVYNtqeDKWY5QN3zUFR6euoKA/wj/Hb+D//tJZsCbrVFQJqyfsD/gkSuhkjTgaCq0i+vYWFrGB4YJQ6qBkWDsBMVDRXVhVX2EvDZ0SNsW65v3yrAlHdfiMs7oDmylnp4nReoZ0FQT1x5sYmn5feiGAbleTq8x6B+0Rm5j4qvHzQkCU4S02gB/1YcSOYCmgZsUW2j5QHew/mATC8eWIZkWTOY4trXY6M46HuAYzmg2LJVDFgHT+a+n2eweUVWYV77EBpZw4pwGy1JQL7X9GYC3dJRMBerFEKVzFjxbROcWCy2oioErURUXXA04+do2xLqdV46h+GzEmfOaQ+NviD62e9Z3FAS6govr7LawYJkCqp1rdcfrTTRsAeWR8TjOV1nHstOz7p57a6VGRsYyy9vXFcAKYc02cd8DZd/F2j13GZYpo15uwBL+DZZwD6FaB5IQhhpAMBTUy0y3TYgnPcgPPcjtSEtNYbm0OpQrm9h85Te47RjgK1lu/KRZx82GjlipQ722ic03L+OhK3cCtekqMEs6dKGCUtKEoyxCrdxGZPAdgWjTGuj5NSzwfANaw0wnVkKjjuOhjkeOiApCmPXj8NWHcOUqsl6fA+leCGZa7xbCrApY3djE0rnL8EwZtXIER+JwNtJwL+DgVUSc39zEv//mNnyDb93oLKM0qv11+IqISPWh1IDY16A1VVhSBUloQA0EGEodZTaHYIo46cl4qDfBieexufnv+M1tHwa/9UCJPQVHXBFPLKHDJfADcDybhWrCVUyUdB1CpYSk6UBZVFG5HcGo+1DECKqvoIYYvqahqVpjxLqEy19ZkGtlxKEJ6biB6k0WF2WwNtRtDp7F+MRo2Ar4dyNo94KU6WDPPOsljoyvATeYqFs1+Ba72SPYkoOaK6M5NrYsCCUPatVEzfdS1k1XxqJSw72mhjqYH3m4op/N4bA8rOhA9DK/TOO//mY3LB58Q0PDFFBGCKN+HKH+CE7VBSes4MvNEzh32YIp11GObAhHNfD3mtBYHLL/5zzIgQ3WvMjXob76O3B5e9aBiaq0io32XENoTbzmyPjztu7Ljo2pYLr4zU0XhlBJO0CK+BZC+R4CzkNlaLyOiUfOH+OrbrFmHTENbk2D0X7oMkHOGctDHjsz+dO+i3V3zjowDuEkspxRKhCv/WHAyHbvrveHvqdi2mnJ8m/JzcewhKT3qZkenAnq6v/vv8TwSa6Rw3TWK7ZN6OY1POBaPc2mC2nRhvjQTW8CYNKQfMjvkQ3+qAkxFfhhx49rv4ymVIdVt2EqAmod3Y3hKUcwiPXNLC8YjcgRppNPHoSGAZ51c5MQQaMOjt3woYn68VUMYryDp3ITUt1C3TahCLXOQ2ZY5A7jGxgVnIxsPLYqsOvHEZlPYKYNSPvZsIWjeLd2G09MHvFAznuQWXd8DbQhNFBRIhimDomrdD2sJ8VWC24cwXPYyOwPWO+Il4GKWkHgDxGisfE3yn+j7/lm4MA2dZjXHmxN2g/kfLvTHAl8rQq9FsBv936YIB15DdW8Yp2GNosZ1hlvzeWMveaE+OtfFDYkZ53GicHjXqiiPiynPS4e2xOHw3zVml87W/kQl2MPie5A6R5is3s6ZyzPRJmHnOTAinXqlEjLOTM75IbqmdzEELFmgWugmnOmeVBMWE9RhNIQYegS6g0FRx0pSwuwXqQqQKuY8DQu7dGIRx2IA6OCtkeGiXH3jTXq99HtT0ILkriCTzYWulIdGadIGzbb377xhk/oMOHUKwE8NlLwfUQ8n00isxvGqLbs7o+wBKElQVz5BBsL/SmAvsftkAnGlDljapWgLr6ViojRtaQsFd8ge0Bip2KNCJ4qQ774Z2z2pHImxVY57eWLdhmarkCEiyOvZuJVbbc/jYn+bXz8DfffkDs49qGJChqiAV2qo6Ec3Vp9NVY4W6M/rXs11hQ5622J9YT4G0A0pPPQfb1hYj0hHkf5imuLdW0Na/4qHPEOfI3remjnj+VnTqzTnrXJ4eGw4dEAjWE3VACjIgJuExo37HcWrAKaZgSj01sb03PpE4NUSCwBX6VD/NYwvCPWrOPnQFFs+OE64vKYfHt6ySFi3HQgLjqQ0ofJqJ71pPYnaAYubEPD+aaGrwIJkXIEJvcwFd1B/Rgz+856LDJghzwabhlSe2KB/V1owoxave5hCJMmAteGoZ1HU/sKAcsB9G2DD0O2uuMw1CpLiwFG5TgcrZUiax0baIegVLK/jUqDjBq5jfQ0y1E7BgzdQ81mKZhho7Ku2IKByskI9hOWEunrabLe+vEmnCdmNiLp2fLEX7//sljb2rK4toSv4KdM+yb0x4p1BEc8CoPvZrrbYp31rEfGXw6xjmweR30Vj20R5VE961HxGIzxVVus2WoQKYLEqWkO2hH7HrM5YnlOxboBi2/lodMkWffmQzv0KhqXs7wum2zxlMN4DTez3ChLY1QlNFQHtsZnPZPIhhVJUAYivyXGzQu47WngywkiRwZnCwhSsY9gi0fxbt+ynMgWcNSq4qptQEpzBQl800FVHZY/01rDPQVNN0Y9VnHU5HDbN8AjhKMpONtU8dCVUGVDXM5Jh2l8Ls9lN4l55ioCW0K1FMM3BEhNA5HJ8uctVn3LHEe3X0CgGCjrRppHBsuvSwnMUEXNV1GVGlAdGxqfBWJkW4gkBXyg4dCrjRFLpSLYPAevKkPUjVZ6Jz06TUdY1auw2eRsitGH6VShCgEUowzdEJA1g4eUmNmcRL9YuzLqb8XQ77FJ4XKW5xdDaKEDdr9EjgTubAT1tgeN5dMjBxLvQgqy38Hang7HM/+IYjw+voYIgxgK6YQmy+UzUXHFrhTaiNiq+CoOvxrh8kMXcqWJwJRx8nwdd54a4NI4OA6HvwmXMWDXjD2Yfh2qWME0/uslx3xyFCaXzWUgdKApZ9FkcyUs/+Zn/kzblt5iHpTDrwE3n8ASStkDTk2w5jrpxH3ka2nO+pOlJaw5EdSBF2Na97O4JfCJp+DwawluPLaRzptPuGYyLv76H2ihiepxG+JNL81Zl5jPORN1z4fGJvJb1+pdhz06HpWqOcZXLY2o3cFTg0PC4k8KofhOFutsLiZnLOe65afYaffSIANvMnbngjNxar/nyPLQWrSIzouP7VUG3Ssqlk7gnGJA1/jOBGF/D+Ns7SpuNDW8dSXBsTM6HDYrXm4JOVvRcOIVvCIa6fAm22KElgrFYCs6FnBsWYRmmJDbKzp6OjEuZL61usJjqwQ8qJKMi40aPjAtqGULvOyBN1xYcgmezOOtKxs9LllaXoPjquAGelmtnvOHV8E5Ks7/uYTlD0xYJpu132K18MorEBUnnSgc3/4YjskmAJtQxRUEpa6VMekKDRWKlq1eYKtYFEOHVnJab54u4JVXRCjO4ERgKi6uPJjyiENYqgKDrUhYOIZlUYPBJo1jB2bAgW+qEFcClJhPbLZSYXikbq32KOHEORWmyVaptPftXjnBfCVBN9lDtnWyZrd/ePiHc8RXdzMCE2ZJRNWWoVyMUO+sOmjFz9DYyvL3liRihS2OWXNg8yFEwUBJteFoPMpdK5o2F17BmyJrd5vBqPgb77+esPRUSPJFNGofwLRUlC0essfD0P833j37n61d2ZyEhmixl4krlRFaMiT9GuJ0JZaChsDeJTAgC9W+OYau+4idla2Q4P2ut5XfxNVPOZx9o3NXj7hmZXj88UNGeuwODW1omo4/rCe9Pu/oy5B4HRWPGOWr/4f/E5zurHrqsW1hAQubKtxHVQSjYrkYq0GmeHxMdciwNMdUJ5rNQUkI2wEkeWvZGTtxErtwfB5y39K9yROQs2kWnWUaAgcstqYxgY4pBIHd61nvKZ4s/3a2dhtP2XBwn7fQqECDA0vhUC23en5JBN/2UZblIT3LANqhk10poX02gC7fReBgxRa55tklUACxHjI82+93++MAlmbA9j5JX5hZOPYKBFmFpohdy+jaQTeYEsrqqNC2/wQOYGztPxRqwT4RKIBY7xM5uiwRIAJEYA8JkFjvIWy6FBEgAkRgWgIk1tOSo+OIABEgAntIgMR6D2HTpYgAESAC0xIgsZ6WHB1HBIgAEdhDAiTWewibLkUEiAARmJYAifW05Og4IkAEiMAeEiCx3kPYdCkiQASIwLQESKynJUfHEQEiQAT2kACJ9R7CpksRASJABKYlQGI9LTk6jggQASKwhwRIrPcQNl2KCBABIjAtARLracnRcUSACBCBPSRAYr2HsOlSRIAIEIFpCZBYT0uOjiMCRIAI7CEBEus9hE2XIgJEgAhMS4DEelpydBwRIAJEYA8JkFjvIWy6FBEgAkRgWgIk1tOSo+OIABEgAntIgMR6D2HTpYgAESAC0xIgsZ6W3A6Pa1g8BEeC5yuo7fBc7PDAOIST57MTXbjzFAPfDI49qHUFsEKYQnkGVyzGKZqOiMVIw9P9/shyMXCSFbtIYE7EOvvKtFq7jcjgUQIQmnUcNyTca2qoTw2o98viC8eWIZkWTKE69RnzHjhrsc6um3GKNBLrAT+EFnizAscW0f3teBLrvBFL++03gTkSax1BtQzRMMCXAhiag+h3FchPNXBTU2RibaD6yIVUAZLIhnS0CW1H55y6MTM4cIxYz+Dsc32KwMAho4pHrkRiPdeOfHYbPydiHcKoeOC9EvxYgQoTVplHctwH/1RCQ+DQ1JtbQ//QRF0G7FCd0OvuFes4NCFpZVieDNa3ThoONFXDxfUN9Pe6WdrBrd5EYiu4uJ7g2DkLni2mx437DU0H4uJZfMJi7s2rfeKRoOFoULWLWN9YwolzGixLQZ0NJXJtw8V6fIokRmAqkI1reIBjWJZMWKaQ2gFE8FQFqrOOB5tpggV3cj7I4sCEIhu49mATSyfOQbMsKPUSIlsA19TR7KQdWJvrCNUIBl8C4gCmIsO49gDoG+mkXGt3UHGy30vLa3BcFdxYPr2jpw7GC3fS1AfrWQuhBC2xoF7888A5u2Og245J7hgXO+xYxkdVTVz5ciM91Vbqapw/um1ZwLEzOhw7iw9mhxLLEHwNem42k6yg3w8SgTkRaxakTJgFBEaEGpqoaAIaooGybYHzZdQCuSdFolc8uKy7PHbru5GPncGHDhOVMhB7UGoW6r4NpVYGmh5UQUfNCaDUWjli933ccCyI1QiOeBSB+gQmX8ryxyN+6zRnSE8v8TUIgQBX41FGgiYTokBCo5X6mRw443rWw3+LbBFayYQtVVECEwoJetmCJ1eZkThk1/DYErGtLHdogpMj6J4JoQLEDQsyH0JpWBDgQq41oDRbI6LIhiDGMNIHawRb1FAybUjVlnBLOsqWh6w5hyD6F+DYKvhKCaFRh17N4+f0CTq6Z63GuOC60LgSAo2DVnPhswsmPjQhgOBq4MtA0nShcgGkBhvdjfHGhNhByqcBzTUhMju7trH+6LskS6UpJTtta5rOUROseQ7Uep8dkwOH9pgDAnMm1hoqtgAFTExKcEQ2YeZCKvvQah6E9CYKYFRdcJNuqNQ5/WkQBzJnQwg8SJGKw66IJ2aWI2cby5O3HwJMOIzqo84Dofv/x/02Tqy7e8Cd/QZ63+Oiartine1/Nu3md22tXidiH6ogI+J0yDIPoc4EffIW2TxkZCKSbTE85QhCmeXSE/haDZ7QSHvSrKed+bPKuodbo46e5mQ5+H6uk1vStUfONEhPDpsd05613XIIrrbSZqOun/jjYyc0KtCrAVypf25kgj8GRjppl7wzQuieKKVc/LaiYy52ng+xZj0VOYbmSq3hOWPLArsl1pVMSK2aD7NkgA8lBGqeacdese6eoFOT/RFrh8t659Nt04i1hMT0057r8C1BM/Tg2TZ0twwzsCFOGLCMF+v0qQfOqcM3qnAEHWXHhsi67kyspQSmn6Wh+rd9EWuH63lg5/HLJLHO7Hg4QqxH+4M92I66Eh66GZ9uQe4XZxLrPJ6ar33mQ6zZTZzqcvfkEBOmrsBmw2k1hlD2UNazYfPkbUjPmvchh+3hugPetyDXykiirV53e0g+65517Mo4YtVxx1HBbSvv0LZ0u2KdPeTkhg7XFNE3Iu/DF8NVjqCR9o4nkGVzBkoThmtkaRDfgCDFMKJ2+iCCLZiosgesV4fTebCGMOsyGroLUxzsxe9IrCMbvNiA7htpSqNDrG/pXo/IxS7kIxbqdxyo23EIO642OnZYuquqAbarQ6j0PpjH+SNdAdUw8MQS0rScLsn4neDm7lk3XRmcEkHzfCh5+jKTbyDaYw8JzLlYdy9Ti+HKR/AWbuCxnTfH2jdhsyxBNw1ItewG6p4EYpNLqml2btqp0yDDhtadVAfLGatQzStozTvhzatbqZbRcTF8+JxNWo37LZ1FhaOp0DuTiFuTXalwtXMkSydwTjVhqlyO/HVrolR3sJ7OE/ZyTdm6CmQbEE2r58GaTczpcNYfIJ3T7JrU3JFYI0FoyZD0a9lkac70Qf9E4OCk8HCvjIsdoJtPy8r22vgx/kjnTeTWhPYZFaYQ47WmSGK9h4K5n5eaD7HORSgTa1d8DDsdU9NGBIgAESgOgcKIddPTIOoVWMGk5XrFcR5ZQgSIwLNDYP7FurWCIFz+AJZlYg9ePnx2ooMsJQJE4MAQmH+xPjAoqSFEgAgQgd0jQGK9e2zpzESACBCBmREgsZ4ZSjoRESACRGD3CJBY7x7bsWeeddU9KpE6nSPp5ZHpuNFRe09gTsSaSqTmCw0qkTqSE5VIzRdCtNeBJTBHYk0lUidHEZVIHckoZ22QyYxpDyKwPwTmRKypRGq+8KASqYOc9qdEKiIPqqJuvYnZLo6VNnBMGdSeYlZLWP7A6ipZmy8KaK9iEpgTsaYSqflKO22/NgiVSGWlRWdcIrVV09yuPYY15G3a/GVQs2qFnrST4l7FFK5n0ao5E2sqkTo+SLcr1lQidWy1uilLpKZ9Z1+FIEfgdBkyL6DeqZI1gXkSwlIUGFe+RPZZAvaNijz1YZ5F+Xq2bJ4PsaYSqTmjchqxphKpI+tAM7GeokRqx1lJE6HnwbZ1uGUTQfr9x75qkT2eZbW+q1DhwDfYByh2WMM7Z9TQbvNBYD7Emkqk5oym7Yo1lUgd27OetkRqv7diF8qRRud7oaPLoGZpD6P+FXylhji0oYrvIja6e9ZNuDIHJdLg+coOPhadM6RotwNDYM7FmkqkZpFEJVIn31F7WSK11x/95XXHlaVNQguypOPagxKW39eh1F3YZavrE3Uk1pN9Xcw95kOsc7GnEqm5MNFORIAIzCWBwog1lUidy/ijRhMBIpCTwPyLNZVIzelq2o0IEIF5JjD/Yj3P9KntRIAIEIGcBEisc4Ki3YgAESAC+0mAxHo/6dO1iQARIAI5CZBY5wQ1692oROqsiU53PiqROh03OmrvCcyJWFOJ1HyhQSVSR3KiEqn5Qoj2OrAE5kisqUTq5CiiEqkjGVGJ1MnhQ3scaAJzItZUIjVfFFGJ1EFO+1MiNWk40FQNF9c3sHBsGZJpwRSqnebFgQlVNXHly6xc04U7T6Fx7L/GlE9Fty0LOHZGh2MrqJcAls5RYhmCr0G/9gCl5TU4rgouX7nGfOFFe+0rgTkRayqRmu+e235tECqRugslUlnhsZqFum9DqZWBpgdV0FFzAig1sIIs4OQGNNeE2KnGl+lA/vKpAJv3UEo2fLmaivWimmDNc6DWS9DGiXwAAAmfSURBVAg0DlrNTX+jrRgE5kysqUTq+LDbrlhTidTdKJGa+CoOuyKemDzaD1lWvEmveGmNj9CoQK8GcKV+IZ3gD0TwVAWqs44Hm61IaH3UYKwdxdCqZ96K+RBrKpGaM1CnEWsqkTrrEqmTxJp93NioPhwh1qP9EdkCjroSHroymMx3CzSJdc5bZI53mw+xphKpOUNsu2JNJVJ3pUQqK61ac8D7FuRaGUnkQOZsCIEHlpVIfA1VDbBdHUKlN8E1unxq5qvjDQNPLCFNreiSjN8JLp5qXI9ws2AZtiSx6crglAia50Op5wwp2u3AEJhzsaYSqVkkUYnUyXfUXpZIBbonEAdKpCJBw9Gg6g7WW/mMzgRj0oCjqdC7Uh2d31juW1ZwcT3BsTMqTCHGa02RxHqy8wuxx3yIdS7UVCI1FybaiQgQgbkkUBixphKpcxl/1GgiQARyEph/saYSqTldTbsRASIwzwTmX6znmT61nQgQASKQkwCJdU5QtBsRIAJEYD8JkFjvJ326NhEgAkQgJ4FCiPXulLlkr7gbqD5yIVVy0uzZLYan1qHAQmgKKE9zitzH7LStwy+0O1xzG3VwdmxY4AUHElufzF4Xp40I7AOBORLrBKGtQtP/gPWNJZw4p8GytorYdL+FNhuOOxVAEuvZ+KF9lt6CTMOKI832el1n2wWxbnoqxIaEQE2rN9FGBCYSmBuxZr28uishsCVUSzEatgIhkBFaAhJWxCbS0pcDZrftVKxn15LJZ9qdth6snnWvjUlkQzrahPZUwyy9Ppn1bPY4WGxnYxOdZXcJzIlYhzDrKsqun76um20BjIqJWuiA80UIoQQtsaBe/POMykMycXBRvV2Bqxi4FpdxRndgK/WsOA+rj+zWcKfiQDau4UFpGWuOC5XVpGS/nTyfNbNVaKfd6vGlLLvKY7YL9eBNXJ2Yihnf1lQYzn6SNWFpGR9Y+cp19ghK5EGRDZR1FwY/PqnDal+41Rtoam+hodyGAR2SCei+DyEQwDV1NDsPVuZbGbBDqGNfge4V6zg0IWllWF5WJwOtN/+0i+vYWDiGZcmEZQqdGhqjyoeO90f3m6GDfugug8reUtQsCwqrVzpuay01bXmjs+ebVx+lRZ7G2TH6tC3/32hCe6sB5bYB6BJM6PB9BSxzM1Vbd1d76OzbJDAfYt10IS02oPb0orbqYMjRmDKX2wSytXs27HbfvwHHFFFNfGi8gZqb1XdIBVn0ccGxofIVlEIDdb0Kz5XQTnEPrc8wppRl7Ck4YnGtQj0RbJFDQ41g8JMKpE5oazcDVhTriAfpiYn0tGPKdbbb/0RsQBZ9iJ6NgUJxQ/gysT7pruGeU4F+VEXlRgi5sQij+giuEECuBZAjo3P9ul7p4TbcZX11qY+dwYcOE0f24IjhKTVYdR+2UkMZTXiqAL3mIFBqY8uH5istOmTkwuJBCCC4GtizK2myB3UAqdGya0LcDe9Zj7djvFifhLt2D05Fx1G1ghuhjMZia86lvLO2Tn0L0YEzJVAcse5Kg8xmiDl4gwbaITjCE5hM5UZ8eaTbOyPFekRbB8X6KALlMSxh0vTk+LYmoQVFMTqF7tHVWx9drrNVDMhKsNyoQmlYECc1oz3maVeV4wOIiyG0pwaQ/o31HsvwtRo8oZE+hAKjCpfL/nv81p8G6SqOVPGhHnYhth9A7EShifZDAH1psu1Xqxsi1t2jp63+cY5RULbz0BhNxtsxep671b6HLvhAxGKoIUPeEuuoa6Q3RVtnqjh0sqkJzIdYg30pRkc17FqZwXo2VQd8w0Ld681Z745YJ/DVw/CkpzBYknQXxBqRDVGw0Ii/xAMcwxnNhqVyOVaS9ItJV1vrjJMKOH4rfdG77+hynW1BUfGwaoF3RfiOlKUcJslqW5h5H+JilOaVt8S6kgmpVYNvlmDwIaRAxeQicP02dlUYrO+TWDtcT83qSVwmPcixU7F+5IL32/dCn1jvoK3bsYv23T0CcyLW7P7mIEc6PFNABTF8Q4AKM/0iRjym59RGx3qtNfZ1Ds9Lv6QxecvEofLQTdMeccOCzEdQ28P3XRBr1su1ag1YebuwHSPGtDVhaQ8D9a/YsrM4XVEjvhvDaOXBx5Xr3Hro1REYfMrb0yY/PLIHwCO4o8QaEWxBRSyU4ZV1eLm+ZjKkZ837kEMLQpkV8arB4X1Ycg3lJIIjc7CFID33uDKo+epAD+lZszKoRyzU7zhQuZxDjq6gS2tem/VObersp/F2jI7ZrfYNFevS5LZS+dTJirDfe8yNWKP7KxlgE0gGLJZLHjKkHNqzZrnZ46uotCdyJpKP4CoKNJd9lWMBx5Yl6KYBqdYS+jFi3TOh175Oni96NCxw/7aCL9vHLBzrndQc2eZxbe0qDVpaxvu6grpro2y1Rymjy3X2cozgSBzMugtf4zpfQBnWpMliDcSujCNvATce2znTK33fH+z3RxzAVFWYV77ExtIJnFNNmK1RyfRiPez7jVsTjf3fUcSbV/Goa85ifIhlX31R2IQogM4E4xg7phbrSm/J1vQ8fW0lsZ4oCPu+wxyJ9Q5ZNR3Iiybq94IJqw52eJ2pD0/ga1WY9a7PPTVdyIsOxEcOxKlezJm6Mbt+YCrWrojHtpgjzbPrzaELEIEDT+CZEGvW05Pcc1BNc6oh6954sQlXWoQtPIQjV9Oea+xr4KUyrOZ8riUeya3pQRN1VKyD+uDcG4/TVYjAdgg8E2K9HSD7uW+2FlaHs/4Am1hIvwZi6CrEduplPxs3k2u31i2Hg2u9Z3J6OgkRKDABEusCO5dMIwJEoDgESKyL40uyhAgQgQITILEusHPJNCJABIpDgMS6OL4kS4gAESgwARLrAjuXTCMCRKA4BEisi+NLsoQIEIECEyCxLrBzyTQiQASKQ4DEuji+JEuIABEoMAES6wI7l0wjAkSgOARIrIvjS7KECBCBAhMgsS6wc8k0IkAEikOAxLo4viRLiAARKDABEusCO5dMIwJEoDgESKyL40uyhAgQgQITILEusHPJNCJABIpDgMS6OL4kS4gAESgwARLrAjuXTCMCRKA4BEisi+NLsoQIEIECEyCxLrBzyTQiQASKQ4DEuji+JEuIABEoMAES6wI7l0wjAkSgOARIrIvjS7KECBCBAhMgsS6wc8k0IkAEikOAxLo4viRLiAARKDABEusCO5dMIwJEoDgESKyL40uyhAgQgQITILEusHPJNCJABIpDgMS6OL4kS4gAESgwARLrAjuXTCMCRKA4BEisi+NLsoQIEIECE/gftOXRroe1uFc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474380136"/>
      </p:ext>
    </p:extLst>
  </p:cSld>
  <p:clrMapOvr>
    <a:masterClrMapping/>
  </p:clrMapOvr>
  <p:transition xmlns:p14="http://schemas.microsoft.com/office/powerpoint/2010/mai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04799"/>
            <a:ext cx="5638800" cy="282716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4326868"/>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85800"/>
            <a:ext cx="8534400" cy="758952"/>
          </a:xfrm>
        </p:spPr>
        <p:txBody>
          <a:bodyPr>
            <a:noAutofit/>
          </a:bodyPr>
          <a:lstStyle/>
          <a:p>
            <a:r>
              <a:rPr lang="en-US" sz="3200" b="1" dirty="0">
                <a:solidFill>
                  <a:srgbClr val="FF6702"/>
                </a:solidFill>
              </a:rPr>
              <a:t>HTML Styles</a:t>
            </a:r>
            <a:br>
              <a:rPr lang="en-US" sz="3200" b="1" dirty="0">
                <a:solidFill>
                  <a:srgbClr val="FF6702"/>
                </a:solidFill>
              </a:rPr>
            </a:br>
            <a:endParaRPr lang="en-US" sz="3200" b="1" dirty="0">
              <a:solidFill>
                <a:srgbClr val="FF6702"/>
              </a:solidFill>
            </a:endParaRPr>
          </a:p>
        </p:txBody>
      </p:sp>
      <p:sp>
        <p:nvSpPr>
          <p:cNvPr id="3" name="Rectangle 2"/>
          <p:cNvSpPr/>
          <p:nvPr/>
        </p:nvSpPr>
        <p:spPr>
          <a:xfrm>
            <a:off x="152400" y="1502688"/>
            <a:ext cx="8763000" cy="5355312"/>
          </a:xfrm>
          <a:prstGeom prst="rect">
            <a:avLst/>
          </a:prstGeom>
        </p:spPr>
        <p:txBody>
          <a:bodyPr wrap="square">
            <a:spAutoFit/>
          </a:bodyPr>
          <a:lstStyle/>
          <a:p>
            <a:pPr marL="285750" indent="-285750">
              <a:buFont typeface="Arial" pitchFamily="34" charset="0"/>
              <a:buChar char="•"/>
            </a:pPr>
            <a:r>
              <a:rPr lang="en-US" dirty="0"/>
              <a:t>Every HTML element has a </a:t>
            </a:r>
            <a:r>
              <a:rPr lang="en-US" b="1" dirty="0"/>
              <a:t>default style</a:t>
            </a:r>
            <a:r>
              <a:rPr lang="en-US" dirty="0"/>
              <a:t> (background color is white and text color is black</a:t>
            </a:r>
            <a:r>
              <a:rPr lang="en-US" dirty="0" smtClean="0"/>
              <a:t>).</a:t>
            </a:r>
          </a:p>
          <a:p>
            <a:pPr marL="285750" indent="-285750">
              <a:buFont typeface="Arial" pitchFamily="34" charset="0"/>
              <a:buChar char="•"/>
            </a:pPr>
            <a:endParaRPr lang="en-US" dirty="0"/>
          </a:p>
          <a:p>
            <a:pPr marL="285750" indent="-285750">
              <a:buFont typeface="Arial" pitchFamily="34" charset="0"/>
              <a:buChar char="•"/>
            </a:pPr>
            <a:r>
              <a:rPr lang="en-US" dirty="0" smtClean="0"/>
              <a:t>Changing </a:t>
            </a:r>
            <a:r>
              <a:rPr lang="en-US" dirty="0"/>
              <a:t>the default style of an HTML element, can be done with the </a:t>
            </a:r>
            <a:r>
              <a:rPr lang="en-US" b="1" dirty="0"/>
              <a:t>style attribute</a:t>
            </a:r>
            <a:r>
              <a:rPr lang="en-US" dirty="0" smtClean="0"/>
              <a:t>.</a:t>
            </a:r>
          </a:p>
          <a:p>
            <a:pPr marL="285750" indent="-285750">
              <a:buFont typeface="Arial" pitchFamily="34" charset="0"/>
              <a:buChar char="•"/>
            </a:pPr>
            <a:endParaRPr lang="en-US" dirty="0"/>
          </a:p>
          <a:p>
            <a:pPr marL="285750" indent="-285750">
              <a:buFont typeface="Arial" pitchFamily="34" charset="0"/>
              <a:buChar char="•"/>
            </a:pPr>
            <a:r>
              <a:rPr lang="en-US" dirty="0"/>
              <a:t>The HTML style attribute has the following </a:t>
            </a:r>
            <a:r>
              <a:rPr lang="en-US" b="1" dirty="0"/>
              <a:t>syntax</a:t>
            </a:r>
            <a:r>
              <a:rPr lang="en-US" dirty="0" smtClean="0"/>
              <a:t>:</a:t>
            </a:r>
          </a:p>
          <a:p>
            <a:r>
              <a:rPr lang="en-US" dirty="0" smtClean="0"/>
              <a:t>	</a:t>
            </a:r>
            <a:r>
              <a:rPr lang="en-US" b="1" dirty="0" smtClean="0"/>
              <a:t>style</a:t>
            </a:r>
            <a:r>
              <a:rPr lang="en-US" b="1" dirty="0"/>
              <a:t>="</a:t>
            </a:r>
            <a:r>
              <a:rPr lang="en-US" b="1" dirty="0" smtClean="0"/>
              <a:t>property:value“</a:t>
            </a:r>
          </a:p>
          <a:p>
            <a:endParaRPr lang="en-US" b="1" dirty="0" smtClean="0"/>
          </a:p>
          <a:p>
            <a:pPr marL="285750" indent="-285750">
              <a:buFont typeface="Arial" pitchFamily="34" charset="0"/>
              <a:buChar char="•"/>
            </a:pPr>
            <a:r>
              <a:rPr lang="en-US" b="1" dirty="0" smtClean="0"/>
              <a:t>Example: </a:t>
            </a:r>
          </a:p>
          <a:p>
            <a:endParaRPr lang="en-US" dirty="0"/>
          </a:p>
          <a:p>
            <a:r>
              <a:rPr lang="en-US" dirty="0"/>
              <a:t>&lt;!DOCTYPE html&gt;</a:t>
            </a:r>
          </a:p>
          <a:p>
            <a:r>
              <a:rPr lang="en-US" dirty="0"/>
              <a:t>&lt;html</a:t>
            </a:r>
            <a:r>
              <a:rPr lang="en-US" dirty="0" smtClean="0"/>
              <a:t>&gt;&lt;</a:t>
            </a:r>
            <a:r>
              <a:rPr lang="en-US" dirty="0"/>
              <a:t>body&gt;</a:t>
            </a:r>
          </a:p>
          <a:p>
            <a:pPr marL="285750" indent="-285750">
              <a:buFont typeface="Arial" pitchFamily="34" charset="0"/>
              <a:buChar char="•"/>
            </a:pPr>
            <a:endParaRPr lang="en-US" dirty="0"/>
          </a:p>
          <a:p>
            <a:r>
              <a:rPr lang="en-US" dirty="0"/>
              <a:t>&lt;h2 style="</a:t>
            </a:r>
            <a:r>
              <a:rPr lang="en-US" dirty="0" err="1"/>
              <a:t>color:red</a:t>
            </a:r>
            <a:r>
              <a:rPr lang="en-US" dirty="0"/>
              <a:t>"&gt;I am Red&lt;/h2&gt;</a:t>
            </a:r>
          </a:p>
          <a:p>
            <a:r>
              <a:rPr lang="en-US" dirty="0"/>
              <a:t>&lt;h2 style="</a:t>
            </a:r>
            <a:r>
              <a:rPr lang="en-US" dirty="0" err="1"/>
              <a:t>color:blue</a:t>
            </a:r>
            <a:r>
              <a:rPr lang="en-US" dirty="0"/>
              <a:t>"&gt;I am Blue&lt;/h2&gt;</a:t>
            </a:r>
          </a:p>
          <a:p>
            <a:pPr marL="285750" indent="-285750">
              <a:buFont typeface="Arial" pitchFamily="34" charset="0"/>
              <a:buChar char="•"/>
            </a:pPr>
            <a:endParaRPr lang="en-US" dirty="0"/>
          </a:p>
          <a:p>
            <a:r>
              <a:rPr lang="en-US" dirty="0"/>
              <a:t>&lt;/body</a:t>
            </a:r>
            <a:r>
              <a:rPr lang="en-US" dirty="0" smtClean="0"/>
              <a:t>&gt; &lt;/</a:t>
            </a:r>
            <a:r>
              <a:rPr lang="en-US" dirty="0"/>
              <a:t>html&gt;</a:t>
            </a:r>
            <a:endParaRPr lang="en-US" b="1" dirty="0" smtClean="0"/>
          </a:p>
          <a:p>
            <a:endParaRPr lang="en-US" b="1"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3783842"/>
            <a:ext cx="2438400" cy="24514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6026235"/>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0"/>
            <a:ext cx="4382931" cy="4524315"/>
          </a:xfrm>
          <a:prstGeom prst="rect">
            <a:avLst/>
          </a:prstGeom>
        </p:spPr>
        <p:txBody>
          <a:bodyPr wrap="none">
            <a:spAutoFit/>
          </a:bodyPr>
          <a:lstStyle/>
          <a:p>
            <a:r>
              <a:rPr lang="en-US" sz="2400" b="1" u="sng" dirty="0" smtClean="0">
                <a:solidFill>
                  <a:srgbClr val="82A72F"/>
                </a:solidFill>
              </a:rPr>
              <a:t>Change Background color:</a:t>
            </a:r>
          </a:p>
          <a:p>
            <a:endParaRPr lang="en-US" sz="2400" u="sng" dirty="0" smtClean="0"/>
          </a:p>
          <a:p>
            <a:r>
              <a:rPr lang="en-US" b="1" dirty="0" smtClean="0"/>
              <a:t>Example</a:t>
            </a:r>
            <a:r>
              <a:rPr lang="en-US" dirty="0" smtClean="0"/>
              <a:t>: </a:t>
            </a:r>
          </a:p>
          <a:p>
            <a:endParaRPr lang="en-US" dirty="0" smtClean="0"/>
          </a:p>
          <a:p>
            <a:r>
              <a:rPr lang="en-US" dirty="0" smtClean="0"/>
              <a:t>&lt;!</a:t>
            </a:r>
            <a:r>
              <a:rPr lang="en-US" dirty="0"/>
              <a:t>DOCTYPE html&gt;</a:t>
            </a:r>
          </a:p>
          <a:p>
            <a:r>
              <a:rPr lang="en-US" dirty="0"/>
              <a:t>&lt;html&gt;</a:t>
            </a:r>
          </a:p>
          <a:p>
            <a:r>
              <a:rPr lang="en-US" dirty="0"/>
              <a:t>&lt;body </a:t>
            </a:r>
            <a:r>
              <a:rPr lang="en-US" b="1" dirty="0"/>
              <a:t>style="</a:t>
            </a:r>
            <a:r>
              <a:rPr lang="en-US" b="1" dirty="0" err="1"/>
              <a:t>background-color:pink</a:t>
            </a:r>
            <a:r>
              <a:rPr lang="en-US" dirty="0"/>
              <a:t>"&gt;</a:t>
            </a:r>
          </a:p>
          <a:p>
            <a:endParaRPr lang="en-US" dirty="0"/>
          </a:p>
          <a:p>
            <a:r>
              <a:rPr lang="en-US" dirty="0"/>
              <a:t>&lt;h1&gt;This is a heading&lt;/h1&gt;</a:t>
            </a:r>
          </a:p>
          <a:p>
            <a:endParaRPr lang="en-US" dirty="0"/>
          </a:p>
          <a:p>
            <a:r>
              <a:rPr lang="en-US" dirty="0"/>
              <a:t>&lt;p&gt;This is a paragraph.&lt;/p&gt;</a:t>
            </a:r>
          </a:p>
          <a:p>
            <a:endParaRPr lang="en-US" dirty="0"/>
          </a:p>
          <a:p>
            <a:r>
              <a:rPr lang="en-US" dirty="0"/>
              <a:t>&lt;/body&gt;</a:t>
            </a:r>
          </a:p>
          <a:p>
            <a:r>
              <a:rPr lang="en-US" dirty="0"/>
              <a:t>&lt;/html&gt;</a:t>
            </a:r>
          </a:p>
          <a:p>
            <a:endParaRPr lang="en-US" sz="2400" b="1" u="sng" dirty="0">
              <a:solidFill>
                <a:srgbClr val="82A72F"/>
              </a:solidFill>
            </a:endParaRP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990600"/>
            <a:ext cx="3505200" cy="322847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0388763"/>
      </p:ext>
    </p:extLst>
  </p:cSld>
  <p:clrMapOvr>
    <a:masterClrMapping/>
  </p:clrMapOvr>
  <p:transition xmlns:p14="http://schemas.microsoft.com/office/powerpoint/2010/mai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81000"/>
            <a:ext cx="5088252" cy="4893647"/>
          </a:xfrm>
          <a:prstGeom prst="rect">
            <a:avLst/>
          </a:prstGeom>
        </p:spPr>
        <p:txBody>
          <a:bodyPr wrap="none">
            <a:spAutoFit/>
          </a:bodyPr>
          <a:lstStyle/>
          <a:p>
            <a:r>
              <a:rPr lang="en-US" sz="2400" b="1" u="sng" dirty="0" smtClean="0">
                <a:solidFill>
                  <a:srgbClr val="82A72F"/>
                </a:solidFill>
              </a:rPr>
              <a:t>Change Text Color</a:t>
            </a:r>
          </a:p>
          <a:p>
            <a:endParaRPr lang="en-US" dirty="0"/>
          </a:p>
          <a:p>
            <a:r>
              <a:rPr lang="en-US" dirty="0" smtClean="0"/>
              <a:t>Example :</a:t>
            </a:r>
          </a:p>
          <a:p>
            <a:endParaRPr lang="en-US" dirty="0"/>
          </a:p>
          <a:p>
            <a:r>
              <a:rPr lang="en-US" dirty="0"/>
              <a:t>&lt;!DOCTYPE html&gt;</a:t>
            </a:r>
          </a:p>
          <a:p>
            <a:r>
              <a:rPr lang="en-US" dirty="0"/>
              <a:t>&lt;html&gt;</a:t>
            </a:r>
          </a:p>
          <a:p>
            <a:r>
              <a:rPr lang="en-US" dirty="0"/>
              <a:t>&lt;body&gt;</a:t>
            </a:r>
          </a:p>
          <a:p>
            <a:endParaRPr lang="en-US" dirty="0"/>
          </a:p>
          <a:p>
            <a:r>
              <a:rPr lang="en-US" dirty="0"/>
              <a:t>&lt;</a:t>
            </a:r>
            <a:r>
              <a:rPr lang="en-US" b="1" dirty="0"/>
              <a:t>h1 style="</a:t>
            </a:r>
            <a:r>
              <a:rPr lang="en-US" b="1" dirty="0" err="1"/>
              <a:t>color:blue</a:t>
            </a:r>
            <a:r>
              <a:rPr lang="en-US" dirty="0"/>
              <a:t>"&gt;This is a heading&lt;/h1&gt;</a:t>
            </a:r>
          </a:p>
          <a:p>
            <a:endParaRPr lang="en-US" dirty="0"/>
          </a:p>
          <a:p>
            <a:r>
              <a:rPr lang="en-US" dirty="0"/>
              <a:t>&lt;</a:t>
            </a:r>
            <a:r>
              <a:rPr lang="en-US" b="1" dirty="0"/>
              <a:t>p style="</a:t>
            </a:r>
            <a:r>
              <a:rPr lang="en-US" b="1" dirty="0" err="1"/>
              <a:t>color:red</a:t>
            </a:r>
            <a:r>
              <a:rPr lang="en-US" dirty="0"/>
              <a:t>"&gt;This is a paragraph.&lt;/p&gt;</a:t>
            </a:r>
          </a:p>
          <a:p>
            <a:endParaRPr lang="en-US" dirty="0"/>
          </a:p>
          <a:p>
            <a:r>
              <a:rPr lang="en-US" dirty="0"/>
              <a:t>&lt;/body&gt;</a:t>
            </a:r>
          </a:p>
          <a:p>
            <a:r>
              <a:rPr lang="en-US" dirty="0"/>
              <a:t>&lt;/html&gt;</a:t>
            </a:r>
          </a:p>
          <a:p>
            <a:endParaRPr lang="en-US" dirty="0" smtClean="0"/>
          </a:p>
          <a:p>
            <a:endParaRPr lang="en-US" dirty="0"/>
          </a:p>
          <a:p>
            <a:endParaRPr 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8507" y="872070"/>
            <a:ext cx="3657600" cy="276322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69656485"/>
      </p:ext>
    </p:extLst>
  </p:cSld>
  <p:clrMapOvr>
    <a:masterClrMapping/>
  </p:clrMapOvr>
  <p:transition xmlns:p14="http://schemas.microsoft.com/office/powerpoint/2010/mai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0"/>
            <a:ext cx="3733800" cy="4616648"/>
          </a:xfrm>
          <a:prstGeom prst="rect">
            <a:avLst/>
          </a:prstGeom>
        </p:spPr>
        <p:txBody>
          <a:bodyPr wrap="square">
            <a:spAutoFit/>
          </a:bodyPr>
          <a:lstStyle/>
          <a:p>
            <a:r>
              <a:rPr lang="en-US" sz="2400" b="1" u="sng" dirty="0">
                <a:solidFill>
                  <a:srgbClr val="82A72F"/>
                </a:solidFill>
              </a:rPr>
              <a:t> C</a:t>
            </a:r>
            <a:r>
              <a:rPr lang="en-US" sz="2400" b="1" u="sng" dirty="0" smtClean="0">
                <a:solidFill>
                  <a:srgbClr val="82A72F"/>
                </a:solidFill>
              </a:rPr>
              <a:t>hange font-family</a:t>
            </a:r>
          </a:p>
          <a:p>
            <a:endParaRPr lang="en-US" b="1" dirty="0"/>
          </a:p>
          <a:p>
            <a:r>
              <a:rPr lang="en-US" b="1" dirty="0" smtClean="0"/>
              <a:t>Example:</a:t>
            </a:r>
          </a:p>
          <a:p>
            <a:endParaRPr lang="en-US" b="1" dirty="0" smtClean="0"/>
          </a:p>
          <a:p>
            <a:r>
              <a:rPr lang="en-US" dirty="0"/>
              <a:t>&lt;!DOCTYPE html&gt;</a:t>
            </a:r>
          </a:p>
          <a:p>
            <a:r>
              <a:rPr lang="en-US" dirty="0"/>
              <a:t>&lt;html&gt;</a:t>
            </a:r>
          </a:p>
          <a:p>
            <a:r>
              <a:rPr lang="en-US" dirty="0"/>
              <a:t>&lt;body&gt;</a:t>
            </a:r>
          </a:p>
          <a:p>
            <a:endParaRPr lang="en-US" dirty="0"/>
          </a:p>
          <a:p>
            <a:r>
              <a:rPr lang="en-US" dirty="0"/>
              <a:t>&lt;h1 </a:t>
            </a:r>
            <a:r>
              <a:rPr lang="en-US" b="1" dirty="0"/>
              <a:t>style="</a:t>
            </a:r>
            <a:r>
              <a:rPr lang="en-US" b="1" dirty="0" err="1"/>
              <a:t>font-family:verdana</a:t>
            </a:r>
            <a:r>
              <a:rPr lang="en-US" dirty="0"/>
              <a:t>"&gt;</a:t>
            </a:r>
          </a:p>
          <a:p>
            <a:r>
              <a:rPr lang="en-US" dirty="0"/>
              <a:t>This is h1 a heading&lt;/h1&gt;</a:t>
            </a:r>
          </a:p>
          <a:p>
            <a:endParaRPr lang="en-US" dirty="0"/>
          </a:p>
          <a:p>
            <a:r>
              <a:rPr lang="en-US" dirty="0"/>
              <a:t>&lt;h2 </a:t>
            </a:r>
            <a:r>
              <a:rPr lang="en-US" b="1" dirty="0"/>
              <a:t>style="</a:t>
            </a:r>
            <a:r>
              <a:rPr lang="en-US" b="1" dirty="0" err="1"/>
              <a:t>font-family:courier</a:t>
            </a:r>
            <a:r>
              <a:rPr lang="en-US" dirty="0"/>
              <a:t>"&gt;</a:t>
            </a:r>
          </a:p>
          <a:p>
            <a:r>
              <a:rPr lang="en-US" dirty="0"/>
              <a:t>This is h2 a heading&lt;/h2&gt;</a:t>
            </a:r>
          </a:p>
          <a:p>
            <a:endParaRPr lang="en-US" dirty="0"/>
          </a:p>
          <a:p>
            <a:r>
              <a:rPr lang="en-US" dirty="0"/>
              <a:t>&lt;/body&gt;</a:t>
            </a:r>
          </a:p>
          <a:p>
            <a:r>
              <a:rPr lang="en-US" dirty="0"/>
              <a:t>&lt;/html&gt;</a:t>
            </a:r>
          </a:p>
        </p:txBody>
      </p:sp>
      <p:sp>
        <p:nvSpPr>
          <p:cNvPr id="3" name="AutoShape 4" descr="data:image/png;base64,iVBORw0KGgoAAAANSUhEUgAAAWEAAADOCAYAAADvwrNYAAAgAElEQVR4Xu2dP2wbR9r/v77m5wPucEpzlJtQLhzzBXIxDbyGKCCGaMSA1kgAraEia6cw7cbUNSIrUdXLq7iuRDdnurHoIta68IUGYogGFIRGAoiGA3jjFGGcwrRxQKg0pq+427vi/MMuSYl/luTucin++7JLPDP7zOeZ+e7sM8+MDmma9vbf//43+CMBEiABEjh4AofevHnz9uAfyyeSAAmQAAnoBCjCHAckQAIkMEACFOEBwuejSYAESIAizDFAAiRAAgMkQBEeIHw+mgRIgAQowhwDJEACJDBAAhThAcLno0mABEiAIswxQAIkQAIDJEARHiB8PpoESIAEKMIcAyRAAiQwQAIU4QHC56NJgARIgCLMMUACJEACAyRAER4gfD6aBEiABMZShJ+s/wFnn9zC8ztL8NDHJEACJDDEBByLsCF08fqe/RHHPjyLz5ajWP7kPRweYKdbRHj3Hi6+dwWntt8gemqAhvHRJEACJNBEoEcRjmP7TRQVXdOwu53AxaUkkPgGX/35g4HBpggPDD0fTAIkYJOAiyJcefKT//sDzt6J45ufoxiUDFOEbY4CFicBEhgYAfdF2AhT1K+QK30rP78HOZbAva9+xq9/PIaPPo4iHv8MH0zt97385Bbiib/igV4GlfDG2SvLiC99gMPYxb2L7+HKqW28aYgpPMH6H87iya3nuLNUiQA3iHA1FPGgCXF8LzRRbfdBq80D8wofTAIkMDEEXBbhMr5c9uIzfI6XNz5BTV+1J+v4+OI2PrxxC3856wG0XWwnLmLp2yV889WfjRWz9mwdH5/+Bkvbt/DnU3pNDbvPv8W9BxqWop/A41SEdVd2jAlThCdmtLOjJDCEBNwTYa2MZ/eiWIoD8vYGlry13j7DXz88je3lZ/jbZ3v/E9C+QcxzBf/vyx/wl9OH8Wz9GE4/kfHszhLqStUhc7gS7irCQ+gVmkQCJDAxBHoU4SZO/xvH9r0ojIXsngb/FR+e/hbRZ3fqhFn/x5e4d/ED3FuqhBHK2xF4lx7go/g61j4+hWPvejDVkGJBEZ6YUcmOksAEEehRhPfjqLtfXsaHn32Lj+89QfJsnQo/WccfGnPZGvD+Mf4Nfo7qAYkynn0eR3z9Ab76+VejzLsfLSMux7H0nq7GFOEJGpfsKglMDAHXRFiP4T5Z/xhn//oubtWHI56t49jpJ5Cf30F136w7XK2Ml8+/xd/iUcR/uIgvf/gLTh+mCHcHxxIkQAKjRsBFEa6GGC6fxZVXf8b2gyhO6QtY7Rv8358+wa/rL3Hjk/o4hQVUxir6CW4ZAq7hm5gHn+x+jucb+kZd7dclO0IvxsMaFmCzCAmQwCAIuCzCelRhG5FTS3jw4S1sb1Q22Xa/XMbZ6C6u3FrH8mmvcZpOK7/EDw9u4Ic/ybjyAfDs1jK+ezeKjz98Dx6jwC6240tY3o3h26ro6nHjU0u/Iv7sDvQ9Pm33Ce6tJyDf+Ap/apeiZlCtbA7e+ehLfPmX03tZGxXgzI4YxMDjM0mABCoE3BdhXT/1lDQ9DhzfxoPoKUN0y8+/xMb6Om7d+Q6vAPzx2Ic4e/YirsQ+Mzbyyk8+h3zrDra3v4UREn73f3HxShTR5U9ghISNn2aI9ZXE3/Dzr+/io8tRRNeO4bv3PmmfJ1yr+fxzxJZlbHz3Sn84Eve+Q+VQH0WYk4EESGBwBByL8OBM5pNJgARIYHwIUITHx5fsCQmQwAgSoAiPoNNoMgmQwPgQoAiPjy/ZExIggREkQBEeQafRZBIggfEhQBEeH1+yJyRAAiNIgCI8gk6jySRAAuNDgCI8Pr5kT0iABEaQAEV4BJ1Gk0mABMaHAEV4fHzJnpAACYwgAYrwCDqNJpMACYwPAYrw+PiSPSEBEhhBAhThEXQaTSYBEhgfArZFWNM0/OMf/8B//vMf/Pe//x0fEuwJCZAACQyAgC0RfvPmDf75z3/iyJEj+N3vfoff/OY3AzCZjyQBEiCB8SFgWYT1FfDr169x7Ngxiu/4+J89IQESGDAByyL866+/wuPx4Pe///2ATebjSYAESGB8CFgW4b///e/w+XxcBY+P79kTEiCBISBgWYRfvXqF999/fwhMpgkkQAIkMD4EKMLj40v2hARIYAQJUIRH0Gk0mQRIYHwIUITHx5fsCQmQwAgSoAiPoNNoMgmQwPgQoAiPjy/ZExIggREkQBEeQafRZBIggfEhQBEeH1+yJyRAAiNIgCI8gk6jySRAAuNDgCI8Pr5kT0iABEaQAEV4BJ1Gk0mABMaHAEV4fHzJnpAACYwgAYrwCDqNJpMACYwPAYrw+PiSPSEBEhhBAhThEXQaTSYBEhgfAhTh8fEle0ICJDCCBCjCI+g0mkwCJDA+BCjC4+NL9oQESGAECVCER9BpNJkESGB8CFCEx8eX7AkJkMAIEqAIj6DTaDIJkMD4EKAIj48v2RMSIIERJEARHkGn0WQSIIHxIUARHh9fsickQAIjSGCkRLikiDhy4X4T5kVs/pKBNN0L/TzkQ3NYa2kigZ23MQR6adq1uqNgo2udddxQ/8aIY5OGvGIJingErdNqE79kJDROK47BfjjTXRHOyzg01yplzg1vFNj+TbBRGFyjYKNzT7tVs39jxC0Lh60divCgPUIRNjwwCgI3CjYOejgDFGG7PqAI2yXmdnmKMEXY7TE10PYownbxU4TtEnO7PEXYbaJsb6AEKMJ28dsRYbtts7wVAu6KcMcn9v45zQlmxaWTXYZjxK7/KcJ2ibldniLsNlG2N1ACFGG7+CnCdom5XX68RLhcRFaRkVJyyD/6CbsAPMfnIYTCCIckBNqmsTkdiBpKahZZJYtMXoX66DFe1jzkOY55nw++gICgEIQQ8GHqcC/uGwUbAWhFqDoLNY98Lo9CuYRC1Rf7aObhm56BXxIgBgUEfVO9gGmo21WEHY+RVhPLhSwy6UyL7/Ux5wv4IQkSRDGA6Y5+11AuqMirKgr5PDJqEVrxER7vDST9uV7Mzs9g2heAKEgQBH+XNutt1VDKZ5BOpZDJ1dr14Pi8ACEkISz6oIaOWkxRszMGu5ctF7NQ5BSUXB6PfjJmq2FXKBxGSAo0pce1HyK6H5RkfTuAd3YRgiQhJIkIFJMmWVtupLa6M2zHQ4RfpOHPxxGOXMcj3ZdmP888VpUM5KDZhO8+YJqbLOeTCElR3G+YLJ2c4sHx9SwKEb9Dz42CjUBePgS7WYqe+RWk0kmIMw7R1FVrK8I9j5H9h5QLCuLhCK63HWx1BnnmsZJMQZZ8MNXikgLxyAU0Z793JuHF4o0M0mE/Or6+ihlEQuEudnrg8exit3neLJrlCdsZg+3Lvkj7kY+HEbn+yFgomU/XVSgZGabTtVahrCIVErHccRJ64PUCL1+2dNCF8wW9j1e9hTEQ4ROYnS3h8eN27qwH1e7tZ2dwaVCTIoTow7YDqK1rEjt4G3N69GMUbHQmwgYvz6fYzCuQehRicxF2Y4xUvFpUQgheuL3/xWNpHnown8ggGwu0CrEjEa48dDaxg5xZm/oHiZqEKETx0Mq0MOtDv0T4xCxmS49hbbqavQiqxpZziAlncO2xJQeYFOJKuA6K9VNp5hPMnhM8iR2UWoTQusBpeRmBuTV8b++xldIHJMKDs7EHEdZ1ePVrFOWg+YrRIu/+jRGgnA3Dd+6m/ZdvRTKReJpDzN+0Hu5BhIEFbLzIItT84tLyiAXmcM3RIK2C7pcIW/RjpZgHiZ0SWtctRShSABfuOn3D6G1ThAcmwjixjqdqBI1BAasiXEY2/A7O3WwaSbOr+CIdQXBmej/uq5VRLOSQSyuQlbswQl4HIsKDtFEX4WmEciJESYAUDGJmeqohFq6ViyjkFMTCayartBV8/a8kgj3Ezt0QYdMxouUQmTmD603z3ru4jpQcMuLahtlaGWomhvCFm2hZpF36Aq/TYmMIQRfhQBJTYgiCGETQP4Pp+s0DrYxSUUU2GcPlm63LvvmNF8g1qbCa9ONk1ESBPQtIpJMIBX3VmLKGcklFWppD9FHTmB4KEQZOrD+F2hTC03IRzJy5bvIy9GAhkUYyFISvGojXyiWoaQlzrR1kOGLf5b2vhL2LCcgxCYJ/pjrhy1CVNhMBV7H1OgWhIZhmVYRVyNMnsdb8AjabXPVjWishlwojpMVQ7Hs4YpA2Wl/mlDMhvHP+dvPM73litBPhXsdIMS3g6OWHjfYubOBFNgSzCEohFcT/LDcrm9nYs8pMRdJ/Ei3a2vxi13KIzZzBtZZF4iI2X2RMwj1Wx75upwtl4cViQkZMEuCfqb64yiqUWBgXTF4yuLqF1ymh7sVVRib0DlqGjr623XyBjEk8q+tmrVUX9KncGMSE231WtHOWWXmrg6sIRTTZSdb3rxeuQpIECH4//PqKuLdUCBN3j4KNTWYbXwN6poSKYrkINaOiqE/lwqPKl0HLr/dPRHsTzuoYKSEjHcH5u40Gm61C90qY3qNyAutPVXTam9VKBYOXWigZX1L5QtnIOHnUmC5Rt4Zp2mfIy5ieW2tZJZqtKCuNWB1X/SwLoJxB6J3zaH4to3lFrn+R/PYMrjePHdMv3GoP+3bxlzuqPMYiDJh/lvUiwu3aNHOGF7OLAoKiiJAooPcsLOuTpe3naIuZbttYeUC5kEEqHkPybiVN0PrvoEXY6hhpd9DIes9qJRM7b01inPqXUhyyfBMPLWfbVFtsWgm3+xJY3XkL2XRP2Pq46p9g631ps9JvFuGiAvGoSTbJ6g7emndw6O8TGWsRtr4qsjEQy1mEfedw05a6eLG4riAdCXROKeo4p0fBRg15WYC41j71qLNsHbwIWxojpQykI+fRtBC2r8DGtkCTCBczCAXP47Zd8d1X9YaMG/MUwU5cbYyrvq2abayy29zUuLj5CzJt7rO15GNH3nSnEkXY9ieZnqdkJf+y1UGdUoq6u9POZBmMjUVFQuDC3ZbVr+f4p5BiEkT98IpvGocPT0HL9OduaLsTzlL5njIYGj3bIMJaHnJwDmst+21eLFyNICT64fP5MTN1GFNTqvmd100rYYpw60yy5OPuE7BvJSjCTkTYqLN/EimdbRfjbPZbLys9myJ84DbmIU/PtWxaela2UEjWb6xUmPRrYtht11r5PGKH5nCtyZ0dY8IWpqz5sxdw40f9a6u5gTYhkSYRLioijrbc0N4pFm1nXPWrrI2VcJtwRPuYd//GmgUXWypCEXYswo18tXIZ5eqmSi6XgXLzoWlC/8rX/0LSUQ6WnQlg7vu+2lhMI3j0MprzAdrFIq2Jn6Ux3FDIbrvWyheRDh7F5ebOdciO6G65hlzktzjTvMO0uIkXGckk48KaCOu5zO+05FACV7deI9WYElQ10c646ldZGyKshwPfOYfmLNHWLIp9D1jzcXeP9asERdiWCOchz8g4nEoiJMx0ju+qSfhPRlsOdbSfDN1cbHUCDMjGNrG6di8d8xVbL18KzlbYVieo+WanB59u5qF0PeanoZRLIRzSECvW/lxWG3/Ob+BFziztzXw13pJ73uZliLYvDKvjyoZQ2ppTtXFv1Y42L0T98IVpCh5XwnXKcvBXWVqdYNZ3fev64J3FJTEMUQog4GtOsC9BVSIQLjfHR7unKLWXYquDdEA2ttu1nl3FlhKHMFM5gaGVC8gpMuT4bZN7PoZXhNFhQ1Y/sJGMiwj6annqRk9RLhaQy6WhyAruVk7rNPzNwnzsEOaaYxzw4NONLFKSv5rzrqGYz0CRY1gzuyOh5QBQEWnhKJpTmnWLZq9uIBmTEKj5Qj8EkokjEr3f+tXWr8Mapu3aE/i22T+zV7GRjEEKzFQPzpSqB4PM7njpfax1WzZZ/XeuhG29tXtLVfJ8+gVURbR8O1SjEx2IsNVRUFfOuY1tUoxs2dD7xLD+4rW/cm638Wi9i40i3C50YL0981OY7U+U2Wh5iEUYeraK/zx6OrXMY8v1g6HXE3PtJ671CXkAAje7iq+zXW6F6jhHht/G3u5W0Ds/3CKsr24L6TCEy3Yv8Kk5tnmsq0gGTiLq+BKadkfhNeRiPpy55jTvzTh+ZvLXlq2OQXsr2+rr0MZffdYvUjLPxLH+mul9rFl/VueSXAnbWgkXkBZExB7aOYTgxcKKjKQswdfDnQjWQyaDtNGaSOlXV8YCRUSvNV/g2PvEsP7itb8Srk0l4yrLSAzXbZ2s8OD4p0lklaZNN/02MFHCtY7XYupXV0YwvRxt3ZBqex9JEdmwhHNmR4H3NMGD+ZUI/Ooarh/U3REuhCNq5hczEYTCHa6v1a8Aml9BxK9irbWDPR+RpwjvETjIlXD1ofrF5bk88tksFLXYcgzXOzuPGZ9+qbdoXOje+2k5ByuLgdhY4VO7rDudvd9wOblxwX44DjkSBPp0lPQgRLg29LSSimw2Bz0bRi00HS02LvWfxoxfMi7m6Xypfwl5JY1UKo1swwX4+olGERE5DslXsJQn3CwMpbzSdKG7fuH5PIKBEKSICGFGs7ECHZ6V8F4/9Uv6M0ko6TxytT+qoLMXBISkCERhBmXTtL3eL4saQRF2y2S2QwIkQAJWCbS576Xtitxqu+6VO8BwhHtGsyUSIIHJJqB/8fjjGkRR/9LQM5T0S7Oqt7LpaKpXyWbiEURNskoWNl4g23IR82CYUoQHw51PJQES6IFAT/dGn0hgJx9DoKc9mh6Mb6pKEXaPJVsiARI4IAKORdizgPVsBpHmv3ByQHabPYYiPED4fDQJkIAzAk5EWD9Uk05FEGz7V9ed2dJrLYpwrwRZnwRI4OAJ6Ccvc3moRbX6xwJKKDRklgB6No7P50NAFCAJAvzVP3l08MZ2fiJFeNg8QntIgAQmigBFeKLczc6SAAkMGwGK8LB5hPaQAAlMFAGK8ES5m50lARIYNgIU4WHzCO0hARKYKAIU4YlyNztLAiQwbAQowsPmEdpDAiQwUQQowhPlbnaWBEhg2AhQhIfNI7SHBEhgoghQhCfK3ewsCZDAsBGgCA+bR2gPCZDARBGgCE+Uu9lZEiCBYSNAER42j9AeEiCBiSJAEZ4od7OzJEACw0aAIjxsHqE9JEACE0WAIjxR7mZnSYAEho0ARXjYPEJ7SIAEJooARXii3M3OkgAJDBsBivCweYT2kAAJTBQBivBEuZudJQESGDYCFOFh8wjtIQESmCgCFOGJcjc7SwIkMGwEKMLD5hHaQwIkMFEEKMIT5W52lgRIYNgIUISHzSO0hwRIYKIIUIQnyt3sLAmQwLARoAgPm0doDwmQwEQRoAhPlLvZWRIggWEjMBwiXFQgBi/g/st9PImdt4gFnOAqQRGP4MJ9vW4CO29jcNSMk0c7qJOXD2FuTa+4iM1fMpCmHTTCKiQwZATKORmitIZHuzXDOL7buchlEc5DPjQHQ1Ms/hY3f0EmkKMIU4QtjhgWGwUCFGHrXhoOEa4t/0oKxCMXoC9ina+ErXeeJUmABPpMIC/jkPGpx5Xwga+EjRWuIa77q+PO/w8ARbjPM4LNk8ABE6AIdwXet5VwryK8+sVTBApJyKnbePwS8ByfhxCKIBYR4Tvc2q9CKojg8iPshaCqRaytqMsoZhXIqTSy9x+jFpr2zs7DP30Yal5DJJtFxG/y4K6IWwuUsxH4z13fe85e1GzvxdW50VJeQTqVQjr7CD9VO6zz8elg8gXMpPJIiy4Fl8sqFEVBLptHoVTEI90Z+s87i0UhhHAsBGHGBS4t+wKL2NiJ4XAuhVQ6i0dGR72YvRRGJByCFDDpn1ZEVskgm8tALZZQePRTZTx4jmNetzUShuSfMhs8CAaX6+KXxqcY3uqbEqUckpEw5Ls/4fDsJURkGZFg3bN75FMuZqHIui/vG+Nc53opHEE4qEGeu2x8FRo/zzxu5HIIT+vj8Byu1+2fYHETv2QkTJcLUOIRxK4/hHZ8AVI8ibjkw16PbfJpDSmsYutFEMV6ez3HsSBGEIlJEGZM2NaJ8MZOBFpaRjLz0Bi33tlFCKEY5HBg30YH82nUqwytCLcFO5vATi6GQNO8dyzCmoqkKCD6sFm+Gy2Y33iBXGjGFX87F+EismEJ524+7mzHytf4VzIIF6QR7WzdN2AWiZ0cYs0OsUvKZHO2UxOzV7egpAQ0eKSQahXThkY8+HQzD0Vq8qNZvcQOXgcyEM5cQyNtD65uFZASKoLjnI8GNSlCiD5sWTiY9ruLCP8oa4gHL+Nu0zCevfEj8mFfpUmbfFpFuJNHPFhYzyIT8TeOuz0Rbl/X8+km8orU6Eu742eEy7sswiVkJD/O54LYzCuojHWzcIRZucZwhGd+BbIcgRSYMZyqlbKIi+dw7TFwYv0p1Ii/PXYbYY1iWsDRyw+BE1exmY5D9E9XBpFWRiGXQiS0Bl2f3RThRsPN+Jh3TcvFMHPmGnaxgMTXKYQDM5iqGItiXoEcuQxDn10U4baQtRKycRHnKg7BUzWCDh6xPkWaJq1nIQElHUFwWu9oGaoSQ/jCTUMYZxM7yMUCFl42ZajpMITLd7GLq9h6nUJVQ5vsqsus8XrhffkSL72LWE+nEA5Ooai3ESta+yrqwqeUkeA/r9vjwfxqGum4AP2DQiuryMTCuFD3om33NbeXWePxwouXeIl5rCT11a8fyMUgSorFr6LOfEqKiCOVdCPjN3t1EylZgvFRoZWQS4YgrekvE5OXXJ0/vYvrSMkhBH1Ths/KahphofLiuPTFa6RFk5W09ZEzsiVdFmEzDtZFpltMuKiIOKoPhsVNvMh0eHPaEOH9gbyARDqJUGAG0xVlM35FRUIgUkLMxXCEUxHenwyzuLqRREz0YXqqMqANKc7LCM6l4PvCxXBEp6Hdj3hfvQi3+eoxfHJBF7BZrD/No9P7eM98S2OiPr0R8CysI6tEKmLj5NeWj4qk/ySi3wMnVneQl5tfJEUo4tFqmmX7Ter99EZDGfGFkoLo9GOtA596ETZftWrIy0HMrT0GPFexVah7yXUZI/nYIcxdA7C6g7fyMCeTOhkA1uqMlAjvD4Yu+b+WJty+cAXm1vB9Ey89HhwMSBBEAUJwpo8xK2cvqXpz9XhwIBiAKOj2+uFSNHj/EaU8FCUNRcnifi0mrMdnZ4HHxn+7uPNdJ8LtV0d1Itb8VVQuIptJQklnka3FhOHB8dkplB9XYsTt9wnqRLjbi77eAXb5qEn4T0bxPeax8SIHsyiXlovgt2euG0/puhI+sYqdvNwSojOVAAd89ufdCaw/Vc1feuUMQu+cx20AV7de74Vr0E2Ea3nytbi2Nd0aq1ITL8LGajcTQThyHQ/rNzvq3OyZX4WSkRF0uiLqOGRsiLDxCZdCWIrjbm1Hrrlt7yVsZFMIme1eOhi6xWwY0rnK53/7Xz9EuHObeyuo2gaa/iWgJiEKUSN81OlnSYTr2u3UliM+Vr4gLCwk9lbCFgXMKR9ri5/91fv+prwejeycoma3Dw6G8NBXoQjXuUgrF1FQiygWVRQLBeRy+ys/z9UtFFJCH1bE9kS4Zq5WLhk2FosFFEoFqJm6ld/sOp7mXYjRqkkETkYNAdbjeelkGMFaJoRWRikbw5HzN/u0EvYgsVNqc2qybsVaE8tyFmHfOdzc1RMJVpBM6vH9WqhGM+KP4sllPLK6ErYiwk75uL0StiLCPfDZF+FOL8Y85Ok5rO3q0cJaeipF2MobYMJFWEUqKGBZi+BpLgazDLS9OHTfjkBbFeEysmE/zmUC+EJVYJaBpuVjCMxdw/cuhQdUeRon9Vk1fwM/5sKo7rHvjatyNox3zvVLhHVtN4/9V2Lfa3gMD1a/LkIOHoa+0XXk/F39Yxhb/0pBaE4N0TMD/sddEXbOx+WYsAUR7oVPfUzYPIZd3Tsx4vQL2HiR3Q+xcCXcVYcnW4TrPvkqO7cSgr5qdgQ0lIsqlJiIZX37dvYGfsy3ClFXwl0LWBXh/XK1zBHRX8uO0DepC8gmQzivZys0b450tcG8QDEdxNHLj4ATK9jKyhCMDAUNpUIOGVlG/HYtL7sf4YiKTd5LN6DIIQSq2RGFjIxw+JqR01u/SbQfQ13EjadphCtb94YPs4qM2Nr9vbxst8IRvfBxNTvCggj3wqcxO0LP5kghFRPhq2ZH5NMxSMu3Db4tGSsuibCmpiCJy7ivzWMlnUZScLoD6XAy9LFa/0S4bd6nB/M3csjVcheNzpWRk0VIa42HLbwrW1CTAqbKOciihLX920CMxP2VLRVJYQrtcoRbuXkwn1CQiQUrYYU6Ee7I2MU4a/e80n1LvIubyO1lgVi8l8Mzj1UlA9mNALaWhxycg77pbennXcGWmmyT/mWphboYYufy3ksbyKZCdQd3ilCkAC40J8q2a6aWd+vTY5lBXKi/Pcq0jheLmzlk6nOMe+JjPU94/6VhPk+6jnOjgFM++jRpTFEzR6qLs4KMXJ1b+vNauNbNfTN92PNJ6xMaMkEsvHQsjrahKDbZIoxqOKJB3Gt+8WJ2PggxHEZICriWceBchKvhiJtmu4ceHJ8PICiFEZMEmB1ccj7aSsil4pCTGTysnVpbFCBJEsSpLI6e0/OLqj9XRbjuxFwmVz2pp5+YExEOxRCqP7W2Z0AZhUwKspzCbSNrQ+ciQAiJCPnKiJudQOtFhI3n9sbH7MSccRJRAlJnlpvuUelFhCuLHft86kV4/8SckstXTjEaJ+bCCEdCEI2lce3nrghzJQzg1atXeP/9953PZdYkASsErGQOWGln1MvsfaV5kHhaQsyVkzDOoFjLjnDWNmsB/VsJky4JOCFAEa5Qy8uYnlvrcsLPCWD7dSjC9pnZqUERtkOLZftPgCLccES/f6mR1l1JEbbOyklJirATaqzjPoFOF/h4F7GZy1TvInH/0YNrUd+cEyBEW2//M2xqc2z7oOztdIGPZz4BJRPr0wGmg+rhcDyHIjwcfqAVFOG9MeA5vgAxEkM8HHRtQ9jJAKMIO6i1qLUAAALiSURBVKFmvw5F2D4z1iABEiAB1whQhF1DyYZIgARIwD4BirB9ZqxBAiRAAq4RoAi7hpINkQAJkIB9AhRh+8xYgwRIgARcI0ARdg0lGyIBEiAB+wQowvaZsQYJkAAJuEaAIuwaSjZEAiRAAvYJUITtM2MNEiABEnCNAEXYNZRsiARIgATsE6AI22fGGiRAAiTgGgGKsGso2RAJkAAJ2CdAEbbPjDVIgARIwDUCFGHXULIhEiABErBPgCJsnxlrkAAJkIBrBCjCrqFkQyRAAiRgnwBF2D4z1iABEiAB1whQhF1DyYZIgARIwD4BirB9ZqxBAiRAAq4RoAi7hpINkQAJkIB9AhRh+8xYgwRIgARcI0ARdg0lGyIBEiAB+wQowvaZsQYJkAAJuEaAIuwaSjZEAiRAAvYJUITtM2MNEiABEnCNAEXYNZRsiARIgATsE6AI22fGGiRAAiTgGgGKsGso2RAJkAAJ2CdAEbbPjDVIgARIwDUCFGHXULIhEiABErBPgCJsnxlrkAAJkIBrBCjCrqFkQyRAAiRgnwBF2D4z1iABEiAB1whQhF1DyYZIgARIwD4BirB9ZqxBAiRAAq4RoAi7hpINkQAJkIB9AhRh+8xYgwRIgARcI0ARdg0lGyIBEiAB+wQowvaZsQYJkAAJuEaAIuwaSjZEAiRAAvYJUITtM2MNEiABEnCNAEXYNZRsiARIgATsE6AI22fGGiRAAiTgGgGKsGso2RAJkAAJ2CdAEbbPjDVIgARIwDUCFGHXULIhEiABErBPgCJsnxlrkAAJkIBrBCjCrqFkQyRAAiRgnwBF2D4z1iABEiAB1whQhF1DyYZIgARIwD4BirB9ZqxBAiRAAq4RoAi7hpINkQAJkIB9AhRh+8xYgwRIgARcI0ARdg0lGyIBEiAB+wQowvaZsQYJkAAJuEaAIuwaSjZEAiRAAvYJUITtM2MNEiABEnCNAEXYNZRsiARIgATsE/j/nq6U+vA+0EA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7" descr="data:image/png;base64,iVBORw0KGgoAAAANSUhEUgAAAY8AAADDCAYAAAB6d51EAAAgAElEQVR4Xu2dT4wTR9rGH/byEWlXO7msh0s8cyDxSrvBSB8ajxQ0joJEo0SaRhzSkAOGC569YJ/Gc/q8p2lOYy6LuTDmEKZzYDFSEEaaCI8SaYyIhJcc1ksONNFK8eSC2UO2dw/hU7ftGf9p293+09PdPL4gMeWut35vVT1d9b5VPvD69evXv/zyC37++Wfo//JDAiRAAiRAAoMIHNA07fV//vOfQeX4dxIgARIgARLYJXDg1atXr8mDBEiABEiABOwQoHjYocWyJEACJEACBgGKBzsCCZAACZCAbQIUD9vI+AUSIAESIAGKB/sACZAACZCAbQIUD9vI+AUSIAESIAGKB/sACZAACZCAbQIUD9vI+AUSIAESIAGKB/sACZAACZCAbQIUD9vI+AUSIAESIAGKB/sACZAACZCAbQIUD9vI+AUSIAESIAGKB/sACZAACZCAbQK+FI/Ha7/Ficc38OzWGQRsI+EXSIAESIAEBhEYWjyMCTrd+vjf4fAHJ/DZUhJLn7yLg4NqnuDfu8Rj5zbOvXsRxzZfIXlsghXz0SRAAiTwhhAYUTzS2HyVRH0+1rCzuYpzZzLA6tf46k/v7xtCise+oWfFJEACbwiBMYpHndjj//stTtxK4+vvk9gv+aB4vCG9l80kARLYNwLjFw9jO6t1RVJvW+3ZbcipVdz+6nv89LvD+OjjJNLpz/D+1F7ba49vIL36F9zTy6C+DXbi4hLSZ97HQezg9rl3cfHYJl617T09xtpvT+DxjWe4daYe4WgTj8aW1b0OxOndLazGc+9127xvXmHFJEACJOByAmMWjxq+XAriM3yOF9c+QVMXtMdr+PjcJj64dgN/PhEAtB1srp7DmW/O4Ouv/mSsULSna/j4+Nc4s3kDfzqmf1PDzrNvcPuehjPJTxAYVjx0B/SNeVA8XN5HaR4JkIALCYxPPLQant5O4kwakDfXcSbYbO1T/OWD49hceoq/frb7n4D2NVKBi/ifL7/Dn48fxNO1wzj+WMbTW2fQUqoF2ZArj4Hi4UKv0CQSIAEScDmBEcWjo3X/m8bm7SSMhcOudvwFHxz/Bsmnt1oERf/jC9w+9z5un6lvN9U2EwieuYeP0mtY+fgYDr8TwFRbyhbFw+V9ieaRAAm8QQRGFI+9OMHOlxfwwWff4OPbj5E50aIej9fw2/ac3ja8v0t/je+T+sZVDU8/TyO9dg9fff+TUeadj5aQltM4866uIhSPN6hfsqkkQAIuJzA28dBjFI/XPsaJv7yDG63bVk/XcPj4Y8jPbqERzx6MRKvhxbNv8Nd0EunvzuHL7/6M4wcpHoPBsQQJkAAJOENgjOLR2Iq6cAIXf/gTNu8lcUxfMGhf4//++Al+WnuBa5+07mdZaKCxanmMG4bwaPg6FcAnO5/j2boeQG9+BmRb6cV4SNACbBYhARIgAesExiwe+u7TJhLHzuDeBzewuV4Pfu98uYQTyR1cvLGGpeNB4/S5VnuB7+5dw3d/lHHxfeDpjSV8+04SH3/wLgJGgR1sps9gaSeFbxpiocdFjp35Cemnt6DH3rWdx7i9tgr52lf4Y69UXYNFPWh/66Mv8eWfj+9mgdUxMdvKendhSRIgARKoExi/eOjzvp6aq8c50pu4lzxmiEXt2ZdYX1vDjVvf4gcAvzv8AU6cOIeLqc+MAHvt8eeQb9zC5uY3MEIe7/wvzl1MIrn0CYyQh/HRDJG5uPpXfP/TO/joQhLJlcP49t1Pep/zaH7z2edILclY//YHvXKs3v4W9UPwFA8OBhIgARKwS2Bo8bBbEcuTAAmQAAn4hwDFwz++ZEtIgARIwDECFA/HULMiEiABEvAPAYqHf3zJlpAACZCAYwQoHo6hZkUkQAIk4B8CFA//+JItIQESIAHHCFA8HEPNikiABEjAPwQoHv7xJVtCAiRAAo4RoHg4hpoVkQAJkIB/CFA8/ONLtoQESIAEHCNA8XAMNSsiARIgAf8QoHj4x5dsCQmQAAk4RoDi4RhqVkQCJEAC/iFgWzw0TcO//vUv/Pe//8Uvv/ziHxJsCQmQAAmQgGUCtsTj1atX+Pnnn3Ho0CH8+te/xq9+9SvLFbEgCZAACZCAfwhYFg99xfHy5UscPnyYouEf/7MlJEACJDAUAcvi8dNPPyEQCOA3v/nNUBXxSyRAAiRAAv4hYFk8/vnPfyIUCnHV4R/fsyUkQAIkMDQBy+Lxww8/4A9/+MPQFfGLJEACJEAC/iFA8fCPL9kSEiABEnCMAMXDMdSsiARIgAT8Q4Di4R9fsiUkQAIk4BgBiodjqFkRCZAACfiHAMXDP75kS0iABEjAMQIUD8dQsyISIAES8A8Biod/fMmWkAAJkIBjBCgejqFmRSRAAiTgHwIUD//4ki0hARIgAccIUDwcQ82KSIAESMA/BCge/vElW0ICJEACjhGgeDiGmhWRAAmQgH8IUDz840u2hARIgAQcI0DxcAw1KyIBEiAB/xCgePjHl2wJCZAACThGgOLhGGpWRAIkQAL+IUDx8I8v2RISIAEScIwAxcMx1KyIBEiABPxDgOLhH1+yJSRAAiTgGAGKh2OoWREJkAAJ+IcAxcM/vmRLSIAESMAxAhQPx1CzIhIgARLwDwGKh398yZaQAAmQgGMEPCUeVUXEobN3O+AsYuPHPKTpUZiVIB+Yx0rXI1ax/TqFyCiPHtt3PWzj6jZep9xBcWzu2LcH9egHZNzbIyUZB+ZNRvf2a3R2S/M5Bljc+BH50SaZfesxk6p4vOLRw0nDG98uDBQPjwrcxCe2ElIH5nGlraON46Vi+J47uW9SPGyzpXjYRmblCxQPg5KH3+rhgdXRhMVDVSREzn6BHYqHlTH/5pWheEzE5xQPiscYO5aDb8VaDbVqBQVFRmrlLl50tYIrjzE61tuPonhMxH8Uj4lgfVMfOnnx6LUn3U2c4vGm9sKudtsQDzKzTmC84tG33tG3hiYX87AOjCX7EaB4TL5/TJ7x5NvgcA0Uj4kAp3hMBOub+tDJT2xceUyese96L8VjIi71l3jUVGMPPKsUUdr6hxFADby3ACEWRzwmIdIznbcKRTyE7izgDfyYl9A7C1hDtVxAQSkgXyqjvPVob+898B4WQiGEIgKiQhRCJISpg6P40As2Dp7YqiUFuWwW+eIWHhmBiiDmFgXE4ilIwgymBiDaf/HQUKuUUSqXUSmVkC+r0NRmW5rGBzG3MIPpUASiIEEQwpgeyfetUCbPeLc2rYpSPg+loKBcqmDrH82UBL19YYQjIsSYCCE0wGuairI+PsollIolVGpVVBrjs1mXPk5D0zMISwLEqIDooGe2Iqnpsa9M27hHcA6LggQpJkFEDm9ZTNWFDaEZuBMy9HzUMQgMP+SQzeZRbM4x+vwiCIhJcYjCFApm89eEE1X8IR7PcwiX0ognrmKrPeVmzwuBBSwrechRs45uf2KulTKISUnc7Y7U9pj+AnhvrYBKIjykgnjBxj4TW0xDJh5Dsg+w4Pl1FLIxhGxOtCX5ALrnhgnFPKoKxENn0XnaqL9Tg1i8lkcuHh4ojoM7hxOMqyhm4oglzRIRui0MLq5BySUQ6aEh5v7p39LAwmVkcxmIM/3K1VDOxiAu9bczEAhgZ6d7Ylg1OecxFvEYeT7aa7OaTyAW7zOvGe9fQQRfvOhOGqF47IE0V/ojmJur4tGjXqrR2vl6TSh2JmYN5YwIIfmgIzV08LDHSM70go09Jra5Ocw9eoRHFhAdWd1GKRWBHf1wv3jUGz63uo2izbZ1I5sw41oJsihipedbWA8nBs/jTjFnOtkPIx5GLYFPsVFSIJkKiIpCXMKp61Z6lbnNkxGPccxHur0a1FwMkQudKegWBlGzyEjzzeB6fLDyGNzI1hKB1W1Uu047W5+YtZKMyPwK/mav2nrpkZzpBRt7JUXYgWV/xeAV8QBOYv15AbG+b9ODWE2ScRmZyFEkh5yPA5/eQVkRu7Z5hxYPXT+WH0KVo10vE6oiYrZrn3kQu/a/T0Y87NlgPh8B+jwTnV+x9MLVs8aR5pvB7XjjxANH1vCknED75pHVibmGQvxtnLreAXZuGXdyCURnpvfiGloNaqWIYk6BrHwBY7t4JGd6wcZxTGzApfsvkRUGRT/2fOC4eEQymBJjEMQoouEZTLcGs7QaqmoZhUwKF0zeihfWn6M4knpMjrGaEzB74UF75w4s4LIsIyFFMNNYDmpqEZm4hJUHnav9I1h7UkbnzmxJnkasKEKUBEjRKGamp9rif1pNRaWoIBVfQdcjcRkP/51BtHUpWssj9vZp3DSZ3+YurSOTEhGemaoLjj4O8wnMnu0u7QbxMJ+PVOSEWXS6or58vYT1TApieKbBUENNzSMxe7abx0jzzRsiHsHFVcgpCcIu0BrKSgrxs9dNlPsS7r/Mon1usjoxlyFPH8VK55g5fwcvc2Lv/WytimI2jpiWgjr0HU9esLHHxBZYwPl0CikxilAjcqxVi8jEzCYg4MjaE5RtxIYcFY/BY6pRooxM+CiSnUvUkQf0hBhrRaRmPsSVtr4dwOWHKjJtM3ejeVoB8bdOofM9yq7vWnHW8jG8fbpzku9eiZqKHIAjy9soySZbnjaC4KPHPICR56NyBuGjye7djSPL2NZ3Prr2dAcnUVjutjYK+mDl0Wubo4Z87G109UWYlbc6MatQxNnurCw9ZnXyEiRJgBAOI6yvQEZLrTJxoRdstNmJew0SmxPsfoqHVq2gXC6jXKkaK81SpQZoKrbqqWTdH5tt637AhBiXZUwfXemI45m89e8a1KM/XrqPl1mhz4uUviLXM6/KUGsqyvkyVADVylZ9dd716RyvPerFedx5mYNotmB1VDxGn4/UXBSzF7a6SJy/8xI58waaX+w6cl/rryQ+Fg+gnAnjaNer3yji0euZZpDrKahRUURMFGAn89DcZVbFYz9ttDmx1QqIv9399mp3e8958dBXkmnI8nU8sJxt1/DqyAN6Moytp0APeDVdNE9vr1XyyKZTyHxRT6G3/ukcrz3av7iB53kJpuEkV4iH9fmolDqA+fZbPgH9pfd5vkfygM0+YR1+35K+Fo+BediD3qLMBoI+4YVO4bqtERDE4pqCXCIyQqqmdfHAvtlotxPbLW/elx0VDzWPWPQ0btoVjabpTotHr0s/O+woy9M42rUfO8Qs0zVmNJRkAeLKlk3RaNbdIR69UqX7cXWJeFibj3qtrPpdgDqecWTX2xQPg5iNiVkvrgeoYnFctZnOOFqqphdstNuJ7ZbfZ/HQSpCj81jpykYK4uSlBGJiGKFQGDNTBzE1VZ7QVoJdZtbKj5IR1eaVDvEwv/FYP7z7KaSUBFE/SBuaxsGDU9DyFn6vh+JhMgis+diuOAwqT/EYRjyM72iolvLGaelcodd+bSd++2moe0+wKR77YqPdTmy3/P6Kh/mb40lc+7u+Gu20bTxt626x3edaK2+e+tov5jFoatH/XoI8Pd+VYBK4fB+VTHdcxNqbudlvt0BP0esda/HUygMw37YyS/Rp+sCaj614zE4ZisfQ4tGOWavVrwjXA4HFYh7K9Qcm14QDlx/+2zx7ZaDXhhEPp22024ntlt9P8dBQTLyFD6922NBzr308bXNKPLRiAm91NS6A5YcqZLNsq4H9VV+h5xCdvYDO0O/y9mvIJj8saU08emSxmabgN4z0mHiYx2rN06DrLZxUX+vvZIqHLfEoQZ6RcTCbQWzQPUw9MonsnmGwv/LYTxvtdmK75fdTPHqI98I6nhdjJoHaHm/ILo15GHEys+SFuVVsF1I9rx7Z9UitDCWdQD6iQGn+XGuPSbvXC5T56qdztd5DxNEnrdhj4mEu5H1SkSkeg19lrL2ZtEy3ln/z3OpbfctkF5zDeTEOUYogEuo8KFZFWUlA6LpaoN/bw6D2e8FGu2Jgt/x+ikev7YQAPl0vICuFdw9tqaU8FDmFFbN7vNwqHtCzgSI4ana83DgomEZcCBsH/JrHDLRaFWq5iIKSQ6ax0m77rW9VgThrcg/Y3DLuK2kIjVOHWq2CoiJDTt80uZuue6tXK6Yw8+GV7gB84CRWcxnEo41LSLUaKqV6lpdZfHIyhwR7b01bnr96CTkCOLmaQyYeRcg4CqAfECwjn0khddUkIWHkvsaVR+c+AzZ+zKP9t+yHmJgHzfUmf+91fYO1R3nBRrtiYLc8MFpK6SgxJ6BWiOPtrusFrHlvt9TIA9ouMxvleyYEWG9jm3igxxaT9cfVU1S7xmufE9g2nu1a8YCGshzF0e7MDButG/VGi8FVcdvK7rbVgXmsDObaXWJuGQ8LMkwv9bX0PAfEY2QbbUxUQ+7V7qd4QJ8MR7j7yWiym8VDt69WREqUcMVmJmGzC7eLR11wQ6euD5mmqz+1h+CrOYiRC7hrK2W+faC5Vzz0RUWvzD5Lk0W90Mh9jSuPMa48KsgJIlIP7Bx0CuLkZRkZWbJ91Xi74VbFYz9t9Lt4WJ1c9SvYE5heSnZd3zH6gJ48Yz11vZhJIC437mSzOl8F9W0jBam2NyQNlVwcwoWbpgkkzUfrV7CnIiqSVzovu++9WtTKGYhC0uQ+rBaDg4tYi08hueLU3VZj2LZqml8rIxsTsdT3dx/0M2RxTCVXeLdVv35qec+w8RDr5a1OzI0H6z9uUyyhVChAKatdVysE5xYwEwpDEkTjh6BGP12u1+sFGyc/se3vyqPZO6soKfqP8+RQaPtRI/1WAREJOQ0pVPHUOQ/zcVdDpVhAsVBEoVRBpeMKEaOfT4cQEfULDwWEmzcnmjysphagyHpa+93Gj4DVCxk/1hZPQ05EAcsxypYKTH5wCfoPJUWiEKUYJCmCaY8FzDvx6T+gpuQU5Iul3R/kCs4tQpAkxCT9R+7MkzNGv4TTNSsPq68vLEcCJEACJGCVgFZKITJ/peMixQBWt6sY+h5WC5U7GPOwYA2LkAAJkAAJNM5uSMifFxETBEQikY6r7DXUqirKhSzSKZNfGgws46Eqt19lP2auFI8xA+XjSIAESGB0Aj22gC0+uDNxweLXbBWjeNjCxcIkQAIk4ASB4cVj7tJ9KFnB/IbhMZpO8RgjTD6KBEiABMZDYAjx0A9zZrJIS6ERbu+2bj3FwzorliQBEiABhwhoUEtFlMr6fXn1HxnT1K22TDUgiLmFGYTCkvGTyIJ+st4h6/RqKB4OwmZVJEACJOAXAhQPv3iS7SABEiABBwlQPByEzapIgARIwC8EKB5+8STbQQIkQAIOEqB4OAibVZEACZCAXwhQPPziSbaDBEiABBwkQPFwEDarIgESIAG/EKB4+MWTbAcJkAAJOEiA4uEgbFZFAiRAAn4hQPHwiyfZDhIgARJwkADFw0HYrIoESIAE/EKA4uEXT7IdJEACJOAgAYqHg7BZFQmQAAn4hQDFwy+eZDtIgARIwEECFA8HYbMqEiABEvALAYqHXzzJdpAACZCAgwQoHg7CZlUkQAIk4BcCFA+/eJLtIAESIAEHCVA8HITNqkiABEjALwQoHn7xJNtBAiRAAg4SoHg4CJtVkQAJkIBfCFA8/OJJtoMESIAEHCRA8XAQNqsiARIgAb8QoHj4xZNsBwmQAAk4SIDi4SBsVkUCJEACfiFA8fCLJ9kOEiABEnCQAMXDQdisigRIgAT8QoDi4RdPsh0kQAIk4CABd4iHqkCMnsXdF3stX91+jVRkGBJVKOIhnL2rf3cV269TGOoxw1Q9xHdK8gHMr+hfXMTGj3lI00M8ZAJfqRVliNIKtnaaDx/SvmoROTmHbP4mHun+Dc5hUYghkY4j6pK2DoNvbHyGqXzc37E1/rw1vsaNis/bIzBm8ShBPjAPYy60+Fnc+BH5SJHi4UPxUAtxSKeu45FpX5jD8sMC5OiUxZ7irmIUD2+8nLmr1/jLGneIR/N1u6pAPHQW+qJh+JWHvxy0760pyThgLI1srjzUHITZC3gAYO7SBrKyhLCuE5qKQlrCqSu6pNh85r7DMDFgWD5ubAvHnxu94lqbJiYexorCEIW91Uj//wPAzuu+jjLk5FiWp3F0ZQc4soYn5QTCbS2rIBv9PZa2gIX15yjGZtzXbqsWDcnH6uMdLcfx5yhur1fmWvFYvvMEkUoGcra+Vx54bwFCLIFUQkToYDf2SjaK6NIWdrfoG0WsrWBqUAsK5GwOhbuP0Ay9BOcWEJ4+iHJJQ6JQQCJsUvEQPaBWSCB86upuPc1H7Ilr/4dWSwpy2SxyhS38o9FgnU9IB1OqYCZbQk4cU0ChZXJc305Ay8nI5B8Y9QbnFiHEUpDjEXRuPlXzMUROFxG9Y2ZLy7756jZeDxfc6oakr2qUPArFPMpqFZWtf9T7Q+A9LAgxxBNxSMbyZ4yfIfnsWlDTbZaRzRVw1wgKBfDeQgRRKY6EJCBkYm6trEBRiiiUKqiqW/VYkhFO0v0RRyomYKZPV60Wc5BzWeRv1vt6fWzFEY9qkOcvmK787Y8vFYoYxdndQOYiOvtP4L2TEBNp0/7T5FNTC1Bkva/f3Y2ZnY8n2mw1ygYWcK1YRDw0Rt/yUX0JuFY8elo9t4rtYgqRjsFhv3M3atDKyIgCkg86ZafdgnG+IQ8vHioKcQmnrptHEXYtvvwQ/85EMRap250ce/ejwKcbKCkSLK8f9ADtbH178sjaE5QT7euSocdsJYtodKklyN/5pAA+3ShBkSxbOtiUEfiohQRisat97A3i/EYRuTZ7aygkwjh1tSW7pNPKHmMEsNh/TLaN7Y+vTvGw2380lDMihOSDrhdC0ydRPAb31TGXGLN4VJGXwjhdjGKjpKDe5822rczKtW9bBRYuQ5YTkCIzxiSoVQtIi6egb5UPnHBsLL/VnIDZCw+AI5ewkUtDDE/XJ12thkoxi0RsBbqujFM82n1oxsfcy1oxhZkPr2AHJ7H6MIt4ZAZTdWOhlhTIiQswdGVC4hFcXENWjiEamjIY1co5xIUL+GIHOH/nJXKihbd6rQQ5Oo8VQ/+cinnUUM7FIVz4Aju4hPsvsxAsmGpprLWIhx0+WklGdH4FjxDE4loOmVgEM4YzNdTUEnKJGJLGW3sAlx+qyEQHvwr0HyMaSnIU8wb4OVzayEIWw0b/0apFZOPN+uqt7rtitzG+0IePpiqIRc6a9p9qXkL4tO6vABaWc8il66sprVZGPhXH2ZYXKGu7C5a8yUI2CIxZPMxqtj45Dop5qIqIWT0Hd3EDz/N93nRtdO7dVNnASazmMohFZjBdn5GNj6pIiCSqSI1x22pY8agqIg4ZOchzuLSeQUoMYXqqPpEbEmJMSFmETLeKbPSK1qID9vRLqQOYvwJgeRuv5QFJ0bUSZKEpHBNYBfRroo0+YYvUUHzKyISPIvm3fgxUKFIEZ3VlNo0bmVu5258XN/BjXsLu5mUli8jvl/AIvepUkRNmob9HTUY8zF8UzPtPkw9wZHkbJTnSsYrWVzWzjXR8JtfY6q9jLOwp8dibPAec37AxUegTbmR+BX/rgKrHO6IRCYIoQIjOdO3pj88Hw4lra/36nnUkGoEo6PaG9yaMcRg5aHJsnlPpnKw661YLiEun6iujnhPYGAzWYwj5DJRcAYVmzEOPI8xNofaoHgMZ65vqMHzKGYSPJrv6XO/WL2Ljeb6xkq+X0uNeSk6B0owF6P8ZnMMcHtVjAx3+UHNRzF7Y6itEWjGBtz686qx4mPWfXT4LWH9ehFk+hWVbx9Cl+AhzAm+8eBiri3wC8cRVPOixjRxYWIaSlzGZIwk2xMPYKsoiLqXxRTNS3unX4HmsF7KImWUVDDMKhpkcO+rRKjnEovXtLWPVdF9BVhhj3KFRn1bOQBSSxjZjv8++i4eFOEm7/a3iYTFu0SEePVckrRVZfemyWk5/9jD9x0oGmx0bhun3/M5AAhSPFkRaTUWlrEJVy1ArFRSLzQwYIHDpPipZYQIrEHvi0TRXq1UNG1W1gkq1gnK+5U17bg1PSp3psQP7gnmBYQZ/y5NqJRmi2DipHljAaj6PVGRcAYfWigqIh07h+o6eeHMZmYwev2pu6WlGfEY8uoQtV608jmDtSRl28gXKmQiOJvXlWyNWEo/uZlbpfaKQOoTT17tXHrup0/22fFtWROOPefTYtuLKY8iBuf9fe8PFo4xsVMCSlsCTYgpmmbi7cZaJXXViVTxqKMTDOJWP4E5ZgVkmrlZKITJ/BX8bZyB6BPFQ83FIpxsnzAOfYr2YG9+KqGPs6AHWQ6e/APSA+L+zEDrjy3om1u9dIh7Y29O3l6lWhjx9FPrxmYVrf0exKy9V7yNv45SJeLQmW6w/L5hsBWkopSKYv1LfwN1X8Wjhw5jH/otELwvebPFoWfrWM2UkREONbCsj66UMJSViSd9vmbuGv5fiGH8auVXx2CvXzEQTw81sKz1jpoJCJobTejpa4BLuV8aUUTSUeHSkWc4t42FhUtt+9a69twe+iGtPcojXj7MbPtTPUaRW7u6eq9n3bSt9+7EQR+jUdSMGo/e9XCaGyExjpaTVoFZKKBXzyGXzeKCJuF/W/akiF52FEbq4fB8FWcB0PRURlWIespzGzeZlZF0xqJaA+NwlrGfSkCLNzEIVxUwc0speWuz+igfAbCv3ikbTssmJh8lla/VKA1i4Vux4a6qhKIuQVtoP+QUv30c5I2CqVoQsSljZu6XPWLZfvl9GRphCrxz0bvwBLKwqyKei9e2nFvHo66oxxhF6nfEwqz+4uIHiblaZxXvDAgtYVvJjuDPKLE+/xXdm/m3m2k/tXTPTfwiY9YVhB01LdpKVR4x8LmAEPo03EFWJIXr2Ztdh0S7zA5/urjb3UnytNBLYHUN6cT3bTRQ7xlGf5wQXsVHMI1wwP4Dbf3z14NMcf/36j8HH+jmPsb4MWMPKUgDebPFAY9uqTZSa/SKIuYUoxHgcMSkytgym4cWjsW113Syqv3cqOSUJmBlLSPNZw3QAAAN+SURBVGGEydGyeHTvzY82Kmuo5LOQ5Sxu7p7WFiDERMRCNaQbp6fr7zCjnkgegU/r8rVagpLLIpsvYqt5VFw/ER8KIRQREI1GEI2G6yuM5kc/l5HeO+lfv6lYgiSJmCrM4pSeOt34tImH8X86oxwyOWX3NgWzE+ZG0X0Vj3oDzE6Y67cyxyUg++ES78EbbcCM9O3JicdIZvHLJEACJNCHwO6uQQCrT6pIjemSAjK3ToDiYZ0VS5IACbiFQEnG9PzK+G8McEv7PGAHxcMDTqKJJEACewRar2GZXAo9iQ8iQPEYRIh/JwES2CcCetBcgJDsvi3bMKjnBZD7ZO4bVi3F4w1zOJtLAt4hYC4e9avcU0jHo2NLZPEOE/dYSvFwjy9oCQmQAAl4hgDFwzOuoqEkQAIk4B4CFA/3+IKWkAAJkIBnCFA8POMqGkoCJEAC7iFA8XCPL2gJCZAACXiGAMXDM66ioSRAAiTgHgIUD/f4gpaQAAmQgGcIUDw84yoaSgIkQALuIUDxcI8vaAkJkAAJeIYAxcMzrqKhJEACJOAeAhQP9/iClpAACZCAZwhQPDzjKhpKAiRAAu4hQPFwjy9oCQmQAAl4hgDFwzOuoqEkQAIk4B4CFA/3+IKWkAAJkIBnCFA8POMqGkoCJEAC7iFA8XCPL2gJCZAACXiGAMXDM66ioSRAAiTgHgIUD/f4gpaQAAmQgGcIUDw84yoaSgIkQALuIUDxcI8vaAkJkAAJeIYAxcMzrqKhJEACJOAeAhQP9/iClpAACZCAZwhQPDzjKhpKAiRAAu4hQPFwjy9oCQmQAAl4hgDFwzOuoqEkQAIk4B4CFA/3+IKWkAAJkIBnCFA8POMqGkoCJEAC7iFA8XCPL2gJCZAACXiGAMXDM66ioSRAAiTgHgIUD/f4gpaQAAmQgGcIUDw84yoaSgIkQALuIUDxcI8vaAkJkAAJeIYAxcMzrqKhJEACJOAeAhQP9/iClpAACZCAZwhQPDzjKhpKAiRAAu4hQPFwjy9oCQmQAAl4hgDFwzOuoqEkQAIk4B4CFA/3+IKWkAAJkIBnCFA8POMqGkoCJEAC7iFA8XCPL2gJCZAACXiGAMXDM66ioSRAAiTgHgIUD/f4gpaQAAmQgGcIUDw84yoaSgIkQALuIUDxcI8vaAkJkAAJeIYAxcMzrqKhJEACJOAeAv8P83ZLAF6nK14AAAAASUVORK5CYI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434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838200"/>
            <a:ext cx="4495800" cy="219719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8431930"/>
      </p:ext>
    </p:extLst>
  </p:cSld>
  <p:clrMapOvr>
    <a:masterClrMapping/>
  </p:clrMapOvr>
  <p:transition xmlns:p14="http://schemas.microsoft.com/office/powerpoint/2010/mai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0"/>
            <a:ext cx="3073277" cy="5447645"/>
          </a:xfrm>
          <a:prstGeom prst="rect">
            <a:avLst/>
          </a:prstGeom>
        </p:spPr>
        <p:txBody>
          <a:bodyPr wrap="none">
            <a:spAutoFit/>
          </a:bodyPr>
          <a:lstStyle/>
          <a:p>
            <a:r>
              <a:rPr lang="en-US" sz="2400" b="1" u="sng" dirty="0" smtClean="0">
                <a:solidFill>
                  <a:srgbClr val="82A72F"/>
                </a:solidFill>
              </a:rPr>
              <a:t>Change Text Size</a:t>
            </a:r>
          </a:p>
          <a:p>
            <a:endParaRPr lang="en-US" dirty="0"/>
          </a:p>
          <a:p>
            <a:r>
              <a:rPr lang="en-US" b="1" dirty="0" smtClean="0"/>
              <a:t>Example</a:t>
            </a:r>
            <a:r>
              <a:rPr lang="en-US" dirty="0" smtClean="0"/>
              <a:t>: </a:t>
            </a:r>
          </a:p>
          <a:p>
            <a:endParaRPr lang="en-US" dirty="0"/>
          </a:p>
          <a:p>
            <a:r>
              <a:rPr lang="en-US" dirty="0"/>
              <a:t>&lt;!DOCTYPE html&gt;</a:t>
            </a:r>
          </a:p>
          <a:p>
            <a:r>
              <a:rPr lang="en-US" dirty="0"/>
              <a:t>&lt;html&gt;</a:t>
            </a:r>
          </a:p>
          <a:p>
            <a:r>
              <a:rPr lang="en-US" dirty="0"/>
              <a:t>&lt;body&gt;</a:t>
            </a:r>
          </a:p>
          <a:p>
            <a:endParaRPr lang="en-US" dirty="0"/>
          </a:p>
          <a:p>
            <a:r>
              <a:rPr lang="en-US" dirty="0"/>
              <a:t>&lt;h1 style="font-size:300%"&gt;</a:t>
            </a:r>
          </a:p>
          <a:p>
            <a:r>
              <a:rPr lang="en-US" dirty="0"/>
              <a:t>This is a </a:t>
            </a:r>
            <a:r>
              <a:rPr lang="en-US" dirty="0" smtClean="0"/>
              <a:t>heading</a:t>
            </a:r>
          </a:p>
          <a:p>
            <a:r>
              <a:rPr lang="en-US" dirty="0" smtClean="0"/>
              <a:t>&lt;/</a:t>
            </a:r>
            <a:r>
              <a:rPr lang="en-US" dirty="0"/>
              <a:t>h1&gt;</a:t>
            </a:r>
          </a:p>
          <a:p>
            <a:endParaRPr lang="en-US" dirty="0"/>
          </a:p>
          <a:p>
            <a:r>
              <a:rPr lang="en-US" dirty="0"/>
              <a:t>&lt;p style="font-size:160%"&gt;</a:t>
            </a:r>
          </a:p>
          <a:p>
            <a:r>
              <a:rPr lang="en-US" dirty="0"/>
              <a:t>This is a </a:t>
            </a:r>
            <a:r>
              <a:rPr lang="en-US" dirty="0" smtClean="0"/>
              <a:t>paragraph</a:t>
            </a:r>
          </a:p>
          <a:p>
            <a:r>
              <a:rPr lang="en-US" dirty="0" smtClean="0"/>
              <a:t>.&lt;/</a:t>
            </a:r>
            <a:r>
              <a:rPr lang="en-US" dirty="0"/>
              <a:t>p&gt;</a:t>
            </a:r>
          </a:p>
          <a:p>
            <a:endParaRPr lang="en-US" dirty="0"/>
          </a:p>
          <a:p>
            <a:r>
              <a:rPr lang="en-US" dirty="0"/>
              <a:t>&lt;/body&gt;</a:t>
            </a:r>
          </a:p>
          <a:p>
            <a:r>
              <a:rPr lang="en-US" dirty="0"/>
              <a:t>&lt;/html&gt;</a:t>
            </a:r>
          </a:p>
          <a:p>
            <a:endParaRPr lang="en-US"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199" y="609600"/>
            <a:ext cx="4803647" cy="2743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2644151"/>
      </p:ext>
    </p:extLst>
  </p:cSld>
  <p:clrMapOvr>
    <a:masterClrMapping/>
  </p:clrMapOvr>
  <p:transition xmlns:p14="http://schemas.microsoft.com/office/powerpoint/2010/mai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1"/>
            <a:ext cx="8458200" cy="2954655"/>
          </a:xfrm>
          <a:prstGeom prst="rect">
            <a:avLst/>
          </a:prstGeom>
        </p:spPr>
        <p:txBody>
          <a:bodyPr wrap="square">
            <a:spAutoFit/>
          </a:bodyPr>
          <a:lstStyle/>
          <a:p>
            <a:r>
              <a:rPr lang="en-US" sz="2400" b="1" u="sng" dirty="0" smtClean="0">
                <a:solidFill>
                  <a:srgbClr val="82A72F"/>
                </a:solidFill>
              </a:rPr>
              <a:t>Change Text Alignment</a:t>
            </a:r>
          </a:p>
          <a:p>
            <a:endParaRPr lang="en-US" b="1" dirty="0"/>
          </a:p>
          <a:p>
            <a:r>
              <a:rPr lang="en-US" b="1" dirty="0" smtClean="0"/>
              <a:t>Example</a:t>
            </a:r>
            <a:r>
              <a:rPr lang="en-US" dirty="0" smtClean="0"/>
              <a:t>: </a:t>
            </a:r>
          </a:p>
          <a:p>
            <a:r>
              <a:rPr lang="en-US" dirty="0"/>
              <a:t>&lt;!DOCTYPE html&gt;</a:t>
            </a:r>
          </a:p>
          <a:p>
            <a:r>
              <a:rPr lang="en-US" dirty="0"/>
              <a:t>&lt;html&gt;</a:t>
            </a:r>
          </a:p>
          <a:p>
            <a:r>
              <a:rPr lang="en-US" dirty="0"/>
              <a:t>&lt;body&gt;</a:t>
            </a:r>
          </a:p>
          <a:p>
            <a:r>
              <a:rPr lang="en-US" dirty="0" smtClean="0"/>
              <a:t>&lt;</a:t>
            </a:r>
            <a:r>
              <a:rPr lang="en-US" dirty="0"/>
              <a:t>h1 </a:t>
            </a:r>
            <a:r>
              <a:rPr lang="en-US" b="1" dirty="0"/>
              <a:t>style="</a:t>
            </a:r>
            <a:r>
              <a:rPr lang="en-US" b="1" dirty="0" err="1"/>
              <a:t>text-align:center</a:t>
            </a:r>
            <a:r>
              <a:rPr lang="en-US" b="1" dirty="0" smtClean="0"/>
              <a:t>"&gt; </a:t>
            </a:r>
            <a:r>
              <a:rPr lang="en-US" dirty="0" smtClean="0"/>
              <a:t>Centered heading &lt;/</a:t>
            </a:r>
            <a:r>
              <a:rPr lang="en-US" dirty="0"/>
              <a:t>h1&gt;</a:t>
            </a:r>
          </a:p>
          <a:p>
            <a:r>
              <a:rPr lang="en-US" dirty="0" smtClean="0"/>
              <a:t>&lt;</a:t>
            </a:r>
            <a:r>
              <a:rPr lang="en-US" dirty="0"/>
              <a:t>h1 </a:t>
            </a:r>
            <a:r>
              <a:rPr lang="en-US" b="1" dirty="0"/>
              <a:t>style="</a:t>
            </a:r>
            <a:r>
              <a:rPr lang="en-US" b="1" dirty="0" err="1"/>
              <a:t>text-align:left</a:t>
            </a:r>
            <a:r>
              <a:rPr lang="en-US" b="1" dirty="0" smtClean="0"/>
              <a:t>"&gt; </a:t>
            </a:r>
            <a:r>
              <a:rPr lang="en-US" dirty="0" smtClean="0"/>
              <a:t>left heading &lt;/</a:t>
            </a:r>
            <a:r>
              <a:rPr lang="en-US" dirty="0"/>
              <a:t>h1&gt;</a:t>
            </a:r>
          </a:p>
          <a:p>
            <a:r>
              <a:rPr lang="en-US" dirty="0" smtClean="0"/>
              <a:t>&lt;</a:t>
            </a:r>
            <a:r>
              <a:rPr lang="en-US" dirty="0"/>
              <a:t>h1 </a:t>
            </a:r>
            <a:r>
              <a:rPr lang="en-US" b="1" dirty="0"/>
              <a:t>style="</a:t>
            </a:r>
            <a:r>
              <a:rPr lang="en-US" b="1" dirty="0" err="1"/>
              <a:t>text-align:right</a:t>
            </a:r>
            <a:r>
              <a:rPr lang="en-US" b="1" dirty="0" smtClean="0"/>
              <a:t>"&gt; </a:t>
            </a:r>
            <a:r>
              <a:rPr lang="en-US" dirty="0" smtClean="0"/>
              <a:t>right heading &lt;/</a:t>
            </a:r>
            <a:r>
              <a:rPr lang="en-US" dirty="0"/>
              <a:t>h1&gt;</a:t>
            </a:r>
          </a:p>
          <a:p>
            <a:r>
              <a:rPr lang="en-US" dirty="0" smtClean="0"/>
              <a:t>&lt;/</a:t>
            </a:r>
            <a:r>
              <a:rPr lang="en-US" dirty="0"/>
              <a:t>body</a:t>
            </a:r>
            <a:r>
              <a:rPr lang="en-US" dirty="0" smtClean="0"/>
              <a:t>&gt; &lt;/</a:t>
            </a:r>
            <a:r>
              <a:rPr lang="en-US" dirty="0"/>
              <a:t>html&gt;</a:t>
            </a: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606421"/>
            <a:ext cx="7315200" cy="287738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1475962"/>
      </p:ext>
    </p:extLst>
  </p:cSld>
  <p:clrMapOvr>
    <a:masterClrMapping/>
  </p:clrMapOvr>
  <p:transition xmlns:p14="http://schemas.microsoft.com/office/powerpoint/2010/mai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85800"/>
            <a:ext cx="8534400" cy="758952"/>
          </a:xfrm>
        </p:spPr>
        <p:txBody>
          <a:bodyPr>
            <a:noAutofit/>
          </a:bodyPr>
          <a:lstStyle/>
          <a:p>
            <a:r>
              <a:rPr lang="en-US" sz="3200" b="1" dirty="0">
                <a:solidFill>
                  <a:srgbClr val="FF6702"/>
                </a:solidFill>
              </a:rPr>
              <a:t>HTML Text Formatting Elements</a:t>
            </a:r>
            <a:br>
              <a:rPr lang="en-US" sz="3200" b="1" dirty="0">
                <a:solidFill>
                  <a:srgbClr val="FF6702"/>
                </a:solidFill>
              </a:rPr>
            </a:br>
            <a:endParaRPr lang="en-US" sz="3200" b="1" dirty="0">
              <a:solidFill>
                <a:srgbClr val="FF6702"/>
              </a:solidFill>
            </a:endParaRPr>
          </a:p>
        </p:txBody>
      </p:sp>
      <p:sp>
        <p:nvSpPr>
          <p:cNvPr id="3" name="Rectangle 2"/>
          <p:cNvSpPr/>
          <p:nvPr/>
        </p:nvSpPr>
        <p:spPr>
          <a:xfrm>
            <a:off x="187420" y="1318022"/>
            <a:ext cx="8446113" cy="5539978"/>
          </a:xfrm>
          <a:prstGeom prst="rect">
            <a:avLst/>
          </a:prstGeom>
        </p:spPr>
        <p:txBody>
          <a:bodyPr wrap="square">
            <a:spAutoFit/>
          </a:bodyPr>
          <a:lstStyle/>
          <a:p>
            <a:r>
              <a:rPr lang="en-US" sz="2400" b="1" u="sng" dirty="0">
                <a:solidFill>
                  <a:srgbClr val="82A72F"/>
                </a:solidFill>
              </a:rPr>
              <a:t>&lt;b&gt; </a:t>
            </a:r>
            <a:r>
              <a:rPr lang="en-US" sz="2400" b="1" u="sng" dirty="0" smtClean="0">
                <a:solidFill>
                  <a:srgbClr val="82A72F"/>
                </a:solidFill>
              </a:rPr>
              <a:t>element or &lt;strong&gt;</a:t>
            </a:r>
          </a:p>
          <a:p>
            <a:endParaRPr lang="en-US" sz="2400" b="1" u="sng" dirty="0" smtClean="0">
              <a:solidFill>
                <a:srgbClr val="82A72F"/>
              </a:solidFill>
            </a:endParaRPr>
          </a:p>
          <a:p>
            <a:pPr marL="285750" indent="-285750">
              <a:buFont typeface="Arial" pitchFamily="34" charset="0"/>
              <a:buChar char="•"/>
            </a:pPr>
            <a:r>
              <a:rPr lang="en-US" dirty="0"/>
              <a:t>The HTML </a:t>
            </a:r>
            <a:r>
              <a:rPr lang="en-US" b="1" dirty="0"/>
              <a:t>&lt;b</a:t>
            </a:r>
            <a:r>
              <a:rPr lang="en-US" b="1" dirty="0" smtClean="0"/>
              <a:t>&gt; and &lt;strong&gt; </a:t>
            </a:r>
            <a:r>
              <a:rPr lang="en-US" dirty="0"/>
              <a:t> element defines </a:t>
            </a:r>
            <a:r>
              <a:rPr lang="en-US" b="1" dirty="0"/>
              <a:t>bold</a:t>
            </a:r>
            <a:r>
              <a:rPr lang="en-US" dirty="0"/>
              <a:t> text, without any extra importance</a:t>
            </a:r>
            <a:r>
              <a:rPr lang="en-US" dirty="0" smtClean="0"/>
              <a:t>.</a:t>
            </a:r>
          </a:p>
          <a:p>
            <a:endParaRPr lang="en-US" dirty="0" smtClean="0"/>
          </a:p>
          <a:p>
            <a:pPr marL="285750" indent="-285750">
              <a:buFont typeface="Arial" pitchFamily="34" charset="0"/>
              <a:buChar char="•"/>
            </a:pPr>
            <a:r>
              <a:rPr lang="en-US" dirty="0" smtClean="0"/>
              <a:t>Example</a:t>
            </a:r>
          </a:p>
          <a:p>
            <a:pPr marL="285750" indent="-285750">
              <a:buFont typeface="Arial" pitchFamily="34" charset="0"/>
              <a:buChar char="•"/>
            </a:pPr>
            <a:endParaRPr lang="en-US" dirty="0"/>
          </a:p>
          <a:p>
            <a:r>
              <a:rPr lang="en-US" dirty="0" smtClean="0"/>
              <a:t>&lt;!</a:t>
            </a:r>
            <a:r>
              <a:rPr lang="en-US" dirty="0"/>
              <a:t>DOCTYPE html&gt;</a:t>
            </a:r>
          </a:p>
          <a:p>
            <a:r>
              <a:rPr lang="en-US" dirty="0"/>
              <a:t>&lt;html&gt;</a:t>
            </a:r>
          </a:p>
          <a:p>
            <a:r>
              <a:rPr lang="en-US" dirty="0"/>
              <a:t>&lt;body&gt;</a:t>
            </a:r>
          </a:p>
          <a:p>
            <a:endParaRPr lang="en-US" dirty="0"/>
          </a:p>
          <a:p>
            <a:r>
              <a:rPr lang="en-US" dirty="0"/>
              <a:t>&lt;p&gt;This text is normal.&lt;/p&gt;</a:t>
            </a:r>
          </a:p>
          <a:p>
            <a:endParaRPr lang="en-US" dirty="0"/>
          </a:p>
          <a:p>
            <a:r>
              <a:rPr lang="en-US" dirty="0"/>
              <a:t>&lt;p&gt;&lt;b&gt;This text is bold.&lt;/b&gt;&lt;/p&gt;</a:t>
            </a:r>
          </a:p>
          <a:p>
            <a:endParaRPr lang="en-US" dirty="0"/>
          </a:p>
          <a:p>
            <a:r>
              <a:rPr lang="en-US" dirty="0"/>
              <a:t>&lt;p&gt;&lt;strong&gt;This text is strong.&lt;/strong&gt;&lt;/p&gt;</a:t>
            </a:r>
          </a:p>
          <a:p>
            <a:endParaRPr lang="en-US" dirty="0"/>
          </a:p>
          <a:p>
            <a:r>
              <a:rPr lang="en-US" dirty="0"/>
              <a:t>&lt;/body</a:t>
            </a:r>
            <a:r>
              <a:rPr lang="en-US" dirty="0" smtClean="0"/>
              <a:t>&gt; &lt;/</a:t>
            </a:r>
            <a:r>
              <a:rPr lang="en-US" dirty="0"/>
              <a:t>html&gt;</a:t>
            </a:r>
          </a:p>
          <a:p>
            <a:pPr marL="285750" indent="-285750">
              <a:buFont typeface="Arial" pitchFamily="34" charset="0"/>
              <a:buChar char="•"/>
            </a:pPr>
            <a:endParaRPr lang="en-US" dirty="0"/>
          </a:p>
        </p:txBody>
      </p:sp>
      <p:sp>
        <p:nvSpPr>
          <p:cNvPr id="4" name="AutoShape 2" descr="data:image/png;base64,iVBORw0KGgoAAAANSUhEUgAAAN8AAACYCAYAAABkpDz4AAAUdklEQVR4Xu2dT2wTZ/rHP+zl50q7anppkksxB9og7bZBWoSRQBgVCSOQMMoBQw81XJj0wvjE5LTuKdNThksZLmR6KBkObI0EwkipcAVSjFIJLz3UpQecaiUcLpjdVTtdaZufZsZ2HMeBBvLHM34scSCe8fs83+98/LzvO9Y8WxYWFhZ+/fVX3H/yEgVEgY1TYMv//ve/hf/85z8bN6KMJAqIAp4CW/79738v/PbbbyKHKCAKbLACW54/f76wwWPKcKKAKOBWPoFPrgNRYHMUEPg2R3cZVRSQyifXgCiwWQpI5dss5WXcnldA4Ov5S0AE2CwFBL7NUl7G7XkFBL6evwREgM1SQODbLOVl3J5XQODr+UtABNgsBUIN3+zEmxycvcyjKyP0b5bCMq4osIICrw2fd4FnWz/9bbbvPchHoxlGj75LZBOlXwbf/DVOvXuGXdPPyezaxMBkaFFgLX5e5sOXZfp5Bv96dpifHufUiAHjd/n6k/c3TWiBb9Okl4F/hwJrVPla4fNHnf3bmxy8kuXujxk2Cz+B73dcAXLIpimwfvAtq4h+jrVH19C1ca59/SNP397Oh0cyZLMf8X7foga12ctkxz/npnsM/jT24JlRsiPvE2Gea6fe5cyuaZ4vmTvOMvHmQWYvP+LKiL/CWwJffcp5s03qbHMKWv/cm8u/SDbNHRk41AqsE3w1boxu5SO+ZO7iURpcObMTHDk1zd6Ll/n0YD8480yPn2Lk3gh3v/7Eq5DOwwmO7LvLyPRlPtnlnukw/+ge1246jGSO0v+q8Lk2vnDNJ/CF+krvwuTWHj6nxsNrGUayoE9PMrK1kfVDPt+7j+nRh/z9o+YfwbmL1n+G/7vxHZ/ui/BwYjv7ZnUeXhmh5agW6V6x8r0Uvi50R0IKtQJrBF+bRn/NMn0tg1e4mux9zt5998g8vNICpPvmHNdOvc+1EX+6WJtW2Tpykw+zE4wd2cX2d/rpW7JlKvCF+orsoeTWCL7FddL8jdPs/egeR67NYhxsoW92gjeX3pNYIvPb2bv8mHEnnjUefpklO3GTr3986h3zzoejZPUsI++6FAp8PXR9hjrVNYfPXaPNThzh4OfvcLl12vlwgu37ZtEfXaG+H/JyYZ0ac4/u8fdshux3p7jx3afsiwh8LxdOjgiCAusAX30qefogZ376hOmbGXa5Bcu5y9/+cpSnE3NcPNo6H/0dMnlVc5bLHrgOd7V+js5/yaNJdwOm8XrJbqes+X6H0HLIRiqwTvC5s8dp1F0j3Nx7melJf/Nk/sYoBzPznLk8wei+rd6vX5zaHN/dvMh3f9E58z48vDzKt+9kOLL3Xfq9A+aZzo4wOq9xrw6buy7cNfKU7MMruHs3zvws1ybG0S9+zV9WutXgqepv+lz58AY3Pt3X3IX1BZfdzo288GSsNXiA0vJfuCzK6t1acNd52WluZnZ5sNUe3WByYoLLV77lJ+Dt7Xs5ePAUZ7SPvA2a2uyX6JevMD19D2/J985fOXUmQ2b0KN6Sz3s5HqRnxv/Oj0/f4cPTGTJj2/n23aMr3+drnPnoS7RRnclvf3IHZ/zat/g/whH4BIiNVeC1K9/GhiujiQLhUUDgC4+XkknAFBD4AmaYhBseBQS+8HgpmQRMAYEvYIZJuOFRQOALj5eSScAUEPgCZpiEGx4FBL7weCmZBEwBgS9ghkm44VFA4AuPl5JJwBQQ+AJmmIQbHgUEvvB4KZkETAGBL2CGSbjhUeCV4XMch3/961/897//5bfffguPIpKJKLBBCrwSfM+fP+fnn39mcHCQP/7xj/zhD3/YoHBlGFEgPAqsGj634j179ozt27cLdOG5DiSTTVBg1fA9ffqU/v5+/vSnP21CuDKkKBAeBVYN3z//+U+Ghoak6oXnGpBMNkmBVcP3008/8ec//3mTwpVhRYHwKCDwhcdLySRgCgh8ATNMwg2PAgJfeLyUTAKmgMAXMMMk3PAoIPCFx0vJJGAKCHwBM0zCDY8CAl94vJRMAqaAwBcwwyTc8Cgg8IXHS8kkYAoIfAEzTMINjwICX3i8lEwCpoDAFzDDJNzwKCDwhcdLySRgCgh8ATNMwg2PAusDX1Fny56xF6o0PrOAGi1gaVkKCRs7NdD5+LJJLA1WUWGoy3UvmzHSWBSVbo90tUI6VAsWWraGUtCIrfZ0Ob6jAusCX9VOoaJjp6JAFTs5iJ16Qs4DrEZRT1CIm/RpSbLfzBGbarwnLnWlAkWDaCrD3Nw4MwsC31p5tD7w5XNUE0mGvSjb4XP/lCNXTZIcLqJv2UNxneCrWBrFhM5KRXVVIjoFVCOCofXo9743m0HgW9VF8+KD1wW+pUN2gK95wDrCV7FJxWySpdwawOdX6z0YLAh8Mu1cIwC7BL7HGBGDtHKBct/HmHmLpDtjpUYpZ5LNRTGtFN6qsJIjnVDID6jkzCiFUhytrbTVigapZIbb83WVjk3xJJdiwCljayrahdvMbT3EOd1AT/WRSw5y8rp/rLsWjRe20Fiyjs88ZshMcfyL+03J3WOWMVgrkTOz5KImVj2eSi5NQskzoOYwowVKcW35F4F3no6GSjFRQkllueoMM2HnUGOR+pgV8rqGalzlh/mtHDqbRdfTDPe5EtXPryXQHQvlQhXtQYlUzSKrF4mbWSKGgnqhRPSchW3EqBgKaf0qzvAEdk7FH8ahbGuoWZvbP8zT/94hUoaJkfCMAKl8a4Tc4sd0BXy5jycxDfdiKmMmdmAmHlBSh6nm0sSUL5iL1eGhRl5JUlELuHsatYKGVlUxO80rvYulyNSTRuWrklMMItksiYEITtVGGVQZuFNBjzt+ZTOiTBVtYsU0Sj6GpivEPeL96n0yNrNC5auSS8dQvmhZv9byKMkKasHdKKpR0DSqqtkGn5vPEOlL88wfG+eOoRKPQkGNcqBq8sROMuDlPIwVy2Omh+irlbGUOKcrGg+KKcqpYdSr7vmTPM6l8VApmcQSo9yf3825ryyyySH6yiaJHSYDEzpaOsGQq3V8B3b6MYV0FJw8atRgqJD3tHW1H1SGeFDV/OWDwBdO+FrXfEV9C3tYvMirdpJBO+VXLqrkUsOYwxaG4l5AL9CjHb6SwfDODP9oP2W8MZYLYJw9ZpX9KZu8HqNRd14OX4e1bTVHathk2DJQEkOsHOpysJfk7MVdwfjFIN4shBaJbacZuvMLRrzW+Yth2ZePP8WnWbVX+EKpVcjbOoZ+idutGywCX6/DB07JJJUc5fpcP++d0LBMlVinK7v94nP/r0frEK+go1ut3jrMpd3jzLhb6k36Xlb5Om0sOZTMFMnR68z1v8cJzcJUYx0gfDF85FIMHo8ys6C3rLVa18qsEXwOZUshafWhZRWS5HjrQMsGi8An8PkKOFSLOSxdY6yq8X2ne4CdKl+iilHRFyvIEjkr2OksZLO4CzoVg6Kd8qdxL512doKv/uFOlWLOQtfGqGrfd7gH+LLKpzOw0/bWcaq/fezOAdG2KAx4f1vhi2G1la+oM7CngvWLScL90mmHTeALInz+2sJbx2nNq6eeSAFtywHKk4/JuesOHPLKGxzmFr+YCW/aVzbj7DCTPCipDLsQKDp9Wd1bt1E2iaccDO+9tlfFJrnNJvXYJloqMpSMkktsw4xOYekpf8rqFDDsKGoa7LRGTbNQhtxRK1jJbWiRqSaARa0+HVaq5GrubZL2Aet5Jv31Ku6aUu8jqyfwQ42Tcgz/vTbo3bFOD91hQY9773g52ym+99aLFexUjJMVlTt5jXgfVOwU8VyKorcm9GM93b4eLWhsOVBm8nEOX9o8yhuH4dYvmB5d9fPq4zoFlTcOVPzjB6oUjTR7xoabFdfJK7xx2OGrZxbJF0331/wSDe8Hru+Gy7JfurTepPWnTo3fwRybeoJWGWzuMnJsin+kbD5obEPinpumYhSJxauoyVGKkRNkbQtleHF11rTKKWEkk2TKcb4q1HdPayVMVUH/4r43FTyU1NCNBOVUfbezviuKu85cMq5GNJcmXt+5zGut68GWyljfMcVdR6YrGMUY8apKcrRI5EQW21JYGmq9arWc9ySqLxs71rpL68adymK4XyCRlvN372d/UqfgbsMu0f0YU080KoOtWs+Qsvc0d3i9eNUIZirJ6HU4NmFjxUskEzoR1cKOF3mr+Ysl9/NypGomsR0W6e+L3gaNvFavwPrCt/p45AxRoGcUEPh6xmpJtNsUEPi6zRGJp2cUEPh6xmpJtNsUEPi6zRGJp2cUEPh6xmpJtNsUEPi6zRGJp2cUEPh6xmpJtNsUEPi6zRGJp2cUEPh6xmpJtNsUEPi6zRGJp2cUEPh6xmpJtNsUEPi6zRGJp2cUEPh6xmpJtNsUEPi6zRGJp2cUEPh6xmpJtNsUEPi6zRGJp2cUEPh6xmpJtNsUEPi6zRGJp2cUEPh6xmpJtNsUEPi6zRGJp2cUEPh6xmpJtNsUEPi6zRGJp2cUWBf4vF4DzederqSl//zHeGHxWPfZnX4DzbaX+wzORAJ9wKTkPSi2+19ek5fjZZQHBbROzxXtmELrs0zrz8dcdbKtn9G5maXXD6PxwNRmr4ru1zRsEa4bfMPuE5WtFNFIy8XQMLqSQ0laxPNuB6H6k5Pdh7W+DL6ITjFf78SzKiccClaeofQagluxsKpp0iv0ymzAl7qTR3cfM/17XxWL5LbTXOdV4XMf9a6xZc9nbsOzFZtZloxhdmb+4fZE692eg7/Xk3U6bp3g08jHdP8x5XSAz31YebNr7OJTl1eE7zWTd4o6cT1Kzut0tBYv/xHuFbW6vE/f63581SY5ePI14XPbo7mlbWX4mrMTge91HXvl89cFvqXRdIZv8Zh1hs/rUHuSq80ef6+sVf3EeiuxsfteI801b1Qr8L2uQYE5v7vgu3iLVFlHvVCm72OTvJUk2lo5m9/kFfKqguJ2mPWk7jxFcyo2SvwkX/gH+UfWp7a1komq6Hxx32H/OQOzvfeBfzBTsZOcrK+PxmeeEcslSX32DY2mt52qS+uatzGe29os7Xad/aF+5koVpwW+iak4xazO1R8iHDpnYhqJetckcLvvKmn3vXm27v4Y1TBQG73Smr0aWiqf26dCSZG9+gORYxcxEnmOu40ZpPJtGqxdBV//2a8om8Pk3K471+Gc1/wxsnwNU3LbZo0xf36GBX2Igq5RTbd3ffU1bYLQaA3tNuwp6cR3juGcn6Go92F5XZRmKHoNUGqUjBSJzG2i4zMU1D7yuSqxZNzrNtQ6jV658lWwk9u8RiQ+fJBLDXL86jGmHudIYpO2o9idymYTvv1MzLitofuoWEm2nb7O7vEHFNxOT/X4Ixe/p6AMUTYT7Bgtce5Opa5X+7SzMbs4xOTjPOm+InpiD2Nup2uBT+BrvVC9FsytGzDt3+QVvzPrbXZzdsrCSA21dJFdquVy+BwK6hscuOD3X/eb+ri7f+e40+z+2rhYd3PonIZpuBW48VqcRq8MX/tUuo+CFuXAZ/P0HxonZ2udG3r63xbL13xeuzN3HehWMoWa8haHLy3G3+xKdOIrv5V0u16NrrwfTNRbrbV8KQl8At+q4MPvx55MfcY387D140nyZhqvtV7bazl8bW25FiekLf3b3b7mBrGdGe63VEz/0FeBbwAct5d6gtPuHLh/P+ftXOdd0E7wNf/mwpegMLCTsfkO8DWm5e3wNf7fkotsuGwac82Bu2ra2ZiivbTyNcKvuRd0nNNX5/lgot6Usk3TWl7hLbdMNC+8Gvl65fj4q2dYK3V6dG+HpBQu3Yezt8qYicbtghLG8E78XfqVNlxW3kSq5jWShz/jPme59cyk+bGNuDtWPov4ttN8c2iSx/kEJW8Ku5rKV5+mS+XbfOJaItgA+Pzus+5dJ84vdl9djKHlPp/XoRa/06o77Wx0rG3etzrLLbdtcUknUYxjqzEiXsfUSyvC15ySHZvicdahEEmTrCgMHb7E/O7z3Mq5XW5rFM0cESXtdbitlSysUgwlUSY9fJyrnGCyYJL22tkugnV+5gmxcolE2u+i25pTY82331uX9WErWSKaQTJa8Tr1jn7zMvg+4Pydglcd29d0TlEjtuczBi5+T95b88XZMVpuWfM17vPV9YqUMGI7ydz/gPMzRfThymIVPlvvAlzNkY4dJx+dIJ9X25p4dtU1G5pg1hW+zr90WbozufSYY4yPw9hYo1Xr8q6qXgXTKui1NOmK8oKur3WPnNJix9WLOWxlmAgOZVtD1S5we66f905oWKZKrK91SjrO1FSRky2/1GlUumpeJZW+QHnoHJZlkFhcEHqDtuc9PvOEqJ1nWO3DTCtcqAxzzjQx2k/0Ts6h6qCqEQxF4cLtueW7me590oKOphjebmf/eyfQTAM17t7FXNrxt1nxK3lU7/Pc3V0LPWayp56bN+OIFwW+DcZ6XeHb4FxkOFEgUAoIfIGyS4INkwICX5jclFwCpYDAFyi7JNgwKSDwhclNySVQCgh8gbJLgg2TAgJfmNyUXAKlgMAXKLsk2DApIPCFyU3JJVAKCHyBskuCDZMCAl+Y3JRcAqWAwBcouyTYMCkg8IXJTcklUAoIfIGyS4INkwICX5jclFwCpYDAFyi7JNgwKSDwhclNySVQCgh8gbJLgg2TAgJfmNyUXAKlgMAXKLsk2DApIPCFyU3JJVAKCHyBskuCDZMCAl+Y3JRcAqWAwBcouyTYMCkg8IXJTcklUAoIfIGyS4INkwICX5jclFwCpYDAFyi7JNgwKSDwhclNySVQCgh8gbJLgg2TAgJfmNyUXAKlgMAXKLsk2DApIPCFyU3JJVAKCHyBskuCDZMCAl+Y3JRcAqWAwBcouyTYMCkg8IXJTcklUAoIfIGyS4INkwICX5jclFwCpYDAFyi7JNgwKSDwhclNySVQCgh8gbJLgg2TAgJfmNyUXAKlgMAXKLsk2DApIPCFyU3JJVAKCHyBskuCDZMCAl+Y3JRcAqWAwBcouyTYMCnw/0L4fBJHNNYd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5" descr="data:image/png;base64,iVBORw0KGgoAAAANSUhEUgAAANIAAAC1CAYAAAAqaKGgAAAYEElEQVR4Xu2dTWwT1/rGn9zN35XuVcOmSTbFLGiN1A8jXYQjgTAqEkYgZVAWDHTBhA2TbjJeMVnd6crDypNNGTZkWJRMFlwGCYSRUmEEUoxSCV+6wKWLONWVsNlg7qIdtb2Xv87M2HEcOyHJuP6YdzaIeOac8z7v+fl8jHWegbdv374FXaQAKbAjBQZ+//33t//973/xxx9/gP1LFylACmxdgYE3b97QiLR13egJUmCNAgQSdQhSwAcFCCQfRKQiSAECifoAKeCDAgSSDyJSEaQAgUR9gBTwQQECyQcRqQhSgECiPkAK+KAAgeSDiFQEKUAgUR8gBXxQgEDyQUQqghQgkKgPkAI+KEAg+SAiFUEKEEjUB0gBHxQgkHwQkYogBfoGpKX0+zi2dA0vboxjiPJKCvzJCmwJJKezKvUt/AB7Dx3Dl5NJTJ76CKE/ufH11a0DqXwT5z66gAMLb5A80MGGUdWBUGAbIClYeJOE2zdtlBdSODeuAalH+O6rzzomGoHUMempYgA7BMnVcOkf7+PYDQWPfkqiUygRSNSfO6mAPyA5U776kcoNqfLiJlQ5hZvf/YRXH+zFFyeTUJQv8dngasiVpWtQUt/gLrsH7lTx2IVJKOOfIYQybp77CBcOLODNmvnZEtLvH8PStRe4Me6uiNaA5E3r7jYoq9SmeV65d9e3uZPJoLp7VwEfQKrgzuRufIlvsXLlFKqM2EtpnDy3gENXruHrY0OAXcZC6hzGH4/j0XdfOSOX/SyNk4cfYXzhGr46wJ60UX7xGDfv2hhPnsLQdkFi+dhwjUQg9W6X7c6W7wwku4JnN5MYVwB1YRbju6tBPsM3hw5jYfIZ/vll7Y+A/Qjy0AX8350f8PXhEJ6l9+LwkopnN8ZRd1edUtsckTYFqTuTQa3qXQW2AVJDsH9XsHAzCWdAqXH0DQ4dfozksxt1cLEPV3Dz3Ge4Oe5OySoLEnaP38UXShrTJw9g74dDGFyz9Ucg9W7XClbLtwHS6rqifGcCh758jJM3l6AdqyNpKY331+6Tr1H1A+URfkqyyV0Fz75VoKTv4rufXjn3fPjFJBRVwfhHjCgCKVjdsXej3RFIbE2zlD6JY998iGv1U7tnaew9vAT1xQ14ewGbK2RXsPLiMf6pJKH8cA53fvgah0ME0ubC0R3doMAOQfKmaxPHcOHnr7BwN4kDbCCxH+Efn57Cq/QKrpyqn/O9Q8jOaLaEaw6ENh7JQzhV/hYvZtnmQ/XaZNeO1kjvIDTd4qcCPoDEZmgLkA6M4+6ha1iYdTcOyncmcSxZxoVraUwe3u386sGurOCHu1fww6cqLnwGPLs2ie8/TOLkoY8w5NxQxoIyjsmyjMceOGwddWD8FZRnN8D2LezyEm6mU1CvfIdPW21/Owq5Gx43vriDO18fru0muuLRrp2fnYjK8umFLBPS2e5m6yJlAXeTBxxwKi/uYDadxrUb3+NnAB/sPYRjx87hgvylszlRWfoW6rUbWFh4DGeJ9OHfce5CEsnJU3CWSM5lO8BdSP0TP736EF9MJJGc3ovvPzrV+j1S9ckX30KeVDH7/c+scqRufg/3xxcEEnV+fxXY0ojkb9VUGinQPwoQSP2TS4qkgwoQSB0Un6ruHwUIpP7JJUXSQQUIpA6KT1X3jwIEUv/kkiLpoAIEUgfFp6r7RwECqX9ySZF0UAECqYPiU9X9owCB1D+5pEg6qACB1EHxqer+UYBA6p9cUiQdVIBA6qD4VHX/KPBOINm2jf/85z/47bff8L///a9/oqdISAGfFNgUpDdv3uCXX37ByMgI/vrXv+Ivf/mLT1VTMaRA/yiwIUhsJHr9+jX27t1LAPVPzimSNiiwIUivXr3C0NAQ/va3v7WhaiqSFOgfBTYE6d///jcikQiNRv2Tb4qkTQpsCNLPP/+MTz75pE1VU7GkQP8oQCD1Ty4pkg4qQCB1UHyqun8UIJD6J5cUSQcVIJA6KD5V3T8KEEj9k0uKpIMKEEgdFJ+q7h8FCKT+ySVF0kEFCKQOik9V948CBFL/5JIi6aACBFIHxaeq+0cBAql/ckmRdFABAqmD4lPV/aMAgdQ/uaRIOqgAgdRB8anq/lFg5yDlVAyMTm+oSGrxLaRwFoasIJswYfLDze8v6IgJgJETEelyjQt6DAIM5MRub+lWhbRRyhqQlQrErIzYVh8P6P07Bqlk8pCgwuTDAEowuRGY/EtYDiwV5NQEsnEdgzIH5eEKYnPVzwKqeLeHndMQ5pNYWUlh8S2B9K7p2jlIGQulBIeoU2MjSOxPFqwSBy6agzowilybQCoaMnIJFa0Gu3cVxLnPzkLSQtDkgH4fO7MMEEhb6DQ7BmltXU1Aqt3QRpCKJviYCS5v+QCSO4qOQsNbAommdu8IUwdAWoYW0iCIMygMnoeeMcCxWSEqyFs6FCsM3eDhrKKKFoSEiMywBEsPI5uPQ24Ycio5DTyXxP2yF/HYHF5aPIbtAkxZgjxzHyu7j2NK1aDyg7C4EZy97d7L1m7x7ACqS7zU4jIiOo/T15/U5GP3rOOpkoelK7DCOgyvPUVLQELMYFiyoIezyMfl9VA7z6mQISGXyEPkFczbUaRNC1KsauNeREaVIWnz+LG8G8cvKlBVAdFBJpH3fCUB1TYgzpQgP82DrxhQ1BziuoKQJkKaySM8ZcDUYihqIgR1HnY0DdOS4FZjo2DKkBQT938sY+jj4+A1HVrCSQRAI9I74rN6258OknV+FrrGOkYBemIf9MRT5KUoSpaAmHgdKzEPBFSQETkUpSzYer6SlSGXJOjN5m5O4nOYe1kdkUqwRA0hRUFiOAS7ZEIckTD8oAg1brsjjhbGXM5ELCdAzMQgqyLiDr3uqHo2tthiRCrBEmIQr9et9yoZiFwRUpZtklSQlWWUJL0BJBZPBMLVMspjKTzQJMTDQFYK42hJx0uTw7ATcxRGLANdiGCwUoAhxjFRlPE0x6PARyHNs+dnsWwJcLp9XkcsMYkn5YOYumVA4SIYLOhI7NMxnFYhCwlEmNbxfTCFZWSFMGBnIIU1RLIZR1um/YgYwdOS7E7RCaTuB6l+jZRTBzCK1Q5bMjmMmLw7oqAEi49CjxrQRNYZNoitEaS8huj+JP7V+EiqWheDKY5RvYQjvImMGkN1PNgcpCZrwZIFPqojamgQExG0bup6SNfE7LS7CO1XDfHaAGUgsWcCkQe/QotXmkO+7ovEnUajNpq2+HKoFJExVWjqVdyv31wgkPoJJMDO6+C5SdxeGcLHZ2QYuoRYs17a2JHY/9WwB2QLTdgosusErh5MYZFt89ZI2mxEarapYiOv8+Amb2Nl6GOckQ3oUqwJUBuDBIvHyOkwFt+qdWuT+rUlfALJRsEQwRmDkBURHCzsOlq3uUAg9RdIbjQ2SjkLhipjuiTjebN3TM1GpEQJWlFd/WZfI00RpqAAigK2AJKgIWfy7lRp06ldM5C8wu0ScpYBVZ5GSX7e5B3TZiOSiuH9prPukdxtUDbPgjwgYtj5WwvItzoi5VQMjxZh/Kojwb5AGsEhkDoNkjsXd9Y9cq0neI3KQh44isLsMiw2T4eNjPgeTuAeftUTztSqoMexT+fwNC8hyjq0qGJQUZ11Dgo64rwNzfms4Sqa4PaY4JdNhPM5RLgwrMQe6OE5GCrvTgvtLDQzDEkATEFGRTYgRlitRRjcHsihuRpMOdmbcoolWBW2dd9YoRcn567vwNZg6iAUNQG3qXHwtuZ+1gAwq2si8gBv1bjziROzyeO5s74qwuRjOFuU8CAjIz4IFE0ecYtHzllDuW2daFy/ZWUMHC1gdtmCK20G4nsngHu/QndI8Z7z6rWzEt47WnTvHy4hpwkYnY7WRkI7I+K9EzZuvTbAbTSl3nJ3698H/NtsWPcLh/oXeu70pPr7h7G5l5CLI7XdMozN4V+8ic+r22lgzwooajnE4iVI3CRyoTNQTANidHU1U0uLnYfGcUgW4riV9XYBK3nokgj1+hNnunWck6FqCRR4b9fO290DW5etqVdG2BIQ93bgMnL9+qluxPJ2/sDWXUIRWi6GeEkCN5lD6IwC0xCxtqneaFL33Muwuq7uWP1uI2s3r0BjXwahuucPHsERTkWWbSeu0X0Mcy9lFEfqtV4Eb47Wdiqd9koh6DyHydvAWNqEEc+DS6gISQbMeA67ar9UYeVZ4Cs6YvsMCM9zzuYEXesV8A8kUpcUCLACBFKAk0+h+6cAgeSfllRSgBUgkAKcfArdPwUIJP+0pJICrACBFODkU+j+KUAg+acllRRgBQikACefQvdPAQLJPy2ppAArQCAFOPkUun8KEEj+aUklBVgBAinAyafQ/VOAQPJPSyopwAoQSAFOPoXunwIEkn9aUkkBVoBACnDyKXT/FCCQ/NOSSgqwAgRSgJNPofunAIHkn5ZUUoAVIJACnHwK3T8FCCT/tKSSAqwAgRTg5FPo/ilAIPmnJZUUYAV2DJJzdnXtXLhWSrrno8Wzq/eys+1cM7KGi51Rl0hAHdaRdw5F7P7LMQA4XYD4NAu52bl7TUOoP+vPOz9uy8HWl9HcGMw5X716oGDt7PPu17TXWugLSFF2EqjBIxyqS2w1aUULImcgnmFOEd6Jn+xgws1ACqnIZTzHhS2paiNrZBARfISwaMAoCRBa+I5VQeIfZKCy41Hf9Soa4PZM4Da2CxI7bljGwOhlZlLT0hgsr0WxP/kv5mMTXM+nd83JNu/zASQZmZjqHpWLJiCxA3Nrbnqrp4W2BGmbgVQfs3Mq4moYluNo4cflHiNclErrfZJ2WnzJBDdydocgVT18W4NUmzUQSDvNWMvndwzS2pKbg7R6T5tBcpz7zmK+5rG0U908+5fpJ44pme8GfgTSThPUNc93DqQr98AXVEgzBQye15ExOITrR7TaVKWIjCRCZM57jmzNp0F20YQYP4vr7k3und70sZLXIYkqrj+xcWRKg954lrZ7M+ZiZ3HWW0+kFl8jZnHgLz9E1Qyw2fSpfo1YrY/Z0QjMje9H78lWI0EdSOm5OHKKivkfQzg+pUPXEp47BsBcCUWBfVbG7oPnIWkapKq/Te3s77oRiZ17LvJQ5n9EaOwKtEQGp9lB3zQitQ28joE0dPEWCnoUFnNXuA1MOUZaofVz/jyzOplG+dIi3qoRZFUZJaHRDc/Vp9apq/aXzJghryK+fxr2pUXk1EEYjlvGInLO4fgV5DUeieR9hFOLyEqDyFglxLi44ypRP1VtPSIVYXJ7nEPqXZAAix/B6fkxzC1b4GBCMMMwmw1nNZCOIL3I7C8HUTQ47Jm4jYOpp8gyRw+v/aErz5EVIyjoCeybzGPqQdHTq3FqVx31j2N2OQNhMAc1MYpp5uZJIPUfSNVO59hM1m8+NH7DFl3Huvs4iItzBjQ+Uueut1aX9SDZyErv4eiM6xfrmjewXawpPKi54lU73kEcn5Kha2xkrF6rU9XWIDVOVweRlcM4ermMoeMpWKbc3BzNJX/9GsmxqGHrJjbCiKiIu3Di6mr7a+4TZ265dpmNelXdCj9Pe/Y4dV8wBFKAQWIexFkZHH8ZD8vA7vOzyOgCHGujhms9SA1WKquTvjq/WebDqiG2P4kndSOZe+t2QBoGbOb9msAEm2cOHcEl02q+m9cMpNrfGEgJZIf3Y7rcBKTq1LcRpOr/62KhzYa28VMruGNTu3cekapNrRoTz5fxedoz+GrQp5IRsYt9fdc6ETM3dr/Rz996DaOVaxbboudFXH0CXLzHTKKrW9h5aNH9cHeOW202tN5AKWVkcCcu4wku4t5rHbViq+1uOiIZiO+ZwMPjs1jOJJB3polbGZG8qTCNSO2np64Gn0FyXfnYWw1cWnWlW62v7j2S49wH14GOTe2qTn619yIXcY9ZM+ZVJHJxmFIMIcdJ7mpLkGrTnrE5LCs2siEBXFFE5MRVlA9ewj2Luf9VkNMthETBcf6r5A0Y+RjERAFC9DTmcQazWR2CY/O3CsmlxZeIFfJICK67YH1M1TXSEWcdMwhTVBCSNXDhouNgOPlwM5A+x6UHWWfUalwD2TkZsdHLGL7y3HFFdxz+Jgt1a6TqeyRPr1AeWmw/kk8+x6XFHNRocXV0vOi5I5YsCLHTyITTyGSkBkO0P7X/9U1lvoHU/BcOa3fY1t4zhlQKmJ6uWtitd5tzRha5CLUiQCiKG7jhefmw86tOdFcsmGIUIdgomDIkeQb315g610/7Upiby+Fs3S80qiNQKSOBF2ZQiEzBMDQkVhdQTqWNcacWXyJsZhCVBqELImaKUUzpOrTGB52HLUgqIEkhaKKImfsr63fl2Hu4rApZ1Jxdu6GPz0DWNUhx9pZsrRNibSQuZiA55bFdSgNqTMeoF5szE4jnCCSfEfYNJJ/bRcWRAj2lAIHUU+mixnarAgRSt2aG2tVTChBIPZUuamy3KkAgdWtmqF09pQCB1FPposZ2qwIEUrdmhtrVUwoQSD2VLmpstypAIHVrZqhdPaUAgdRT6aLGdqsCBFK3Zoba1VMKEEg9lS5qbLcqQCB1a2aoXT2lAIHUU+mixnarAgRSt2aG2tVTChBIPZUuamy3KkAgdWtmqF09pQCB1FPposZ2qwIEUrdmhtrVUwoQSD2VLmpstypAIHVrZqhdPaUAgdRT6aLGdqsCBFK3Zoba1VMK7Bgkcuxjx9Ntx7Gvp/oJNXYTBXwBiRz7XJC27Ni3Wfe0szAyEQicP5Zpm1VHn29fAR9AIse+7cu/0ZOuyZkatpp77banUip1mwrsGKS19ZJj3zbzsO6xoskjdnYesVZeu35VROX4okDnQCLHPuaCBl1wnfVcbz9m5SJh2BQRP3vdcyhkf288F30Mc88VVBT27CAkx00da884P85D0VTwjv9N/RnhlzB7y4YpzeC+fQRThgkt4U0dK3kYsgzlatUdsdrHdmAW7Us37f5COgYSOfaxTQoeI6fnMTa3DIsDTMFEmBmT1blgrDGtLuiI75vEQwxhbDYLM56HENMQzWQhFAVET8+Du/caegLISBGcmIm6rn3s4P+sjIGjzCfkIFKLWci24v7/yCyWs8w9vggjsQcT9z0Xi0gW4q4TuHowhadZmRwr2r3ZsLOpHRBkxz47KyN89DLKQ8eRskzIVV/YViDVWWXOLmc9J3mWgaqP0+rIUd1NHUo9RYkNV60MyaqGZRULwq7TuF7z6H0Xk7XuHyn+rBZ2bETaitFY3zr2McsZQ0Rigk3jhnDkkglLjWNwU5AaplolC/wI83ZaD1LN6mUzkGp1NoxIQxdxr9DEJO3P6qE9Uk9PgORo2Y+OfdVOUspA5k7gsuMY6E3NPKfBNVO7Zg5/Thl5qI5F5g5GJFaMXYAlizg98xDAbhw8L0FVJThWTHRtqIDPIJFj31Yc+0qmCCUkQ+PCKDpOfA89kAY902jm4rkMxc4iJAiI1NZIrmM6X2d6VjQ57Dmbw9S9AjS2RnJA9JzN16yRLuHBWxXx2prJ+z/zPctIkIqCY9C2/irBEmI4nQkjnclAijYx8Q0wbL6BRI59bi/aimNfyZSQiUoY1AWIM0VEp3ToWsJxVbfzOnhuErcxhiuWCTGahzowiunaRtocXlo8VgcLG3lDgqxcxf0VYPfxKaiaAt6x8Gxw9kulkJqeXi3LcTsP19ar9TzsPjgGTtGgJUIE0gZfFL6BFOAvo74J3VmLHr0MNrFbe7FtebabSFcrBQgk6huuAnYOckSArWdX3yvBBnNmjysRWDkREdKqpQIEEnUOTwHXtFrWM8g9dF8QD318BAlBgixycGaIdBFI1AdIgXYqQCNSO9WlsgOjAIEUmFRToO1UgEBqp7pUdmAUIJACk2oKtJ0KEEjtVJfKDowCBFJgUk2BtlMBAqmd6lLZgVGAQApMqinQdipAILVTXSo7MAoQSIFJNQXaTgUIpHaqS2UHRgECKTCppkDbqQCB1E51qezAKEAgBSbVFGg7FSCQ2qkulR0YBQikwKSaAm2nAgRSO9WlsgOjAIEUmFRToO1UgEBqp7pUdmAUIJACk2oKtJ0KEEjtVJfKDowCBFJgUk2BtlMBAqmd6lLZgVGAQApMqinQdipAILVTXSo7MAoQSIFJNQXaTgUIpHaqS2UHRgECKTCppkDbqQCB1E51qezAKEAgBSbVFGg7FSCQ2qkulR0YBQikwKSaAm2nAgRSO9WlsgOjAIEUmFRToO1UgEBqp7pUdmAU+H/ZND+IddZSWg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843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2971800"/>
            <a:ext cx="3581400" cy="30868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9921780"/>
      </p:ext>
    </p:extLst>
  </p:cSld>
  <p:clrMapOvr>
    <a:masterClrMapping/>
  </p:clrMapOvr>
  <p:transition xmlns:p14="http://schemas.microsoft.com/office/powerpoint/2010/mai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102" y="1730767"/>
            <a:ext cx="3884581" cy="339646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 name="Straight Arrow Connector 2"/>
          <p:cNvCxnSpPr/>
          <p:nvPr/>
        </p:nvCxnSpPr>
        <p:spPr>
          <a:xfrm flipH="1">
            <a:off x="1071349" y="2765167"/>
            <a:ext cx="2210612" cy="413266"/>
          </a:xfrm>
          <a:prstGeom prst="straightConnector1">
            <a:avLst/>
          </a:prstGeom>
          <a:ln w="28575">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3250115" y="2602468"/>
            <a:ext cx="1232069" cy="369332"/>
          </a:xfrm>
          <a:prstGeom prst="rect">
            <a:avLst/>
          </a:prstGeom>
        </p:spPr>
        <p:txBody>
          <a:bodyPr wrap="none">
            <a:spAutoFit/>
          </a:bodyPr>
          <a:lstStyle/>
          <a:p>
            <a:r>
              <a:rPr lang="en-US" b="1" dirty="0" smtClean="0">
                <a:solidFill>
                  <a:schemeClr val="tx2">
                    <a:lumMod val="60000"/>
                    <a:lumOff val="40000"/>
                  </a:schemeClr>
                </a:solidFill>
              </a:rPr>
              <a:t>HTML tag</a:t>
            </a:r>
            <a:endParaRPr lang="en-US" b="1" dirty="0">
              <a:solidFill>
                <a:schemeClr val="tx2">
                  <a:lumMod val="60000"/>
                  <a:lumOff val="40000"/>
                </a:schemeClr>
              </a:solidFill>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2209800"/>
            <a:ext cx="3716956" cy="2133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ight Arrow 5"/>
          <p:cNvSpPr/>
          <p:nvPr/>
        </p:nvSpPr>
        <p:spPr>
          <a:xfrm>
            <a:off x="4151683" y="3429000"/>
            <a:ext cx="648917" cy="152400"/>
          </a:xfrm>
          <a:prstGeom prst="rightArrow">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825819"/>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0"/>
            <a:ext cx="5859296" cy="5447645"/>
          </a:xfrm>
          <a:prstGeom prst="rect">
            <a:avLst/>
          </a:prstGeom>
        </p:spPr>
        <p:txBody>
          <a:bodyPr wrap="none">
            <a:spAutoFit/>
          </a:bodyPr>
          <a:lstStyle/>
          <a:p>
            <a:r>
              <a:rPr lang="en-US" sz="2400" b="1" u="sng" dirty="0">
                <a:solidFill>
                  <a:srgbClr val="82A72F"/>
                </a:solidFill>
              </a:rPr>
              <a:t>&lt;i&gt; </a:t>
            </a:r>
            <a:r>
              <a:rPr lang="en-US" sz="2400" b="1" u="sng" dirty="0" smtClean="0">
                <a:solidFill>
                  <a:srgbClr val="82A72F"/>
                </a:solidFill>
              </a:rPr>
              <a:t> or </a:t>
            </a:r>
            <a:r>
              <a:rPr lang="en-US" sz="2400" b="1" u="sng" dirty="0">
                <a:solidFill>
                  <a:srgbClr val="82A72F"/>
                </a:solidFill>
              </a:rPr>
              <a:t>&lt;</a:t>
            </a:r>
            <a:r>
              <a:rPr lang="en-US" sz="2400" b="1" u="sng" dirty="0" err="1">
                <a:solidFill>
                  <a:srgbClr val="82A72F"/>
                </a:solidFill>
              </a:rPr>
              <a:t>em</a:t>
            </a:r>
            <a:r>
              <a:rPr lang="en-US" sz="2400" b="1" u="sng" dirty="0">
                <a:solidFill>
                  <a:srgbClr val="82A72F"/>
                </a:solidFill>
              </a:rPr>
              <a:t>&gt; </a:t>
            </a:r>
            <a:r>
              <a:rPr lang="en-US" sz="2400" b="1" u="sng" dirty="0" smtClean="0">
                <a:solidFill>
                  <a:srgbClr val="82A72F"/>
                </a:solidFill>
              </a:rPr>
              <a:t>element</a:t>
            </a:r>
          </a:p>
          <a:p>
            <a:endParaRPr lang="en-US" dirty="0"/>
          </a:p>
          <a:p>
            <a:pPr marL="285750" indent="-285750">
              <a:buFont typeface="Arial" pitchFamily="34" charset="0"/>
              <a:buChar char="•"/>
            </a:pPr>
            <a:r>
              <a:rPr lang="en-US" dirty="0" smtClean="0"/>
              <a:t>Both defines</a:t>
            </a:r>
            <a:r>
              <a:rPr lang="en-US" dirty="0"/>
              <a:t> </a:t>
            </a:r>
            <a:r>
              <a:rPr lang="en-US" i="1" dirty="0"/>
              <a:t>italic</a:t>
            </a:r>
            <a:r>
              <a:rPr lang="en-US" dirty="0"/>
              <a:t> text, without any extra importance</a:t>
            </a:r>
            <a:r>
              <a:rPr lang="en-US" dirty="0" smtClean="0"/>
              <a:t>.</a:t>
            </a:r>
          </a:p>
          <a:p>
            <a:pPr marL="285750" indent="-285750">
              <a:buFont typeface="Arial" pitchFamily="34" charset="0"/>
              <a:buChar char="•"/>
            </a:pPr>
            <a:endParaRPr lang="en-US" dirty="0"/>
          </a:p>
          <a:p>
            <a:pPr marL="285750" indent="-285750">
              <a:buFont typeface="Arial" pitchFamily="34" charset="0"/>
              <a:buChar char="•"/>
            </a:pPr>
            <a:r>
              <a:rPr lang="en-US" dirty="0" smtClean="0"/>
              <a:t>Example </a:t>
            </a:r>
          </a:p>
          <a:p>
            <a:pPr marL="285750" indent="-285750">
              <a:buFont typeface="Arial" pitchFamily="34" charset="0"/>
              <a:buChar char="•"/>
            </a:pPr>
            <a:endParaRPr lang="en-US" dirty="0"/>
          </a:p>
          <a:p>
            <a:r>
              <a:rPr lang="en-US" dirty="0"/>
              <a:t>&lt;!DOCTYPE html&gt;</a:t>
            </a:r>
          </a:p>
          <a:p>
            <a:r>
              <a:rPr lang="en-US" dirty="0"/>
              <a:t>&lt;html&gt;</a:t>
            </a:r>
          </a:p>
          <a:p>
            <a:r>
              <a:rPr lang="en-US" dirty="0"/>
              <a:t>&lt;body</a:t>
            </a:r>
            <a:r>
              <a:rPr lang="en-US" dirty="0" smtClean="0"/>
              <a:t>&gt;</a:t>
            </a:r>
          </a:p>
          <a:p>
            <a:endParaRPr lang="en-US" dirty="0"/>
          </a:p>
          <a:p>
            <a:r>
              <a:rPr lang="en-US" dirty="0"/>
              <a:t>&lt;p&gt;&lt;</a:t>
            </a:r>
            <a:r>
              <a:rPr lang="en-US" dirty="0" err="1"/>
              <a:t>em</a:t>
            </a:r>
            <a:r>
              <a:rPr lang="en-US" dirty="0"/>
              <a:t>&gt;This text is emphasized.&lt;/</a:t>
            </a:r>
            <a:r>
              <a:rPr lang="en-US" dirty="0" err="1"/>
              <a:t>em</a:t>
            </a:r>
            <a:r>
              <a:rPr lang="en-US" dirty="0"/>
              <a:t>&gt;&lt;/p&gt;</a:t>
            </a:r>
          </a:p>
          <a:p>
            <a:endParaRPr lang="en-US" dirty="0"/>
          </a:p>
          <a:p>
            <a:r>
              <a:rPr lang="en-US" dirty="0"/>
              <a:t>&lt;p&gt;This text is normal.&lt;/p&gt;</a:t>
            </a:r>
          </a:p>
          <a:p>
            <a:endParaRPr lang="en-US" dirty="0"/>
          </a:p>
          <a:p>
            <a:r>
              <a:rPr lang="en-US" dirty="0"/>
              <a:t>&lt;p&gt;&lt;i&gt;This text is italic.&lt;/i&gt;&lt;/p&gt;</a:t>
            </a:r>
          </a:p>
          <a:p>
            <a:endParaRPr lang="en-US" dirty="0"/>
          </a:p>
          <a:p>
            <a:r>
              <a:rPr lang="en-US" dirty="0" smtClean="0"/>
              <a:t>&lt;/</a:t>
            </a:r>
            <a:r>
              <a:rPr lang="en-US" dirty="0"/>
              <a:t>body&gt;</a:t>
            </a:r>
          </a:p>
          <a:p>
            <a:r>
              <a:rPr lang="en-US" dirty="0"/>
              <a:t>&lt;/html&gt;</a:t>
            </a:r>
          </a:p>
          <a:p>
            <a:r>
              <a:rPr lang="en-US" dirty="0" smtClean="0"/>
              <a:t> </a:t>
            </a:r>
            <a:endParaRPr lang="en-US" dirty="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1447800"/>
            <a:ext cx="3763347" cy="3352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1625400"/>
      </p:ext>
    </p:extLst>
  </p:cSld>
  <p:clrMapOvr>
    <a:masterClrMapping/>
  </p:clrMapOvr>
  <p:transition xmlns:p14="http://schemas.microsoft.com/office/powerpoint/2010/mai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0"/>
            <a:ext cx="5549340" cy="4339650"/>
          </a:xfrm>
          <a:prstGeom prst="rect">
            <a:avLst/>
          </a:prstGeom>
        </p:spPr>
        <p:txBody>
          <a:bodyPr wrap="none">
            <a:spAutoFit/>
          </a:bodyPr>
          <a:lstStyle/>
          <a:p>
            <a:r>
              <a:rPr lang="en-US" sz="2400" b="1" u="sng" dirty="0">
                <a:solidFill>
                  <a:srgbClr val="82A72F"/>
                </a:solidFill>
              </a:rPr>
              <a:t>&lt;small&gt; </a:t>
            </a:r>
            <a:r>
              <a:rPr lang="en-US" sz="2400" b="1" u="sng" dirty="0" smtClean="0">
                <a:solidFill>
                  <a:srgbClr val="82A72F"/>
                </a:solidFill>
              </a:rPr>
              <a:t>element</a:t>
            </a:r>
          </a:p>
          <a:p>
            <a:endParaRPr lang="en-US" dirty="0"/>
          </a:p>
          <a:p>
            <a:pPr marL="285750" indent="-285750">
              <a:buFont typeface="Arial" pitchFamily="34" charset="0"/>
              <a:buChar char="•"/>
            </a:pPr>
            <a:r>
              <a:rPr lang="en-US" dirty="0"/>
              <a:t>The HTML </a:t>
            </a:r>
            <a:r>
              <a:rPr lang="en-US" b="1" dirty="0"/>
              <a:t>&lt;small&gt;</a:t>
            </a:r>
            <a:r>
              <a:rPr lang="en-US" dirty="0"/>
              <a:t> element defines </a:t>
            </a:r>
            <a:r>
              <a:rPr lang="en-US" b="1" dirty="0"/>
              <a:t>small</a:t>
            </a:r>
            <a:r>
              <a:rPr lang="en-US" dirty="0"/>
              <a:t> text</a:t>
            </a:r>
            <a:r>
              <a:rPr lang="en-US" dirty="0" smtClean="0"/>
              <a:t>:</a:t>
            </a:r>
          </a:p>
          <a:p>
            <a:pPr marL="285750" indent="-285750">
              <a:buFont typeface="Arial" pitchFamily="34" charset="0"/>
              <a:buChar char="•"/>
            </a:pPr>
            <a:endParaRPr lang="en-US" dirty="0"/>
          </a:p>
          <a:p>
            <a:pPr marL="285750" indent="-285750">
              <a:buFont typeface="Arial" pitchFamily="34" charset="0"/>
              <a:buChar char="•"/>
            </a:pPr>
            <a:r>
              <a:rPr lang="en-US" b="1" dirty="0" smtClean="0"/>
              <a:t>Example</a:t>
            </a:r>
            <a:r>
              <a:rPr lang="en-US" dirty="0" smtClean="0"/>
              <a:t>:</a:t>
            </a:r>
          </a:p>
          <a:p>
            <a:pPr marL="285750" indent="-285750">
              <a:buFont typeface="Arial" pitchFamily="34" charset="0"/>
              <a:buChar char="•"/>
            </a:pPr>
            <a:endParaRPr lang="en-US" dirty="0"/>
          </a:p>
          <a:p>
            <a:r>
              <a:rPr lang="en-US" dirty="0"/>
              <a:t>&lt;!DOCTYPE html&gt;</a:t>
            </a:r>
          </a:p>
          <a:p>
            <a:r>
              <a:rPr lang="en-US" dirty="0"/>
              <a:t>&lt;html&gt;</a:t>
            </a:r>
          </a:p>
          <a:p>
            <a:r>
              <a:rPr lang="en-US" dirty="0"/>
              <a:t>&lt;body&gt;</a:t>
            </a:r>
          </a:p>
          <a:p>
            <a:endParaRPr lang="en-US" dirty="0"/>
          </a:p>
          <a:p>
            <a:r>
              <a:rPr lang="en-US" dirty="0"/>
              <a:t>&lt;h2&gt;HTML </a:t>
            </a:r>
            <a:r>
              <a:rPr lang="en-US" b="1" dirty="0"/>
              <a:t>&lt;small&gt;Small&lt;/small</a:t>
            </a:r>
            <a:r>
              <a:rPr lang="en-US" dirty="0"/>
              <a:t>&gt; Formatting&lt;/h2&gt;</a:t>
            </a:r>
          </a:p>
          <a:p>
            <a:endParaRPr lang="en-US" dirty="0"/>
          </a:p>
          <a:p>
            <a:r>
              <a:rPr lang="en-US" dirty="0"/>
              <a:t>&lt;/body&gt;</a:t>
            </a:r>
          </a:p>
          <a:p>
            <a:r>
              <a:rPr lang="en-US" dirty="0"/>
              <a:t>&lt;/html&gt;</a:t>
            </a:r>
          </a:p>
          <a:p>
            <a:endParaRPr lang="en-US" dirty="0" smtClean="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4552117"/>
            <a:ext cx="6172200" cy="218318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96410424"/>
      </p:ext>
    </p:extLst>
  </p:cSld>
  <p:clrMapOvr>
    <a:masterClrMapping/>
  </p:clrMapOvr>
  <p:transition xmlns:p14="http://schemas.microsoft.com/office/powerpoint/2010/mai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04800"/>
            <a:ext cx="8534400" cy="4339650"/>
          </a:xfrm>
          <a:prstGeom prst="rect">
            <a:avLst/>
          </a:prstGeom>
        </p:spPr>
        <p:txBody>
          <a:bodyPr wrap="square">
            <a:spAutoFit/>
          </a:bodyPr>
          <a:lstStyle/>
          <a:p>
            <a:r>
              <a:rPr lang="en-US" sz="2400" b="1" u="sng" dirty="0">
                <a:solidFill>
                  <a:srgbClr val="82A72F"/>
                </a:solidFill>
              </a:rPr>
              <a:t>&lt;mark&gt; </a:t>
            </a:r>
            <a:r>
              <a:rPr lang="en-US" sz="2400" b="1" u="sng" dirty="0" smtClean="0">
                <a:solidFill>
                  <a:srgbClr val="82A72F"/>
                </a:solidFill>
              </a:rPr>
              <a:t>element</a:t>
            </a:r>
          </a:p>
          <a:p>
            <a:endParaRPr lang="en-US" dirty="0"/>
          </a:p>
          <a:p>
            <a:pPr marL="285750" indent="-285750">
              <a:buFont typeface="Arial" pitchFamily="34" charset="0"/>
              <a:buChar char="•"/>
            </a:pPr>
            <a:r>
              <a:rPr lang="en-US" dirty="0"/>
              <a:t>The HTML </a:t>
            </a:r>
            <a:r>
              <a:rPr lang="en-US" b="1" dirty="0"/>
              <a:t>&lt;mark&gt;</a:t>
            </a:r>
            <a:r>
              <a:rPr lang="en-US" dirty="0"/>
              <a:t> element defines </a:t>
            </a:r>
            <a:r>
              <a:rPr lang="en-US" b="1" dirty="0"/>
              <a:t>marked</a:t>
            </a:r>
            <a:r>
              <a:rPr lang="en-US" dirty="0"/>
              <a:t> or highlighted text</a:t>
            </a:r>
            <a:r>
              <a:rPr lang="en-US" dirty="0" smtClean="0"/>
              <a:t>:</a:t>
            </a:r>
          </a:p>
          <a:p>
            <a:pPr marL="285750" indent="-285750">
              <a:buFont typeface="Arial" pitchFamily="34" charset="0"/>
              <a:buChar char="•"/>
            </a:pPr>
            <a:endParaRPr lang="en-US" dirty="0"/>
          </a:p>
          <a:p>
            <a:pPr marL="285750" indent="-285750">
              <a:buFont typeface="Arial" pitchFamily="34" charset="0"/>
              <a:buChar char="•"/>
            </a:pPr>
            <a:r>
              <a:rPr lang="en-US" b="1" dirty="0" smtClean="0"/>
              <a:t>Example</a:t>
            </a:r>
          </a:p>
          <a:p>
            <a:pPr marL="285750" indent="-285750">
              <a:buFont typeface="Arial" pitchFamily="34" charset="0"/>
              <a:buChar char="•"/>
            </a:pPr>
            <a:endParaRPr lang="en-US" dirty="0"/>
          </a:p>
          <a:p>
            <a:r>
              <a:rPr lang="en-US" dirty="0"/>
              <a:t>&lt;!DOCTYPE html&gt;</a:t>
            </a:r>
          </a:p>
          <a:p>
            <a:r>
              <a:rPr lang="en-US" dirty="0"/>
              <a:t>&lt;html&gt;</a:t>
            </a:r>
          </a:p>
          <a:p>
            <a:r>
              <a:rPr lang="en-US" dirty="0"/>
              <a:t>&lt;body&gt;</a:t>
            </a:r>
          </a:p>
          <a:p>
            <a:endParaRPr lang="en-US" dirty="0"/>
          </a:p>
          <a:p>
            <a:r>
              <a:rPr lang="en-US" dirty="0"/>
              <a:t>&lt;h2&gt;HTML </a:t>
            </a:r>
            <a:r>
              <a:rPr lang="en-US" b="1" dirty="0"/>
              <a:t>&lt;mark&gt;Marked&lt;/mark</a:t>
            </a:r>
            <a:r>
              <a:rPr lang="en-US" dirty="0"/>
              <a:t>&gt; Formatting&lt;/h2&gt;</a:t>
            </a:r>
          </a:p>
          <a:p>
            <a:endParaRPr lang="en-US" dirty="0"/>
          </a:p>
          <a:p>
            <a:r>
              <a:rPr lang="en-US" dirty="0"/>
              <a:t>&lt;/body&gt;</a:t>
            </a:r>
          </a:p>
          <a:p>
            <a:r>
              <a:rPr lang="en-US" dirty="0"/>
              <a:t>&lt;/html&gt;</a:t>
            </a:r>
            <a:endParaRPr lang="en-US" dirty="0" smtClean="0"/>
          </a:p>
          <a:p>
            <a:endParaRPr lang="en-US" dirty="0"/>
          </a:p>
        </p:txBody>
      </p:sp>
      <p:sp>
        <p:nvSpPr>
          <p:cNvPr id="3" name="AutoShape 2" descr="data:image/png;base64,iVBORw0KGgoAAAANSUhEUgAAAa0AAACECAYAAAAjgnR9AAAZuUlEQVR4Xu2dT2xTV9qHH2bzMdKMGjY1bEpYUFJppiTSoAQJRFCREgQSRllg6ALDBqcb7BWX1birmFU8m2I2xCxKzILBSCBcKRWuQIpHqYQ/umhKF5hqJBI2mFl0PLNoRtd/73Vsxwm+SXzz8wYRH7/nnOc9Pj+/57zn3G1LS0tLv/32G7/++ivmv3qJgAiIgAiIwGYlsK1QKCz95z//2aztU7tEQAREQAREoEpg27t375bEQwREQAREQAS6gYBEqxu8pDaKgAiIgAgUCUi0NBBEQAREQAS6hoBEq2tcpYaKgAiIgAhItDQGREAEREAEuoaARKtrXKWGioAIiIAISLQ0BkRABERABLqGgESra1ylhoqACIiACEi0NAZEQAREQAS6hoBEq2tcpYaKgAiIgAhItDQGREAEREAEuoaARKtrXKWGioAIiIAISLQ0BkRABERABLqGgCtFa27yA47N3eTF7TE8XeMKNVQEREAERGAlAmsWraIwhK3mP2TvoWN8Ph5i/OTHbF+pZgffXyZai3c59/FFDsy8I3TAwYplWgREQAREwFEC7ylaYWbehSjpQIHFmQnOjUVh4gnffvGpow1vZVyitWHoVbEIiIAIOEqgg6JVaufcXz/g2O0wT34OsVGyJdFydMzIuAiIgAhsGIHOi1Zx2dAagZX6ln9xl4gxwd1vf+bNh3v57ESIcPhzPu2p9T0/d5PwxFc8NMtQWm48dnGc8NinbGeRu+c+5uKBGd7Z1vjmmPzgGHM3X3B7rLSDZROt8tLgwzrE4epSYdnuw+Vt3jCvqGIREAEREIGGBDosWnkejO/mc77m1fWTVPSoMDfJiXMzHLp+ky+PeaCwyMzEOcaejvHk2y+KEVnh+SQnDj9hbOYmXxwwP1lg8cVT7j4sMBY6iWetomV2u+WelkRL3w0REAER6BYCnROtQp7nd0OMhSEyM8XY7gqC53x16DAz48/5++fVP0LhCYbnIv/34Ae+PLyd55N7OTwX4fntMSylLBzXGGmtKFrd4iq1UwREQARE4D1Fqw7gX8LM3A1RDJSqmvUVhw4/JfT8tkXIzDdfcffcp9wdKy3r5WeC7B57yGfhSa6eOMDejzz02FIQJVoariIgAiKw1Qm8p2jV9oEWH1zg0OdPOXF3jugxi2rNTfKBPTfexvzD8BN+DpkLhHmefx0mPPmQb39+Uyzz0WfjhCNhxj421UuitdUHq/ovAiIgAh0TLXMPam7yBMe++oib1uXB55PsPTxH5MVtynkSK1Mv5Hn14il/D4cI/3COBz98yeHtEq2VwamECIiACLibQAdFq7zkd+EYF3/5gpmHIQ6YAVLhCX/980neTL7i+knrumEbYItR2hw3i4JX4Inh4eTi17yYMhMzKq8VsgfNYjpc3AZsFREBERCBzU+gw6JlrvLNEDwwxsNDN5mZKiVVLD4Y51hokYs3Jxk/vLt4W0Yh/4ofHl7nhz9HuPgpPL85zvcfhThx6GM8xQKLzITHGF80eFoWKXPf68DYG8LPb2PmdBQW57g7OUHk+rf8uVnKe9EHpWSQ25894MGXh6tZjSX3KHtw8w9TtVAEREAESgQ6L1qm3pgp7uY+VniGh6EDRZHKv3jA1OQkN29/zy/Ah3sPcezYOS4anxcTN/JzXxO5eZuZmacUt7Q++gvnLoYIjZ+kuKVVfBWK4nZx4u/8/OYjPrsQInR1L99/fLL5Oa3KJ198jTEeYer7X8zKmbj7PaVLOyRa+jKIgAiIQLcQWLNodUsH1U4REAEREAH3EJBouceX6okIiIAIuJ6ARMv1LlYHRUAERMA9BCRa7vGleiICIiACricg0XK9i9VBERABEXAPAYmWe3ypnoiACIiA6wlItFzvYnVQBERABNxDQKLlHl+qJyIgAiLgegISLde7WB0UAREQAfcQkGi5x5fqiQiIgAi4noBEy/UuVgdFQAREwD0EJFru8aV6IgIiIAKuJyDRcr2L1UEREAERcA+BVYtWoVDgX//6F//973/57bff3ENCPREBERABEdj0BFYlWu/evePXX39l165d/OEPf+B3v/vdpu+gGigCIiACIuAeAm2LlhlhvX37lr1790qs3ON/9UQEREAEuopA26L15s0bPB4Pf/zjH7uqg2qsCIiACIiAewi0LVr//Oc/6evrU5TlHt+rJyIgAiLQdQTaFq1ffvmFP/3pT13XQTVYBERABETAPQQkWu7xpXoiAiIgAq4nINFyvYvVQREQARFwDwGJlnt8qZ6IgAiIgOsJSLRc72J1UAREQATcQ0Ci5R5fqiciIAIi4HoCEi3Xu1gdFAEREAH3EJBouceX6okIiIAIuJ6ARMv1LlYHRUAERMA9BCRa7vGleiICIiACricg0XK9i9VBERABEXAPAYmWe3ypnoiACIiA6wlItFzvYnVQBERABNxDQKLlHl+qJyIgAiLgegISLde7WB0UAREQAfcQkGi5x5fqiQiIgAi4noBEa9O4eNumaUn3N2Sp+7ugHoiACDQkINHaNANDotU5V0i0OsdSlkRgcxGQaG0af0i0OucKiVbnWMqSCGwuAhKtTeMPiVbnXCHR6hxLWRKBzUVAorVp/CHR6pwrJFqdYylLIrC5CHRUtBYSXnadvd+8h6emeZ3sJb7tIFdbcJiYXcIgwraDrUo1MzDB7JIBkW00/Pj5e7yNe+lpUX822s9A6P8blJhg9nUvkV1nad7LU0y/TuLbuUpHL2zDu4uGdiefQbC/hb08+HfArQZFTk1D0rfKtqymeAa2HbR/YPo1q+//auoEEl6oH2q1epuIVmYtY2qN/lxlf7q9eC7pZzRwi3zPeWKpON7ebu+R2r9ZCXRUtEqdzJON+hgIfVPts+fMNJmED9s4XkgS6D/NjcVKsUEmZlMYQ2U5MScYb5qJRIzgcC/bzWILCbxWwZiYZckYKlc7TyoWxH91mOSSQemvCyQD/ZyuVQKMMPUyhb/Zl6qQxvBFyN7/hmoPPJe4l43htQhRPhvFNxBqWWZ1Ti9FWvks+Aao2QU8VyAXocSgwSsXh0ACvqkhZ2QSEkFaivPq2tei9DwMfwLflYush2gVq2pab+tIK5+JMHrwKv+odKn4Y8pH1b2FBebTCYxAiPuvtphoFTIYMYgEy9+rerc3fD9LZOcAV8vfZc/EMxaMVr+yOjbyZGgLEnBAtIC6X7Snpl+TXBZ6LJDw7rL8Wi5FSNWvSiaKQYDIkGWqbiVaZcFM+mPsjNfsmNFfJNtH4to1Kvq4f/IZ2SahSyFtEMwP0Xv6dC0arJ/UinVliFgjxoZlVjOiasuDES/kC3DNIkL33oK3SXgY90GPF06frdU3MQsVPV9NK9ZUdgFblLhuotW03pWWB9v0XS6BbyiBN7uGyHlNIDf6QwUykWEOEq39GLQ1qfn7irQ22ndbp/7NK1qNfLCiaC3/kCla8d4w2wMDVFf8PFd4nIswvCx0yZP0ByEaYH6HZQlzA0Rr1A8Dp2v9GZmClL8BlCyMpiG2E/ZItMrLku8nWguJBDmfr/gDKhPxkfMnHF/u3Pgpp8B83M/whTssWlcwqg1b6f2N74FasDUIbBHRSuKbH2XPhVrocv7eW+L1oUsujjfWSyKyneiKUVSbv9bbHkf2SMufgGgvXKuGh/AsC/WLLmkDcgEYzcAuiVYHRKtAOhhle7QUredTUVL9QZeLVp5MxIv36nel1YhlorXS+20PchUUgfcmsGVEy+hL4t9xupasMDLFy5Tfts+Wi3tJ9CUxhtoRpHbKrMY/daKVhIUoDIRqNq48hsiwxWYBDD8EE2ZmQnuilUlAPAGp+/DK3C/bB74whM0lRovpZYkOE2Dmt8wnIGiU9tymUuDvK24dNl4erPt70XzZTqWq/DzEIhC7Ba88MOKDaBj6GiyFpqNgROEfr2DfCISDkDheS15ZMRGj2r8WvsunCPRl8S9Ylqrrlsjmk1EikRi3zIZ49jHiDWKEAwzbkm/q6gBKy+TbyUQD+CN3yPddIZEMsuC3LpNXRKOvWu4n9nEmnCAe6C/ua+YzUYLBaLH+3SOXicWijDbYo13IJEjEEyRS94vMim31hYmGfTW+hSwx7yjj31Q3ly29PcX0yzD5QIv3XxvkdtUlVlVEr35lpNi1JYy+DNGAn8idn9g+cplINIKvr37ZI898MkYkGif13U/VpX2bK957SX4130+V3SwEto5oDRVIG70ctYQuk8+ylqy8LNHRNMOpIP1t7Vc5L1o7czC6x5KUcR7exmvikk9CEIh7izkqrSOtQknwrm6H2SSY+S5ZiygOToAZtVmnjlQAjt8oD9UJeNYDo+NUJ5BqZmKrPa08BHZA8khJLEctE3suCcOn4dUgzKZhyLSzB+5X/m9pTMIHZ+8U82j4MQV9OQh44YYlyfN9RatnIU3U7+PqN0H7/qpliay453P1H1STi4r7Xme5s2gmEqUxrHuwzBMb/oTxcobKqelZAukgx29UU0BKk/hQnlRgh4X1I2YJF+upvTxcepTFIIzv+I1aEolZYPA6P2YCmL8fSq/y3tPV7UzOJgkO9WBLHBqc4FnaoN/CN2PNtm2wPNj6fXs/bZGa+SNgx3Eqw+jK9D0WjNPcMkW08lq2XJ8j6R/mtFnIc4bpTAJfb464dw8XzLTd6t82yzSqdqwngXURrfY6VJeI0ehDa97TMqMnirN0/0CIyjznufKYXGS4OFGbCRi+XIBkMa2wHUFqp0x7PS+VWh5pmfN70g+nLbnsUy+pZj6aYtWboLg3t5JoWQVq4hkUk7vq0tVnl6glwpTyaWrHBgbhUgBifkj44WwKptIrRFpAzhSqFKTi2LNHLYJ8/l5JeM1XJcLbPwlZU5FLSaNVQbaWLaSh92hNRNcsWsvc1HgsFtJBeo/+rSjalx//m2h5UzRjbOPgNXMyvcSj+Rij1SjRnmy0f3AEXySB0T9PxOvlasHH41SU4R6TteWIhucIl2Nxot5e5mPDfFJRvcFBTvUbRKNeenMxhj8ZL2dsmhFREl8l2rKM88GJZ6QNM0Kzj9eSWNY6/n6iVZdUZRM9e70ezymMVIJgTxLvntrREWt78kk/OyqD/vJj/h0tfUfzqQA7yr+iPBOzLKxbptFqvscq6zSBdRGtNWUPOiFa5IiP7qG2tXWee2/jeHvMKMzPQrCy4d6OILVTZjXuayxa9RNzdTLPgTcBSWP5xG7+pT570EyL33OhVLaa1LEa0fLA7IJd1Kq9axJp5VJgmEkikeWp91ZBtLa1uiy5v7aHFx+l6jNbvzqcPdiTSxMNNIu07BOzdZLNJbzsKR8aG5l6Sap6nqJuMm+xnGUTDctEbc/EvcLsUqT8wyKDse0gplaW/G0RoVyc0T0XSscmqsvgm0O0apm79vbUfgTUR52WYy3WrGQtDa5mcnFV2S0mWmD7FVf8Tr8k5c1STBqsHjpuR5DaKbOasdJYtEwL0X4smY/wOAc9MUgP1w4drxRpmXbM/aNsAYb7IZ+DuAEhc8mt/GoZaV2Ct7Em574aiEefGWGFINgk9T4+DBcqB7uaYHr0FkYpLS9Wlpds6fQdFq3iymUhTbA3g69+T8u2zGWPbGyH6i894m1stLw/WBdptThq0TTSsR0fsUaArUXIdHYmW6B3uJ+d+RypuEEwdIefGolcMaq2RHqrXh5sP9Kqiau9/bUftm2Klo3zar5nKtvtBLacaJmTktF71JKVN8l0ME22N0GkmgPfjiC1U8YyPPIpoql+gk2vymguWtYoybR4fhp2JiCQrC25tSNaxTl5AWIBSPRBchR2HW1TtOoSKGwDv048RkYsB50b7E+Zn41so3oO7vJjiFoTTKzGW+2XOSFa5gRuRCBSl4hhW5q2Hzi2iZYtArBP5o1XHEqd7bholZ2djgXwJ/qIJUfJ7jpaZb5Ry4Mri1bdD8srsyxFSuuY5vLs74/+zVyH5dKjeWK1ddhun4fV/lUQ2HqiVdzasl7T5MGz209i3npuqx1BaqdMzRNmhBfbGW9x4Le5aFF/TZMHTkVK+12VVzuilY2BdxwKZ8DMIuxdzfLgKkTLvHZqKFXbD9t/pbQ/Zk3yiOykeoOCdf9q2dhdAN8uqASE0y+p7d04JFrWc1rV9tRHWparutqNtNZTtPLZGH7vOPcLlUSGzbE82I5oQY5UwFdKWLEkYiR8Q5y9s8jgxCxpY6jpDTGrmP9UtAsJbEnRwrrmDyy/IaMdQWqnTGVEmHtpXvIRa7Zi/WhpIVqUMvuOVjYwgPobMlYSLWsiRjWycUi0Kkt41Yy/YuKCPZqyZSbuh9kMWBPvMnHY6S9FktblUSf3tFpfF2ndD92PNfPUGiUdmXpJusme1rqJVjbK0EColGFY3R/rJtEqfTcWUgbe49fKmZIe9o14CRphAvazBV047arJ70Nga4oW5s0XO8pZeY3uImxHkNopU3JNLuFj6GyBaMuLdFuLFubB4gGKmY+N7iJcSbSskc3IdTBFw5Yd2EAIbe+vItKq7juZ6e59lO6X9MBEsna1VN5MWz9ey/zznIFUDPp7wEyFT/SAUV4ytArukSlIVyLMursHr/9Yqg/e70aMZl8oM3ut7/iNYvbgldklSqtW5mHk31NatWqdPbheopWN7GSgchHgyHV+TAXYWXffYv3hetvy5KlpXiaGSEczjBqlOxlbv9/JPa0S/XzawBvtJZa0pvK/z1Snz7qFgAOi1eTC3LiPXuv6UKMLcx+nMMz83yYvcyAPH71WTVln/xUepyPFlOGGr3yWmH+AeN8jkuFRdlrqN1Pce49eY7HBIeNlF6q2dWHuZR7NRy3pzuZ8liMTD+Mbv8UrrJlfjVpbEq2FFJhXOAXNg7t1119UsuiWHTI2U8Ur55jKpusvzLUlc5hldsN0DOLHLefAPHAvS/ViYFs01CoRo048qin1pmBbshZN4aqmyTdI569QWXZmrHLGzAwd9sPjNJh6Fjfbf7V2UW/x80VxXeWFuQ3823hALZAKeIvLVo3OaV16lCBmO+VrP7905PozUuUDwnb7dckH5+/xOu4tioU1zRsu8ehtOaV+IYl/V+2w/KVHb6t7PMufUrCb89MxhuLHGa/dAs2Ze1kS5Vugq9+HasPs+0at3687p3XlMUuVU/B157TO33tN3Kyz7u+npl6Wj5tYLsY+NcXLpP0CALdMvOrH2gl0VLQ6+mgS6yXTKz5SYvm5GtsvwwofW1ZUlmj/ANmw5TqndupZ8dEkTZzhmeDZgrHsGqZq6SaPJrFmy5mHiXeE7dc5NXpEh7UFlQPAhSz4fXAnb791orrPtQ8iyfK5qyaP/jDtLrsMt8GjSYraYWYN9tpvyrC4obq3Z96wYd5ycd/cvtgHXvOpMv4GWYr5UrZj+Ebp5owzYYiNQtB87MoQjI5Cfz/07jT3ztb6aJI2zgpSvqmhciMGuxk8H8AwAnht13gsvxGj1P/6Ouovji5TOjXNrC/BwWWP+jnF9KyPxMHlj8epRnLmLRd+H+E7eXpGfISjYXx9PRSyMXzFfa59nI8kifn7LPtC5t2CAbzGLX7iCJejMSK+dt5v0k/zu+bP2Z/KUO3aNENnzy57PFGl/a3nkd0MHhnGGzQIePvW5ykGa59f9UkHCHRUtBxo3xYyqYdAds7ZKy0Pdq4mWXKAwHyMoU/G7bd+NKhmcPIZmZYPmnOgbTK54QQkWhvugkoDJFqdc4VEq3MsN8ZSPhMj4B/nTuVgWaNm6IDxxjhng2uVaG2wA2rVS7Q65wqJVudYrr8l89lcw6ez+B6niSzbsC6Qz8bxD4yTufSI+epB7vVvp2rcGAISrY3h3qBWiVbnXCHR6hzL9bZUu9h6ZOIxscAQvT21DKpCPkc2YeCNbCeWjuNt9gTy9W626ls3AhKtdUO9UkUSrZUItf++RKt9VpuxpJnskiCWTJDNzPPdT+XHpnj2cWRomCGvj6Bv2JYNvBl7oTY5Q0Ci5QxXWRUBERABEXCAgETLAagyKQIiIAIi4AwBiZYzXGVVBERABETAAQISLQegyqQIiIAIiIAzBCRaznCVVREQAREQAQcISLQcgCqTIiACIiACzhCQaDnDVVZFQAREQAQcICDRcgCqTIqACIiACDhDQKLlDFdZFQEREAERcICARMsBqDIpAiIgAiLgDAGJljNcZVUEREAERMABAhItB6DKpAiIgAiIgDMEJFrOcJVVERABERABBwhItByAKpMiIAIiIALOEJBoOcNVVkVABERABBwgINFyAKpMioAIiIAIOENAouUMV1kVAREQARFwgIBEywGoMikCIiACIuAMAYmWM1xlVQREQAREwAECEi0HoMqkCIiACIiAMwQkWs5wlVUREAEREAEHCEi0HIAqkyIgAiIgAs4QkGg5w1VWRUAEREAEHCAg0XIAqkyKgAiIgAg4Q0Ci5QxXWRUBERABEXCAgETLAagyKQIiIAIi4AwBiZYzXGVVBERABETAAQISLQegyqQIiIAIiIAzBCRaznCVVREQAREQAQcISLQcgCqTIiACIiACzhCQaDnDVVZFQAREQAQcICDRcgCqTIqACIiACDhDQKLlDFdZFQEREAERcICARMsBqDIpAiIgAiLgDAGJljNcZVUEREAERMABAhItB6DKpAiIgAiIgDMEJFrOcJVVERABERABBwhItByAKpMiIAIiIALOEJBoOcNVVkVABERABBwgINFyAKpMioAIiIAIOENAouUMV1kVAREQARFwgIBEywGoMikCIiACIuAMAYmWM1xlVQREQAREwAECEi0HoMqkCIiACIiAMwT+BxJ9Exg2fxzn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150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975" y="4419599"/>
            <a:ext cx="6778625" cy="208573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997338"/>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0"/>
            <a:ext cx="6658618" cy="3785652"/>
          </a:xfrm>
          <a:prstGeom prst="rect">
            <a:avLst/>
          </a:prstGeom>
        </p:spPr>
        <p:txBody>
          <a:bodyPr wrap="none">
            <a:spAutoFit/>
          </a:bodyPr>
          <a:lstStyle/>
          <a:p>
            <a:r>
              <a:rPr lang="en-US" sz="2400" b="1" u="sng" dirty="0">
                <a:solidFill>
                  <a:srgbClr val="82A72F"/>
                </a:solidFill>
              </a:rPr>
              <a:t>&lt;del&gt; </a:t>
            </a:r>
            <a:r>
              <a:rPr lang="en-US" sz="2400" b="1" u="sng" dirty="0" smtClean="0">
                <a:solidFill>
                  <a:srgbClr val="82A72F"/>
                </a:solidFill>
              </a:rPr>
              <a:t>element</a:t>
            </a:r>
          </a:p>
          <a:p>
            <a:endParaRPr lang="en-US" dirty="0"/>
          </a:p>
          <a:p>
            <a:pPr marL="285750" indent="-285750">
              <a:buFont typeface="Arial" pitchFamily="34" charset="0"/>
              <a:buChar char="•"/>
            </a:pPr>
            <a:r>
              <a:rPr lang="en-US" dirty="0"/>
              <a:t>The HTML </a:t>
            </a:r>
            <a:r>
              <a:rPr lang="en-US" b="1" dirty="0"/>
              <a:t>&lt;del&gt;</a:t>
            </a:r>
            <a:r>
              <a:rPr lang="en-US" dirty="0"/>
              <a:t> element defines </a:t>
            </a:r>
            <a:r>
              <a:rPr lang="en-US" b="1" dirty="0"/>
              <a:t>deleted</a:t>
            </a:r>
            <a:r>
              <a:rPr lang="en-US" dirty="0"/>
              <a:t> (removed) of text</a:t>
            </a:r>
            <a:r>
              <a:rPr lang="en-US" dirty="0" smtClean="0"/>
              <a:t>.</a:t>
            </a:r>
          </a:p>
          <a:p>
            <a:pPr marL="285750" indent="-285750">
              <a:buFont typeface="Arial" pitchFamily="34" charset="0"/>
              <a:buChar char="•"/>
            </a:pPr>
            <a:endParaRPr lang="en-US" dirty="0"/>
          </a:p>
          <a:p>
            <a:pPr marL="285750" indent="-285750">
              <a:buFont typeface="Arial" pitchFamily="34" charset="0"/>
              <a:buChar char="•"/>
            </a:pPr>
            <a:r>
              <a:rPr lang="en-US" dirty="0" smtClean="0"/>
              <a:t>Example :</a:t>
            </a:r>
          </a:p>
          <a:p>
            <a:pPr marL="285750" indent="-285750">
              <a:buFont typeface="Arial" pitchFamily="34" charset="0"/>
              <a:buChar char="•"/>
            </a:pPr>
            <a:endParaRPr lang="en-US" dirty="0"/>
          </a:p>
          <a:p>
            <a:r>
              <a:rPr lang="en-US" dirty="0"/>
              <a:t>&lt;!DOCTYPE html&gt;</a:t>
            </a:r>
          </a:p>
          <a:p>
            <a:r>
              <a:rPr lang="en-US" dirty="0"/>
              <a:t>&lt;html&gt;</a:t>
            </a:r>
          </a:p>
          <a:p>
            <a:r>
              <a:rPr lang="en-US" dirty="0"/>
              <a:t>&lt;body&gt;</a:t>
            </a:r>
          </a:p>
          <a:p>
            <a:r>
              <a:rPr lang="en-US" dirty="0" smtClean="0"/>
              <a:t>&lt;</a:t>
            </a:r>
            <a:r>
              <a:rPr lang="en-US" dirty="0"/>
              <a:t>p&gt;The del element represent deleted (removed) text.&lt;/p&gt;</a:t>
            </a:r>
          </a:p>
          <a:p>
            <a:r>
              <a:rPr lang="en-US" dirty="0" smtClean="0"/>
              <a:t>&lt;</a:t>
            </a:r>
            <a:r>
              <a:rPr lang="en-US" dirty="0"/>
              <a:t>p&gt;My favorite color is </a:t>
            </a:r>
            <a:r>
              <a:rPr lang="en-US" b="1" dirty="0"/>
              <a:t>&lt;del&gt;blue&lt;/del&gt; </a:t>
            </a:r>
            <a:r>
              <a:rPr lang="en-US" dirty="0"/>
              <a:t>red.&lt;/p&gt;</a:t>
            </a:r>
          </a:p>
          <a:p>
            <a:r>
              <a:rPr lang="en-US" dirty="0" smtClean="0"/>
              <a:t>&lt;/</a:t>
            </a:r>
            <a:r>
              <a:rPr lang="en-US" dirty="0"/>
              <a:t>body&gt;</a:t>
            </a:r>
          </a:p>
          <a:p>
            <a:r>
              <a:rPr lang="en-US" dirty="0"/>
              <a:t>&lt;/html&gt;</a:t>
            </a:r>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32" y="3999256"/>
            <a:ext cx="5441652" cy="254414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5088694"/>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0"/>
            <a:ext cx="8610600" cy="3785652"/>
          </a:xfrm>
          <a:prstGeom prst="rect">
            <a:avLst/>
          </a:prstGeom>
        </p:spPr>
        <p:txBody>
          <a:bodyPr wrap="square">
            <a:spAutoFit/>
          </a:bodyPr>
          <a:lstStyle/>
          <a:p>
            <a:r>
              <a:rPr lang="en-US" sz="2400" b="1" u="sng" dirty="0">
                <a:solidFill>
                  <a:srgbClr val="82A72F"/>
                </a:solidFill>
              </a:rPr>
              <a:t>&lt;ins&gt; </a:t>
            </a:r>
            <a:r>
              <a:rPr lang="en-US" sz="2400" b="1" u="sng" dirty="0" smtClean="0">
                <a:solidFill>
                  <a:srgbClr val="82A72F"/>
                </a:solidFill>
              </a:rPr>
              <a:t>element</a:t>
            </a:r>
          </a:p>
          <a:p>
            <a:endParaRPr lang="en-US" dirty="0"/>
          </a:p>
          <a:p>
            <a:pPr marL="285750" indent="-285750">
              <a:buFont typeface="Arial" pitchFamily="34" charset="0"/>
              <a:buChar char="•"/>
            </a:pPr>
            <a:r>
              <a:rPr lang="en-US" dirty="0"/>
              <a:t>The HTML </a:t>
            </a:r>
            <a:r>
              <a:rPr lang="en-US" b="1" dirty="0"/>
              <a:t>&lt;ins&gt;</a:t>
            </a:r>
            <a:r>
              <a:rPr lang="en-US" dirty="0"/>
              <a:t> element defines </a:t>
            </a:r>
            <a:r>
              <a:rPr lang="en-US" b="1" dirty="0"/>
              <a:t>inserted</a:t>
            </a:r>
            <a:r>
              <a:rPr lang="en-US" dirty="0"/>
              <a:t> (added) text</a:t>
            </a:r>
            <a:r>
              <a:rPr lang="en-US" dirty="0" smtClean="0"/>
              <a:t>.</a:t>
            </a:r>
          </a:p>
          <a:p>
            <a:pPr marL="285750" indent="-285750">
              <a:buFont typeface="Arial" pitchFamily="34" charset="0"/>
              <a:buChar char="•"/>
            </a:pPr>
            <a:endParaRPr lang="en-US" b="1" dirty="0"/>
          </a:p>
          <a:p>
            <a:pPr marL="285750" indent="-285750">
              <a:buFont typeface="Arial" pitchFamily="34" charset="0"/>
              <a:buChar char="•"/>
            </a:pPr>
            <a:r>
              <a:rPr lang="en-US" b="1" dirty="0" smtClean="0"/>
              <a:t>Example: </a:t>
            </a:r>
          </a:p>
          <a:p>
            <a:pPr marL="285750" indent="-285750">
              <a:buFont typeface="Arial" pitchFamily="34" charset="0"/>
              <a:buChar char="•"/>
            </a:pPr>
            <a:endParaRPr lang="en-US" dirty="0"/>
          </a:p>
          <a:p>
            <a:r>
              <a:rPr lang="en-US" dirty="0"/>
              <a:t>&lt;!DOCTYPE html&gt;</a:t>
            </a:r>
          </a:p>
          <a:p>
            <a:r>
              <a:rPr lang="en-US" dirty="0"/>
              <a:t>&lt;html&gt;</a:t>
            </a:r>
          </a:p>
          <a:p>
            <a:r>
              <a:rPr lang="en-US" dirty="0"/>
              <a:t>&lt;body&gt;</a:t>
            </a:r>
          </a:p>
          <a:p>
            <a:r>
              <a:rPr lang="en-US" dirty="0" smtClean="0"/>
              <a:t>&lt;</a:t>
            </a:r>
            <a:r>
              <a:rPr lang="en-US" dirty="0"/>
              <a:t>p&gt;The ins element represent inserted (added) text.&lt;/p&gt;</a:t>
            </a:r>
          </a:p>
          <a:p>
            <a:r>
              <a:rPr lang="en-US" dirty="0" smtClean="0"/>
              <a:t>&lt;</a:t>
            </a:r>
            <a:r>
              <a:rPr lang="en-US" dirty="0"/>
              <a:t>p&gt;My favorite </a:t>
            </a:r>
            <a:r>
              <a:rPr lang="en-US" b="1" dirty="0"/>
              <a:t>&lt;ins&gt;color&lt;/ins&gt; </a:t>
            </a:r>
            <a:r>
              <a:rPr lang="en-US" dirty="0"/>
              <a:t>is red.&lt;/p&gt;</a:t>
            </a:r>
          </a:p>
          <a:p>
            <a:r>
              <a:rPr lang="en-US" dirty="0" smtClean="0"/>
              <a:t>&lt;/</a:t>
            </a:r>
            <a:r>
              <a:rPr lang="en-US" dirty="0"/>
              <a:t>body&gt;</a:t>
            </a:r>
          </a:p>
          <a:p>
            <a:r>
              <a:rPr lang="en-US" dirty="0"/>
              <a:t>&lt;/html&gt;</a:t>
            </a:r>
          </a:p>
        </p:txBody>
      </p:sp>
      <p:sp>
        <p:nvSpPr>
          <p:cNvPr id="3" name="AutoShape 2" descr="data:image/png;base64,iVBORw0KGgoAAAANSUhEUgAAAXYAAACICAYAAADzscC4AAAeo0lEQVR4Xu2dT2zc1rWHP3fRNwFaVNlU0iYeL5woQJuOgQYZAQlCIwY8RgKEgRemkwd44s2jugm1Kr167ErM4kH0pmY2Nr2IzSxc00CMjAEHnocEMAMH8DxnkbGzEBUU8CibTNqimbZo/EByJI3mnyxpxjORzwBZRCTPPec7lz8ennuZ7Hnw4MGDf/zjH8T/yE8ICAEhIAR+/AT2/Pvf/37wt7/97ccfiUQgBISAEBACCYE9f/3rXx/88MMPgkMICAEhIAR2CYE933333YNdEouEIQSEgBAQAnHFLsIu80AICAEhsLsIiLDvrnxKNEJACAgBqdhlDggBISAEdhsBqdh3W0YlHiEgBB57AiLsj/0UEABCQAjsNgIi7LstoxKPEBACjz0BEfbHfgoIACEgBHYbARH23ZZRiUcICIHHnoAI+2M/BQSAEBACu43Arhb2W4u/4NCts9y7cJTJ3ZY5iUcICAEh0IPAjoU9EU+r1fov2f/iId6am2futafJjBB9h7CvXOLNp0/y/PXvmH9+hI7J0EJACAiBIRIYkLBbXP9unlQrG6xcX+DNow4sfMLHv3tuiO73Ny3CPjL0MrAQEAIjJDAEYU+jufXfv+DQBYtPvppnVNIuwj7CmSVDCwEhMDICwxP2pEXTWsmnMdbvXcI2F7j08Vd888v9vPLqPJb1Fs9NrDOo3zqLtfBHrsbnkLZ2Dp2cwzr6HBlWuPTm05x8/jrfbein3GLxF4e4dfYeF46mHfUNwt5sw1xtQ22ttWWadq92+jyy7MjAQkAICIFtEBiSsNf5cG4vb/E+y2deY1WzG7cWefXN67x45ix/ODQJjRWuL7zJ0U+P8snHv0sq+8adRV596ROOXj/L756Pr2ywcu9TLl1tcHT+NSa3K+wxnL49dhH2bcwfuUQICIExJDB4YW/UuXNpnqMW2NfPcXTvatR3+OOLL3F97g5/emvtj9D4BHPyJP/x4Rf84aUMdxb389ItmzsXjtJyVgu6bVbsmwr7GGZHXBICQkAIbIPAgIS9beTfWly/NE9ScK/p+h958aVPmb9zoUXs44PLXHrzOS4dTVso9esGe49e5RVrkVOvPs/+pyaZ2LC1RoR9G3mWS4SAEHiMCAxI2Nf70isfvs2Lb33Kq5du4RxqUfZbi/xi477IDZh/aX3CV/NxM6bOnfctrMWrfPzVN8k5T70yh2VbHH06VngR9sdofkqoQkAIbIPAwIU97onfWnyVQ398irOtrZg7i+x/6Rb2vQs01zY3d7dRZ/nep/zJmsf64k0+/OIPvJQRYd8cnJwhBITA40xgCMLebK+8fYiTX/+O61fneT4utBuf8N+/fo1vFpc581prj+Yh8CfV/i3OJg+FBp+Yk7y28j73zsWLqau/TXbFxKfJB0oPAVtOEQJC4MdOYEjCHndUrmM8f5SrL57l+rl0IXTlwzkOza9w8uwicy/tTb5KbdSX+eLqGb74tc3J5+DO2Tk+f2qeV198msnkhBWuW0eZWzH5tCnkcR/++aPfYN25QLwO21i5xaXFBewzH/PrXtsdk0ylC7gXXvmQD//w0tpunTSJsivmxz6ZxX8hIARSAsMT9liT4+2NcV/dus7V+ecTIa/f+5Bzi4ucvfA5XwO/3P8ihw69yUnzrWSxtX7rfeyzF7h+/VOSFvtTv+XNk/PMz71G0mJPfo3kAXBy4U989c1TvPL2PPOn9vP506/13se+euW99zHnbM59/nU8OAuXPif9OFaEXW4KISAEdgeBHQv77sAgUQgBISAEdg8BEfbdk0uJRAgIASEwmFaMcBQCQkAICIHxIiAV+3jlQ7wRAkJACOyYgAj7jhGKASEgBITAeBEQYR+vfIg3QkAICIEdExBh3zFCMSAEhIAQGC8CIuzjlQ/xRggIASGwYwIi7DtGKAaEgBAQAuNFQIR9vPIh3ggBISAEdkxAhH3HCMWAEBACQmC8CIiwj1c+xBshIASEwI4JiLDvGKEYEAJCQAiMF4FtC3uj0eAvf/kL//znP/nhhx/GKyrxRggIASHwGBPYlrB/9913/P3vf2d6epqf/exn/OQnP3mMEUroQkAICIHxIrBlYY8r9W+//Zb9+/eLoI9XLsUbISAEhEBCYMvC/s033zA5OcnPf/5zQSgEhIAQEAJjSGDLwv7nP/+ZmZkZqdbHMJnikhAQAkJgWxX7119/za9+9SuhJwSEgBAQAmNKYMsVuwj7mGZS3BICQkAINAmIsMtUEAJCQAjsMgIi7LssoRKOEBACQkCEXeaAEBACQmCXERBh32UJlXCEgBAQAiLsMgeEgBAQAruMgAj7LkuohCMEhIAQEGGXOSAEhIAQ2GUERNh3WUIlHCEgBISACLvMASEgBITALiMgwr7LEirhCAEhIARE2GUOCAEhIAR2GQER9l2WUAlHCAgBISDCLnNACAgBIbDLCAxH2EObPbOn+qJauPkAI1vGMy3KBR9fm9o52noJvRCgllwKEzs393AW6lQCFyvI4noaA4ji4YaVs3ZOoOqSL4IX6szs3Nojs1CPSnimQcOoYub7Ddug6pu4GRNH3crMrBF6NlY5j9d1Tm92vJ9PG6+tuQZVxUKbeWQ37CPL0ygHGoqw13wNAxtfywI1fHUaX7tPkIh3ndAuUFZcJkwV63+XyV9cPTZKFNsbuxYUyevnWc5f5H4gwr49inLVQxNolDFniry7vExcHPUW9kZyn1lYeKaypYIj8lQU80rPOb3Z8X6xdFxbr+IZRcqqj6fGeiG/QRAYjrCXAmoFlVziYbuwx38KCGoqai7E3jNL+CMW9iRCX2Xa18ZT2CMPMyxgD+KNaBAz7hHaiDyTsGAzlqE3yhhOBqd/yd2dVnztEweZ6iPska9RjAxKZp7MNphHnsK+QO85pzc73l/c221H+KpGZJUxc728bVA2HDKOSd+XlIeNdSf8H3aMEZ43FGHfGE8XYV87QYR9uLmP8LU8vlppvi0Nd7Sxsh75aHkftRKMobCnb62zODzYjrCT3jf0EvZYtLI+hcilsB1Vf4hiZSfFTNdrKw45c4KgVKRb3V4PbQqz4DwYhLDvlP9YzfSuzoyJsC/hZByK+mmqEydwSx5rb2X1EEcvYn9wF545hum5GPlu/bgGtbKHadXRy3Hy0963bYIRFqjoGtYHDXKLPoHRrGKigGJBpzRlELhZyhUFs0d5Vw8d9KJN6oaJ5xqsutExURtVfNPAPH2N5b2Hecd2sLUZMj18yp8J8IsZguSaCpkTLiVPXZ/gPRg0amU8yyZUXKyMg26cppJp8psIcTSV+WsrzcS/zsX77SK3yqhOwW7g6aepmbepGjm6x9ugFvrYVpm8rVOzNOavwOF3XFynQJY0B5ZdJqcrlIw5QuUjql6BiZ5MIAqKFPQSU0aAmy1TUcymGKc9YsM8zbXlvRx+x8axNWYyq+OEKK5FxtExWrhNhA6aOs966N3aZO1rIzubLz15dfDw+B/O8J/nP1u7IdOWSq9Y09PqFRdDtzkfZVkITJg90lPYk/lY1vnWLbB+p9QJHQPDOc9ny7D3hROYrou+ViFHBIaO6V+jUbiMX/CY3fAWusnxPvmFzWzHEVawp4pkShWM9FV/7RfPD+2N86wRW7iZPhC73heNpPV7/Ep6ecxWKe9hdclv4eYSM67GGx38x1+st+LhWAh7cOIcrlMkN1HFLTyLW7hNJc5uo4JthBRsndxEnEcHdbZEcalEsf2xHjpktXmWlxe4+cBkpqQzU3yPlZXXWbjhYChZKBtkD9Zw7/uoU3VKukpklNFnoF42MWsGbhdhb1Ts5OFg6zkm4jUCR2W2VGSpWV1sFPYage6QsSwKUxkaNR992mDqRoTZMNZ8WrzpouenaJQMZo5U0S5amFqeqXgB+MkjZG58j6Nk+jCwaWgF5j5b4YU1fhFeYR+mcpuaGd8d/d+I4rWQnPFBwujcUrDGtGe8dh2lMM/yyl5OnCvhFGeYSCrj40TmbcJ8iSn1FCsrv+H3N8rYyqqs9GZi58roaoRRjhcw65RNk5rhJsJeC3ScjIVVmCLTqOHr0xhTN4i0Kkphjs9WXuDEORenmGMi8ijsM1Fu10hDjxfwwy4Ps/T2aF8byexgvvTkZdXI9+CRiE++KVCJPz1itRUycWz5EsXQI162isoWxsF3yXet2OOWxRMY2eY9tKoGVRdFqWJWnWRjQcXOcaBicd9XmSK+Jos55VMyFSbqIZ5h8nZ9tRWz2fE++VXi266f7VUHawTaNE5hiXLHzd1sdx7PJ/d20orpqw3NitzJcjH0yYdF9FIe09ZRkjXktIvQyn8rovljOHcshL21xx7ae5glnfD1ks6TR97r4Ph6r558cjPHhUya/ERwWydDzUed9tGSyjWeSDncnIejF+i9KB8/AJ6k0431CniDsMevlAfm+b92r5tVRn+f4os2inF/BlHHGkUrv82EPZni7YzYJN6oUzCTfqujcrtikOsmqP2YFGtoOZec56AXZloqzApO7gDznSDT/HaM09ae2ETY12JvqUq3N1+2zqtTWPrFatAws1gz4brgNR/+2a7C3q/1GSc8xPccLOcD7q4u+CcPxQrm9w5xLZHUz06OA2Uz7bFvdrxffrVqf9st98nGubvxBmrPzebaEC8eK8y6NV7WfEp261qDCHuHqG79f2a9tR57a3KTZEbmw/chtyTs8UPfRVPnuLI82dFeWQ889T8ye+9A2CDssQ92tuei01aFvT+Dzop858K+SbzdBLOVe6/jPZk0qLga6twVlief4Zjp4Rp5JpIHnE22o33UzMwjF/Ze82UbvDoqxn6xpqJfNlt3jvXrsfe63+K3IRW9qmJbGrmqzr7mQy1+W3nySHa9Gm7rsW92fKrPnE8FuLft1k2YWxH2h9KG5gPwvRcWuBm3Z9fWG0TYRyrsyaRw8mstj01fgbYo7Km9uG8c4Nkmp2omX3bsaU4rMie/RKnLK2JH5RdXL4UaTmSvVT+tfm9V2PszGIawbxJvF+HueLC1t0A2YZKmoUYYeNjmKWrml4R6AydXoOZE2KtlZCvIEQh79/miEfWbH13fHNqFJRbvXrHGO0b2YSutrZV+wt69FZPkyC3wZdLyatvJFZrsma1x+VsPtdk925jTTY73y+9mttdyms47O/9wrZjNtSHCL1pgWcR7Qg0cQl9rrluJsA9A2Ku4SrNvnjQ/W39lzD0HqZ5bIkhEs0FJf4IjfMT3boFMsrqvUTX89b24kYcbaehdbvZGSeeJI421CRrvmd339gw3Htgo8bBxn/FZH+3LuK8e92xtJiw76YUnx7QGTtxOaPOyEffmtSqG72GmTToizyXS9ES8q67Cs26zFUHa53azF/Hihb74RmmUcfwsRjFLf59iy21M+jII+/MjFQVfW8LPVghnVNba3s0YU39aepeJu33ircStGIdjF0M8LUumXsYuaNTsKF0TKJvsOVht6233YVII0e0JLLtAmgYFreEkayyRV2Cfm+WiZzc/YGlQdnyyRpFsc5y1tYFGCf2JI/DR97jxVpDIR93noy35ZCshM6rS0uZJg9+Ytzin25svM/14xcLWwQNCs9ly1GsEdZVcpXesmViUjQaLgZ9sHIjKZtJjv7J3L4t+hNG2/68eFHmypG1YPE3bZXlulON7oYJv6hyvGSwFGtlGiJ2fJchfxnfU5N+THvv5KntPuITuFF6/416OUq85r9X62/biHn/8ix9u8ddinYunyeHkARG3WXVqQR21UO+jDTX8oknd9NBn4jI9wlP3YWYurol7O3+1/abftIoc7xOG22Pv+AI1XdhM52Fadax+nxr3zc1oem31mtebOxmiAEM38a/dZWXvC5zQbSxT6dwStWGs1zlzBubmmkvjLHDzfhZ7+jhrf7l5n2wYkldqGOocYeYYlu+17BLYmLgoMNBNn2t3V5IdBbptYSrZZo+6ZZw4vnoF19Cxz3+WtBcOqya2U2QqiHv+/Xy6CbMbmSQfdXVlkMHflJ9KzVFR56sol8sdH4Ckbw+xPy/w8ssqdrKbKP31ind1UfLMxTy+cYr/zRzmHcfFibcxreVgMrGn++kiaPLrwSRX93HCPErNQJ0LyRyz8D2ddLNGnYproNvxTo5JnjmsYtoOxYbT8mVzvNZhEk23cVNrOKrKfFXhcrlll1XTnfXY4z8s8OHFkNf65qb/fOnKK+M3/ezkES/eKs2dQOle8x6xJiDidlURzfqAerJrTKdaiPd02xQL2Y4HVlxIGFkPpbpegVMrYWhFTldnknwZEy5KsYRiB7jFGTJRCUPXOX0NDi/6OFMuRqhgmUXycQ43O94rv4mubmI70fX+2x3jb1+KSnMHW6nZVul6X8wQru6KaWoIa/M8zXWsQdk2/nFRmNPBrTzKr9aH93AYrrAPz2+xPCoCD7EoOSrXZNx1ArVAQ6tu/wOlR8sy/t6iSGSW+nyg9Gg9+rGPJsL+Y8/go/Y/eSWubtge+ahdkPEehkC8K0TFqht4cZvrYS4ZxTn19JuPUsGV/6TAAPmLsA8Q5q431dbu6vzgadcT+NEFWCs7eHUNc0v/EbBHF2bF0ZIP7PT4QxX5DYyACPvAUIohISAEhMB4EBBhH488iBdCQAgIgYEREGEfGEoxJASEgBAYDwIi7OORB/FCCAgBITAwAiLsA0MphoSAEBAC40FAhH088iBeCAEhIAQGRkCEfWAoxZAQEAJCYDwIiLCPRx7ECyEgBITAwAiIsA8MpRgSAkJACIwHARH28ciDeCEEhIAQGBgBEfaBoRRDQkAICIHxICDCPh55EC+EgBAQAgMjIMI+MJRiSAgIASEwHgRE2McjD+KFEBACQmBgBETYB4ZSDAkBISAExoOACPt45EG8EAJCQAgMjIAI+8BQiiEhIASEwHgQEGEfjzyIF0JACAiBgREQYR8YSjEkBISAEBgPAiLs45EH8UIICAEhMDACQxD2Gr46zfErsY+T/NdHVdxCj/9RbeRR2Pc215JwFrj5wCS/zdDqFRdDtzn/GRx+x8axNWYy2zS2ncvqJfRCgFpy6RXudsxu/ZoGtbKHadXRy9vn2XXcqku+CF6oM7N1x3ZwRY3Qs7HKeTxPY2oHluRSIfA4EBiCsKfY6iWdmWLASs5mqVQk20GzQdnMcvDdFX6zcJuKmds+7/gBUWzglHVmIp+iYpILIowdmNy+MyO+MnTIavMsL+/sQTniKDYMH3kqinmF5fxF7gci7OOUG/FlPAkMTdgJbcwwQ2nepnAjwlbayud6QFELmcq8S1W7T6Btvw6LPIV9VZsH9nbr/eEkJ/JMwoLNDkLbnmOhzZ5ZdvQGtL2Bh3dVkuNAF2EfHmKxvIsIDFXYbXRm3Cd5o95ZaUVeAWvCpuAdwN+hsIf2Hma5yQNzjIQ98tHyPmolEGEfwA1T81WmfU2EfQAsxcTuJzBkYTcxsMnP+hRvV1paIxWcQol8UCTSpteEPRHoU03oC02hrvmo08e5wutcvN8ukiH2nllWL0mujK/TwTEMnPOfscxeXjhh4ro6uczG8xduPiB+FqyNuzpmvYJnmljvXWN58hmOGQ62WUjaSY1aGc+yKed0lJLBXKjwUdUlV1nva8+EDpo6z7WVZiyvNx9sjSq+aWCevsby3sO8YzvY2gxdlwKa51r+Ne7yDMdMD9fIk65WRJRsE8P5gLsrezn8Xxa2XSS3upTRpWKvx/6ZFu9dW2bymWMYjo1ZSCJKevKWXSanK5SMOULlI6peoTnW6k1QpxK4WEEWd7XPHQUUCzqlKYPAzVKuKJgdryd97NdDHL2I/cFdeOYYpudi5FeDiAgMHdO/RqNwGb/gMSvCvvsVSSIcCIGhC7uZj/AK+zCzH1F1U7FolE20SCcoZpKF1taKvRbo5MwJgopNvql4FcemVjR7Lkq2V+xVV0GpmlSdeLwKdu4AFes+vpq2eypODj3jE+qrS4AR5XIGRYmPV3DyOjUrwC5MQa2EqR7By8X+T+BOqZxaWeE3v79B2VZS8evW107ENWx5GNUIdIeMZVGYytCo+ejTBlPd2lRE+JpCoJbxtSxUXAqqj1oqo8/UKek5vHwJtzjDRL2Kpyu8HZncDg2SZYV2Ya845PUaVmCThmSiHvHIxQvbEy5T6ilWVn7D72+UsZXuC921oEheP9/S5479UImM2Ceol03MmoHbLuyh3d1+o4JthBRsPXkg1UMHdbZEcalEMdugbGQxp3xKpsJEPcQzTN6uSytmIHe9GNn1BB6BsMdCbpA9WMVObtp414xJxvNQJ9IdNBtbMemDICg2++6NMrY7gdlnJbRXK6YW+niOhfPBXfIXW/r48WKrDu7qom4UEk7kiYvFeNH3STvPUnl9wTd+EGUPhthLZYrZtOoPW+11E9N2Ya845A7M83/tU2r1LaH17xWbKWOKsMWHtcOJnQjne4e1ZYvm7qKZG9/jxH/cIOyxAD+JnV+iXFxdwm4uXId2GmfHQ6j7vN/YDqkRaDncnIejF5jpsfEpsdTFfsL5yHsdA70ec82XKOyrYLbEGD+MD5RNacXsekmSAAdB4JEIe1IF5w5gF24QaRUUP5dUuxm6CXtzR405Q6likA1sgpzJmiZ1ibpD2OtlTFWnqtpYWo6qvq/t4RGPm6NipIu6lXKZrJJW3xV7igOhw1Kgre/kabaD8knrZpvCHoubnX0oYerXT64FGtNvZLn5wG7ZGtrm0wZhr2BPHSB0lgji6r/5S8Y4nk8XWLcl7NCouGjqHFeWJ3nmmInnGsnDsePXxX4yfmR2XRdJRT+OcX27pvTYB3G7i43HhcAjEnaoB0WefKPOsWM18mbY7Ld3F/a0HXKAinkTpVpDNdW2fu/G9GwU9tSmW/iSctJq6fHwiP0JVL51MpQqClqz/E2FM8Plb+M3iuY4kY+6r0Qx+ds2hT2utAs1nMher7R7zbK4Yj9Qw2+tylfPTY75mBvWLELMPTpTq3/bIOxxZT3NG5nLfOutc4x8lX2lYvq3bQp76lKDWhjg2SanaiZfdtvj3qtid/Ldt8KGJntmaxtyIML+uEiSxDkIAkMT9rjqMhoWXrOvTaOMmT3Iuxv2IldxlWdxC5372NMHQYnfd+1Bt4aethqONC5z31OZIsJT9uHk0x44FR9TP07N2Fixxv4YT5jUTxQpuvq62DZCbGUWJ3uR0NPIZuqEdgEDl7KZI0MZc89Bqm2tmEZJ54kjjXUxSh4GPtqST7YSMqNmCQr7cLMX8eKPp9LFBhw/i9HxOpI+2HzlIwK7kH6QUy/hlHMYagNfy3M8MrhRMolb4pGvoQQaoR/HD+2+NEIbZdYhezHE07Jk6iF2wQC3jJnLQNlkz8Fql8XpjVMsXrt41lW5XYl7+TV83WbCivv2Gai6KFoDJznW9utmP+af1agaPp6ppDFGHm6koecr2PlZgvxlfEcl22j22M9X2XvCJUzyLD8hIAR6ERiCsLd+eQqs7ghJ7lsVN+une9qTKq51P0v7BzWxuPnkyv0q3M5dMfFOl2LdQCuepjrzDo5rMOEqFEsKduBSXPscNe0zaxMBtfZtki27NVb2vsAJw8FJdqSsjzf58suoup8uFm6Ipbl7Z6KCo6rMVxUulz3UuAtSr+AaOna8W2fyGQ6rJrZTJNbWjl+rD5Mv87qqYTnxzp5YuVt218R2NGv9S9tuvkyli5N60eaDuyvsfeEEhuOkO1DWzp/k5ZdVdN/tuj0zbd0knxM3vxIuEjkheaWGoc4RZo5h+R56ezD97EcBhm7iX7tLwlm3sUwlbYFFJQxd5/Q1OLzo40y5GKGCZRbJT6ULyDouleaCvNziQkAIrBMYgrAPCO9DLJoOaCQxIwSEgBDYVQTGVtgjzyYsmI/+454Rp/df//oXP/3pT0fqxf79+7l3795IfZDBhYAQ2D6B8RL2eNte/m0qEz1e67cfp1wpBISAEHhsCIyXsD822CVQISAEhMDwCIiwD4+tWBYCQkAIjISACPtIsMugQkAICIHhERBhHx5bsSwEhIAQGAkBEfaRYJdBhYAQEALDIyDCPjy2YlkICAEhMBICIuwjwS6DCgEhIASGR0CEfXhsxbIQEAJCYCQERNhHgl0GFQJCQAgMj4AI+/DYimUhIASEwEgIiLCPBLsMKgSEgBAYHgER9uGxFctCQAgIgZEQEGEfCXYZVAgIASEwPAIi7MNjK5aFgBAQAiMhIMI+EuwyqBAQAkJgeARE2IfHViwLASEgBEZCQIR9JNhlUCEgBITA8AiIsA+PrVgWAkJACIyEgAj7SLDLoEJACAiB4REQYR8eW7EsBISAEBgJARH2kWCXQYWAEBACwyMgwj48tmJZCAgBITASAiLsI8EugwoBISAEhkdAhH14bMWyEBACQmAkBETYR4JdBhUCQkAIDI+ACPvw2IplISAEhMBICIiwjwS7DCoEhIAQGB4BEfbhsRXLQkAICIGREBBhHwl2GVQICAEhMDwC/w/GbEur+Idtzw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355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374" y="4419599"/>
            <a:ext cx="5657852" cy="205740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9022068"/>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0"/>
            <a:ext cx="8534400" cy="4062651"/>
          </a:xfrm>
          <a:prstGeom prst="rect">
            <a:avLst/>
          </a:prstGeom>
        </p:spPr>
        <p:txBody>
          <a:bodyPr wrap="square">
            <a:spAutoFit/>
          </a:bodyPr>
          <a:lstStyle/>
          <a:p>
            <a:r>
              <a:rPr lang="en-US" sz="2400" b="1" u="sng" dirty="0">
                <a:solidFill>
                  <a:srgbClr val="82A72F"/>
                </a:solidFill>
              </a:rPr>
              <a:t>&lt;sub&gt; </a:t>
            </a:r>
            <a:r>
              <a:rPr lang="en-US" sz="2400" b="1" u="sng" dirty="0" smtClean="0">
                <a:solidFill>
                  <a:srgbClr val="82A72F"/>
                </a:solidFill>
              </a:rPr>
              <a:t>element</a:t>
            </a:r>
          </a:p>
          <a:p>
            <a:endParaRPr lang="en-US" dirty="0"/>
          </a:p>
          <a:p>
            <a:pPr marL="285750" indent="-285750">
              <a:buFont typeface="Arial" pitchFamily="34" charset="0"/>
              <a:buChar char="•"/>
            </a:pPr>
            <a:r>
              <a:rPr lang="en-US" dirty="0" smtClean="0"/>
              <a:t> </a:t>
            </a:r>
            <a:r>
              <a:rPr lang="en-US" dirty="0"/>
              <a:t>The HTML </a:t>
            </a:r>
            <a:r>
              <a:rPr lang="en-US" b="1" dirty="0"/>
              <a:t>&lt;sub&gt;</a:t>
            </a:r>
            <a:r>
              <a:rPr lang="en-US" dirty="0"/>
              <a:t> element defines </a:t>
            </a:r>
            <a:r>
              <a:rPr lang="en-US" b="1" dirty="0"/>
              <a:t>subscripted </a:t>
            </a:r>
            <a:r>
              <a:rPr lang="en-US" dirty="0"/>
              <a:t>text</a:t>
            </a:r>
            <a:r>
              <a:rPr lang="en-US" dirty="0" smtClean="0"/>
              <a:t>.</a:t>
            </a:r>
          </a:p>
          <a:p>
            <a:pPr marL="285750" indent="-285750">
              <a:buFont typeface="Arial" pitchFamily="34" charset="0"/>
              <a:buChar char="•"/>
            </a:pPr>
            <a:endParaRPr lang="en-US" dirty="0"/>
          </a:p>
          <a:p>
            <a:pPr marL="285750" indent="-285750">
              <a:buFont typeface="Arial" pitchFamily="34" charset="0"/>
              <a:buChar char="•"/>
            </a:pPr>
            <a:r>
              <a:rPr lang="en-US" b="1" dirty="0" smtClean="0"/>
              <a:t>Example</a:t>
            </a:r>
            <a:r>
              <a:rPr lang="en-US" dirty="0" smtClean="0"/>
              <a:t>:</a:t>
            </a:r>
          </a:p>
          <a:p>
            <a:pPr marL="285750" indent="-285750">
              <a:buFont typeface="Arial" pitchFamily="34" charset="0"/>
              <a:buChar char="•"/>
            </a:pPr>
            <a:endParaRPr lang="en-US" dirty="0"/>
          </a:p>
          <a:p>
            <a:r>
              <a:rPr lang="en-US" dirty="0"/>
              <a:t>&lt;!DOCTYPE html&gt;</a:t>
            </a:r>
          </a:p>
          <a:p>
            <a:r>
              <a:rPr lang="en-US" dirty="0"/>
              <a:t>&lt;html&gt;</a:t>
            </a:r>
          </a:p>
          <a:p>
            <a:r>
              <a:rPr lang="en-US" dirty="0"/>
              <a:t>&lt;body&gt;</a:t>
            </a:r>
          </a:p>
          <a:p>
            <a:endParaRPr lang="en-US" dirty="0"/>
          </a:p>
          <a:p>
            <a:r>
              <a:rPr lang="en-US" dirty="0"/>
              <a:t>&lt;p&gt;This is </a:t>
            </a:r>
            <a:r>
              <a:rPr lang="en-US" b="1" dirty="0"/>
              <a:t>&lt;sub&gt;subscripted&lt;/sub&gt; </a:t>
            </a:r>
            <a:r>
              <a:rPr lang="en-US" dirty="0"/>
              <a:t>text.&lt;/p&gt;</a:t>
            </a:r>
          </a:p>
          <a:p>
            <a:endParaRPr lang="en-US" dirty="0"/>
          </a:p>
          <a:p>
            <a:r>
              <a:rPr lang="en-US" dirty="0"/>
              <a:t>&lt;/body&gt;</a:t>
            </a:r>
          </a:p>
          <a:p>
            <a:r>
              <a:rPr lang="en-US" dirty="0"/>
              <a:t>&lt;/html&gt;</a:t>
            </a:r>
          </a:p>
        </p:txBody>
      </p:sp>
      <p:sp>
        <p:nvSpPr>
          <p:cNvPr id="3" name="AutoShape 2" descr="data:image/png;base64,iVBORw0KGgoAAAANSUhEUgAAAMwAAABmCAYAAACHpX56AAAODklEQVR4Xu2dT2zUZtrAf/TyzUqtOntpkgvMHsKmUsvOYdEOEqizItK6AglXOTCFA9OcnF46c1pzWvcU7ynupfi7BPdAcA9pjUS0Uylo5xNIzKcg7Ww4NAsHJqhSJ1w6VGrrVm2zsj0Jk3+AIcExPJaQSOa139e/9/nN+zyvLWXP8vLyMsDPP//M999/H/xXDiEgBLYgsGdFmB9//JHgnxxCQAhsTWBVmO+++45ffvlFWAkBIfAQAqvCfPvttwJKCAiBRxAQYSREhEAMAiJMDFjSVAiIMBIDQiAGAREmBixpKgREGIkBIRCDgAgTA5Y0FQIvjDBzE68yPDfJrakR+mTehcATEthWYcKgNHpH8hqDh4c5PVZl7Ph+Mk84yO04bYMwS9Oc2j/Kwdn7VA9uRw9yjReBwA4IYzB7v0oUgz5Ls+OcGrFg/CpX3j+QGFMRJjH0z1XHOyxMxGrub68yPGVw9XaVpJQRYZ6ruE3sZp6NMGGq1rvyRPfbuTWNqY8zfeU2914b5OixKoZxmgPZBzw6c5MY4x8zE7QhSvGGR8cwRg6QYYnpU/sZPTjL/TV51RwTrw4zN3mLqZGoYlkjTDcdm1mH3VhNz7rXndk45sRmSjreFQSegTAdLo/t4zQXWDx3nBUX/LkJjp2a5fC5ST4c7gN/idnxU4xcG+HqlffDlcifn+DYkauMzE7y/sHgTJ+lW9eYnvEZqR6n70mFCdA/tIYRYXZFdO7CQeysMH6H+ekqIwaYs+cZ2bdCYJ6PDx9hdmyez06v/hL8q+h9o/zP5Zt8eCTD/MQgR+ZM5qdG6GnVg/EJV5hHCrMLZ0qGtCsI7IAw6+7rjwaz01XCBWLVl485fOQa1fmpHomCDxeZPnWA6ZEolerMVtg3MsNRY4Kzxw4yuLeP7JqtNhFmV0TRCzSIHRDmQd6/dPk9Dp++xrHpOazhHmPmJnh17f7zGuSvGVe5XQ2Ssg7zFwyMiRmu3L4Xttl7dAzDNBjZH5gjwrxAsborbnVHhQlqjrmJYwx/vJfJ3pRsfoLBI3OYt6bo1uSPhuF3WLx1jc+MKsbNU1y++SFHMiLMo8FJi+0ksMPCdNOs94YZvfs+szNVDgYLg3+Vv715nHsTi5w73purPcathavTHJOhbD5X9T6OL13g1vlgE2DleMQumdQwjwFammxG4BkIE2RWs1QOjjBzeJLZ81EBv3R5jOHqEqOTE4wd2Re+BeB3Frk5c46bb5qMHoD5yTFu7K1y7PB++sIGS8waI4wt6VzrChLUOQdH7mHMTxHsH/hLc0xPjGOeu8KbW20rhySijYepo5e5/OGR1d27CJLskokumxN4NsIEsR5sIwd1izHLTPVgKEjn1mXOT0wwOXWDu8Brg4cZHj7FqH463CTozF3AnJxidvYaYQmz94+cGq1SHTtOWMKEhx+KNTr+Gbfv7eXoe1WqZwe5sf/41s9hVs68dQF9zOT8jbtB54xP3yB6GUGEEWGegTACWQg87wS2dYV53mHJ/QkBEUZiQAjEICDCxIAlTYWACCMxIARiEBBhYsCSpkJAhJEYEAIxCIgwMWBJUyEgwkgMCIEYBESYGLCkqRAQYSQGhEAMAiJMDFjSVAiIMBIDQiAGgW0Rxvd9gj/I9NNPP/Hrr7/G6F6aCoF0EXhqYe7fvx/+MdmBgQFefvllXnrppXQRkNEKgRgEnkqYYGX55ptvGBwcFFFiQJem6SXwVMLcu3ePvr4+XnnllfQSkJELgRgEnkqYr776iqGhIVldYgCXpukm8FTC3L17lzfeeCPdBGT0QiAGAREmBixpKgREGIkBIRCDgAgTA5Y0FQIijMSAEIhBQISJAUuaCgERRmJACMQgIMLEgCVNhYAIIzEgBGIQEGFiwJKmQkCEkRgQAjEIiDAxYElTISDCSAwIgRgERJgYsKSpEBBhJAaEQAwCOy9Mw2TPobMPHdL49WUquTqOblBXXNxS/+btF2wKZXAaGkMxbjJoumAXKOPQ0OKeGbMjaf5cE9hxYdpuiQombikHtHHVAdzS13ihFB0apkK9aJPVVYz/W6RwceWz55q73FxKCey8MDWPtqKSDwGtFyb4lYfXVlHzDcw9h2iIMLszlPw6FSuDpRe2Z3wtB72hYG6VTWxPL9t+lR0XZu2INxFmtYEIs+2zu20XjDKBQ1gsb4swLdxSAVdtdjONbRvojl9oFwpzBytjUdY+YiF7BrvmoAbZHB2ano3h5bCdEmGV0/IoKxq1/gqenaPeLKJv9o3VaeLZBl7Oxul+3vLKKFqN/oqHnavTLOqk7Mtux4Mj6qCFVy7xzif/v9pfUHMG3nQaFlrZ5NP/wO9P6jh2hUI2+uKLqtYTXPzaBm2Ady91f17QaX+gUv1iqXu9oI2XGva7ThjvzHlsq0w+u4CtvI6t/ItmJU/bK1PQPmGxcJGvvUCYDjVNpVWpE9TxnbqO3q5gb4j6Nl65gPZJT33UqaGpLSr1YPOgQ13XaVfs1EzaMzKlp5soM3i3cH11hfGbJpUgpdLyZINa1FI5VCtzp1YmR7SCvNuqcL1eAUvFRMPUVIaywWXTm03sOmF6a5iGuYdDPJiktqsy4Ja6wrTxSnnsvIOlKd2J2CqU1qWCbY9S3ibvWGjKEOEcbsfRrmNpDv22s+3ydbwyZd/coRSmTcMxcbM6lrrZDuV6YYIvq9/y9v+uh9a7WkTSVBoZima9u+mz0l6Eecxwi1fDPFwY8Js2JXWMS4t9PSnBZkNZ369P0y6hjl1ise/3nNQd7ErhKcXpBtWl5FOMlqPTUMzHl7ahs+fQ3zmx5YbLemGin1t6lJpteQSPAV4fo3XyIg23RJhZh4cIk4gwUac+7YaHY+qcbet8uekzmi1E9ds0PAdTP0tb/3IbntEEgWCSSzIn9xvoBZN8LV5d0HKKVDLuFivY5iuMVbhDrfxAgzVB4DcwS3WKdpG6eghPvU5NX/lSEmEeU5gF7GK3LtGjjeYHRx19z59ZOH8HL5wEn5r2G97mH/xgK2TCh49FXrdV/tWskA+2qDWTrGGi9GeCDymWfKzws/VHt181qodou2hmFsNUiE4tUvKt6LPew29il1SMjoan52jli90CNlpFinWVgXcv9XwzR8JkP1eoVcZoZM5gejbloUywHK67VilcAVYL506Wk4aLo+XJhKmdTbvYT8Osodbq5OsaTn9302Il9dNVaqV3+IQTnPNctHwbRynwXregXlkxevs4Y9dwol2UcIUulwzq/QaOVsPG3jLla+jd9Fhr43VUlE6FXGmBiuugF6M0ruXYtEoaxVAWl7xroQT5bqeOXvgz9fKKNC1c9Xe4pTu4uSaNIZXituXFjxmKT9js2dUwG574j3N9WSda0Xt3VggDUG8NsPqCwImL/Lvk8odoqwUIzi3TshoUim0qahCcJzFcBy0fqNV7rKRKK6deZ7ncwmoUKLYrqGMNMicNXEdjw6kNE62jYSsZFmyDpmpSytbQfmNT7K4iTSuP0V/rBlpwHzqZ6x6VQpaWW6JgFakHq95m1/IdFK2D6VbI+zW0Yg21qdMpBbtKb3Huy2hDI6zdVsUkKsAv/Ym//sPDVPqjfhyFRlhwr1vlWg5KBWyvTK5TozJkkW/UKAf3odQp1UyK2Ra1Shm7sNUKEzwuK1Ps7ioGK0VAueVV0HSXL/6zxL4/nUEzDfRi+8Eu2XhUf4ap9crLHieCTRuVtqWiVhcofl7HUbPUtDwaNk1becrU+AlNeMzTnp0wjzmgXdUs2BwoOvTrGpq6srGwNiCDYA4mOnpzYX1K1kDfY1H42kVl47Wicy288C2I3mNjahcEnZlbeQsiuK5JfiX1Cx4qhhK7qP3rxueVGHjn0zVX/+CfP6B3yigtfXVVfXhKtqtmJdHBiDCPwu+3adY8LMtlyKqh55tr6pQg6IN0rh6mkesCPQxkD/UHi2LwlbzuWuWFEkrb2JgKbhCP8Fu6V5i1tVIgkIsS9rNR6IGmzrK5tjoPxp1vGbS7qfHa+3gUlBf3cxHmYXPfMCm1SjjBClDTyDU12rofpl3ZIF3qX8Azyrzjthj32uiFJmZ/hYz3ICUrt3Rqep7MZtdS6hSUBpWGS7jINB0cypTzQT1nPVhBAhX1Pei5L6mHL48GUmh0/lnHLEapX7Fe7qYzXWHueNE1g5SsUKNUD2qpbFjr2R0NLWORVxroDYdSrk1NL/O2s8Bf3RZmaLccmxEQYR4qjIMdPNrUVSxKOI6FkvNpWgpKtUXhnIfZ72B3SujlQvj2gb/gomsVPlrIrt2ubmx2LWjVKmjaR3zhv8XJso5l5qmHNUofb71lYNY1ct0aJqzewqfskRSd8Szu2dq6Gix4RpLn7doQE24gbuZBH4v7+MsHNralkCPYWi9TMj7FVz7HVerYHRVTK0ZvUcixKQERJpWBsQu2r1PJ7ekHLcI8PcMErtAt+lfSrgRG8KJ2KcKkbuZ7t8l7t+ZTdyOpHLAIk8ppk0EnRUCESYq89JtKAiJMKqdNBp0UAREmKfLSbyoJiDCpnDYZdFIERJikyEu/qSQgwqRy2mTQSREQYZIiL/2mkoAIk8ppk0EnRUCESYq89JtKAiJMKqdNBp0UAREmKfLSbyoJiDCpnDYZdFIERJikyEu/qSQgwqRy2mTQSREQYZIiL/2mkoAIk8ppk0EnRUCESYq89JtKAiJMKqdNBp0UAREmKfLSbyoJiDCpnDYZdFIERJikyEu/qSQgwqRy2mTQSREQYZIiL/2mkoAIk8ppk0EnRUCESYq89JtKAiJMKqdNBp0UAREmKfLSbyoJ/Bcl6wf5GorDkw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457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1600200"/>
            <a:ext cx="3505200" cy="1752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3288838"/>
      </p:ext>
    </p:extLst>
  </p:cSld>
  <p:clrMapOvr>
    <a:masterClrMapping/>
  </p:clrMapOvr>
  <p:transition xmlns:p14="http://schemas.microsoft.com/office/powerpoint/2010/mai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8686800" cy="4062651"/>
          </a:xfrm>
          <a:prstGeom prst="rect">
            <a:avLst/>
          </a:prstGeom>
        </p:spPr>
        <p:txBody>
          <a:bodyPr wrap="square">
            <a:spAutoFit/>
          </a:bodyPr>
          <a:lstStyle/>
          <a:p>
            <a:r>
              <a:rPr lang="en-US" sz="2400" b="1" u="sng" dirty="0">
                <a:solidFill>
                  <a:srgbClr val="82A72F"/>
                </a:solidFill>
              </a:rPr>
              <a:t>&lt;sup&gt; </a:t>
            </a:r>
            <a:r>
              <a:rPr lang="en-US" sz="2400" b="1" u="sng" dirty="0" smtClean="0">
                <a:solidFill>
                  <a:srgbClr val="82A72F"/>
                </a:solidFill>
              </a:rPr>
              <a:t>element</a:t>
            </a:r>
          </a:p>
          <a:p>
            <a:endParaRPr lang="en-US" dirty="0"/>
          </a:p>
          <a:p>
            <a:pPr marL="285750" indent="-285750">
              <a:buFont typeface="Arial" pitchFamily="34" charset="0"/>
              <a:buChar char="•"/>
            </a:pPr>
            <a:r>
              <a:rPr lang="en-US" dirty="0"/>
              <a:t>The HTML </a:t>
            </a:r>
            <a:r>
              <a:rPr lang="en-US" b="1" dirty="0"/>
              <a:t>&lt;sup&gt;</a:t>
            </a:r>
            <a:r>
              <a:rPr lang="en-US" dirty="0"/>
              <a:t> element defines </a:t>
            </a:r>
            <a:r>
              <a:rPr lang="en-US" b="1" dirty="0"/>
              <a:t>superscripted</a:t>
            </a:r>
            <a:r>
              <a:rPr lang="en-US" dirty="0"/>
              <a:t> text</a:t>
            </a:r>
            <a:r>
              <a:rPr lang="en-US" dirty="0" smtClean="0"/>
              <a:t>.</a:t>
            </a:r>
          </a:p>
          <a:p>
            <a:pPr marL="285750" indent="-285750">
              <a:buFont typeface="Arial" pitchFamily="34" charset="0"/>
              <a:buChar char="•"/>
            </a:pPr>
            <a:endParaRPr lang="en-US" dirty="0"/>
          </a:p>
          <a:p>
            <a:pPr marL="285750" indent="-285750">
              <a:buFont typeface="Arial" pitchFamily="34" charset="0"/>
              <a:buChar char="•"/>
            </a:pPr>
            <a:r>
              <a:rPr lang="en-US" b="1" dirty="0" smtClean="0"/>
              <a:t>Example</a:t>
            </a:r>
            <a:r>
              <a:rPr lang="en-US" dirty="0" smtClean="0"/>
              <a:t>:</a:t>
            </a:r>
          </a:p>
          <a:p>
            <a:pPr marL="285750" indent="-285750">
              <a:buFont typeface="Arial" pitchFamily="34" charset="0"/>
              <a:buChar char="•"/>
            </a:pPr>
            <a:endParaRPr lang="en-US" dirty="0"/>
          </a:p>
          <a:p>
            <a:r>
              <a:rPr lang="en-US" dirty="0"/>
              <a:t>&lt;!DOCTYPE html&gt;</a:t>
            </a:r>
          </a:p>
          <a:p>
            <a:r>
              <a:rPr lang="en-US" dirty="0"/>
              <a:t>&lt;html&gt;</a:t>
            </a:r>
          </a:p>
          <a:p>
            <a:r>
              <a:rPr lang="en-US" dirty="0"/>
              <a:t>&lt;body&gt;</a:t>
            </a:r>
          </a:p>
          <a:p>
            <a:endParaRPr lang="en-US" dirty="0"/>
          </a:p>
          <a:p>
            <a:r>
              <a:rPr lang="en-US" dirty="0"/>
              <a:t>&lt;p&gt;This is </a:t>
            </a:r>
            <a:r>
              <a:rPr lang="en-US" b="1" dirty="0"/>
              <a:t>&lt;sup&gt;superscripted&lt;/sup&gt; </a:t>
            </a:r>
            <a:r>
              <a:rPr lang="en-US" dirty="0"/>
              <a:t>text.&lt;/p&gt;</a:t>
            </a:r>
          </a:p>
          <a:p>
            <a:endParaRPr lang="en-US" dirty="0"/>
          </a:p>
          <a:p>
            <a:r>
              <a:rPr lang="en-US" dirty="0"/>
              <a:t>&lt;/body&gt;</a:t>
            </a:r>
          </a:p>
          <a:p>
            <a:r>
              <a:rPr lang="en-US" dirty="0"/>
              <a:t>&lt;/html&gt;</a:t>
            </a:r>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4202330"/>
            <a:ext cx="4017433" cy="1981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6152793"/>
      </p:ext>
    </p:extLst>
  </p:cSld>
  <p:clrMapOvr>
    <a:masterClrMapping/>
  </p:clrMapOvr>
  <p:transition xmlns:p14="http://schemas.microsoft.com/office/powerpoint/2010/mai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FF6702"/>
                </a:solidFill>
              </a:rPr>
              <a:t>HTML Quotation and Citation Elements</a:t>
            </a:r>
          </a:p>
        </p:txBody>
      </p:sp>
      <p:sp>
        <p:nvSpPr>
          <p:cNvPr id="3" name="Rectangle 2"/>
          <p:cNvSpPr/>
          <p:nvPr/>
        </p:nvSpPr>
        <p:spPr>
          <a:xfrm>
            <a:off x="304800" y="1405719"/>
            <a:ext cx="8610600" cy="2954655"/>
          </a:xfrm>
          <a:prstGeom prst="rect">
            <a:avLst/>
          </a:prstGeom>
        </p:spPr>
        <p:txBody>
          <a:bodyPr wrap="square">
            <a:spAutoFit/>
          </a:bodyPr>
          <a:lstStyle/>
          <a:p>
            <a:r>
              <a:rPr lang="en-US" sz="2400" b="1" u="sng" dirty="0">
                <a:solidFill>
                  <a:srgbClr val="82A72F"/>
                </a:solidFill>
              </a:rPr>
              <a:t>&lt;q&gt; </a:t>
            </a:r>
            <a:r>
              <a:rPr lang="en-US" sz="2400" b="1" u="sng" dirty="0" smtClean="0">
                <a:solidFill>
                  <a:srgbClr val="82A72F"/>
                </a:solidFill>
              </a:rPr>
              <a:t>element</a:t>
            </a:r>
            <a:endParaRPr lang="en-US" dirty="0"/>
          </a:p>
          <a:p>
            <a:pPr marL="285750" indent="-285750">
              <a:buFont typeface="Arial" pitchFamily="34" charset="0"/>
              <a:buChar char="•"/>
            </a:pPr>
            <a:r>
              <a:rPr lang="en-US" dirty="0"/>
              <a:t>The HTML </a:t>
            </a:r>
            <a:r>
              <a:rPr lang="en-US" b="1" dirty="0"/>
              <a:t>&lt;q&gt;</a:t>
            </a:r>
            <a:r>
              <a:rPr lang="en-US" dirty="0"/>
              <a:t> element defines a </a:t>
            </a:r>
            <a:r>
              <a:rPr lang="en-US" b="1" dirty="0"/>
              <a:t>short quotation</a:t>
            </a:r>
            <a:r>
              <a:rPr lang="en-US" dirty="0" smtClean="0"/>
              <a:t>.</a:t>
            </a:r>
          </a:p>
          <a:p>
            <a:pPr marL="285750" indent="-285750">
              <a:buFont typeface="Arial" pitchFamily="34" charset="0"/>
              <a:buChar char="•"/>
            </a:pPr>
            <a:r>
              <a:rPr lang="en-US" b="1" dirty="0" smtClean="0"/>
              <a:t>Example:</a:t>
            </a:r>
          </a:p>
          <a:p>
            <a:r>
              <a:rPr lang="en-US" dirty="0"/>
              <a:t>&lt;!DOCTYPE html&gt;</a:t>
            </a:r>
          </a:p>
          <a:p>
            <a:r>
              <a:rPr lang="en-US" dirty="0"/>
              <a:t>&lt;html&gt;</a:t>
            </a:r>
          </a:p>
          <a:p>
            <a:r>
              <a:rPr lang="en-US" dirty="0"/>
              <a:t>&lt;body&gt;</a:t>
            </a:r>
          </a:p>
          <a:p>
            <a:r>
              <a:rPr lang="en-US" dirty="0" smtClean="0"/>
              <a:t>&lt;</a:t>
            </a:r>
            <a:r>
              <a:rPr lang="en-US" dirty="0"/>
              <a:t>p&gt;Browsers insert quotation marks around the q element.&lt;/p&gt;</a:t>
            </a:r>
          </a:p>
          <a:p>
            <a:r>
              <a:rPr lang="en-US" dirty="0" smtClean="0"/>
              <a:t>&lt;</a:t>
            </a:r>
            <a:r>
              <a:rPr lang="en-US" dirty="0"/>
              <a:t>p&gt;WWF's goal is to: </a:t>
            </a:r>
            <a:r>
              <a:rPr lang="en-US" b="1" dirty="0"/>
              <a:t>&lt;q&gt;Build a future where people live in harmony with nature.&lt;/q&gt;</a:t>
            </a:r>
            <a:r>
              <a:rPr lang="en-US" dirty="0"/>
              <a:t>&lt;/p&gt;</a:t>
            </a:r>
          </a:p>
          <a:p>
            <a:r>
              <a:rPr lang="en-US" dirty="0" smtClean="0"/>
              <a:t>&lt;/</a:t>
            </a:r>
            <a:r>
              <a:rPr lang="en-US" dirty="0"/>
              <a:t>body</a:t>
            </a:r>
            <a:r>
              <a:rPr lang="en-US" dirty="0" smtClean="0"/>
              <a:t>&gt; &lt;/</a:t>
            </a:r>
            <a:r>
              <a:rPr lang="en-US" dirty="0"/>
              <a:t>html&gt;</a:t>
            </a:r>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4460458"/>
            <a:ext cx="7848600" cy="17877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1020465"/>
      </p:ext>
    </p:extLst>
  </p:cSld>
  <p:clrMapOvr>
    <a:masterClrMapping/>
  </p:clrMapOvr>
  <p:transition xmlns:p14="http://schemas.microsoft.com/office/powerpoint/2010/mai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8686800" cy="4062651"/>
          </a:xfrm>
          <a:prstGeom prst="rect">
            <a:avLst/>
          </a:prstGeom>
        </p:spPr>
        <p:txBody>
          <a:bodyPr wrap="square">
            <a:spAutoFit/>
          </a:bodyPr>
          <a:lstStyle/>
          <a:p>
            <a:r>
              <a:rPr lang="en-US" sz="2400" b="1" u="sng" dirty="0">
                <a:solidFill>
                  <a:srgbClr val="82A72F"/>
                </a:solidFill>
              </a:rPr>
              <a:t>&lt;</a:t>
            </a:r>
            <a:r>
              <a:rPr lang="en-US" sz="2400" b="1" u="sng" dirty="0" err="1">
                <a:solidFill>
                  <a:srgbClr val="82A72F"/>
                </a:solidFill>
              </a:rPr>
              <a:t>blockquote</a:t>
            </a:r>
            <a:r>
              <a:rPr lang="en-US" sz="2400" b="1" u="sng" dirty="0">
                <a:solidFill>
                  <a:srgbClr val="82A72F"/>
                </a:solidFill>
              </a:rPr>
              <a:t>&gt; </a:t>
            </a:r>
            <a:r>
              <a:rPr lang="en-US" sz="2400" b="1" u="sng" dirty="0" smtClean="0">
                <a:solidFill>
                  <a:srgbClr val="82A72F"/>
                </a:solidFill>
              </a:rPr>
              <a:t>element</a:t>
            </a:r>
          </a:p>
          <a:p>
            <a:pPr marL="285750" indent="-285750">
              <a:buFont typeface="Arial" pitchFamily="34" charset="0"/>
              <a:buChar char="•"/>
            </a:pPr>
            <a:r>
              <a:rPr lang="en-US" dirty="0"/>
              <a:t>The HTML </a:t>
            </a:r>
            <a:r>
              <a:rPr lang="en-US" b="1" dirty="0"/>
              <a:t>&lt;</a:t>
            </a:r>
            <a:r>
              <a:rPr lang="en-US" b="1" dirty="0" err="1"/>
              <a:t>blockquote</a:t>
            </a:r>
            <a:r>
              <a:rPr lang="en-US" b="1" dirty="0"/>
              <a:t>&gt;</a:t>
            </a:r>
            <a:r>
              <a:rPr lang="en-US" dirty="0"/>
              <a:t> element defines a quoted section</a:t>
            </a:r>
            <a:r>
              <a:rPr lang="en-US" dirty="0" smtClean="0"/>
              <a:t>.</a:t>
            </a:r>
          </a:p>
          <a:p>
            <a:pPr marL="285750" indent="-285750">
              <a:buFont typeface="Arial" pitchFamily="34" charset="0"/>
              <a:buChar char="•"/>
            </a:pPr>
            <a:r>
              <a:rPr lang="en-US" b="1" dirty="0" smtClean="0"/>
              <a:t>Example</a:t>
            </a:r>
            <a:r>
              <a:rPr lang="en-US" dirty="0" smtClean="0"/>
              <a:t>:</a:t>
            </a:r>
          </a:p>
          <a:p>
            <a:r>
              <a:rPr lang="en-US" dirty="0"/>
              <a:t>&lt;!DOCTYPE html&gt;</a:t>
            </a:r>
          </a:p>
          <a:p>
            <a:r>
              <a:rPr lang="en-US" dirty="0"/>
              <a:t>&lt;html</a:t>
            </a:r>
            <a:r>
              <a:rPr lang="en-US" dirty="0" smtClean="0"/>
              <a:t>&gt; &lt;</a:t>
            </a:r>
            <a:r>
              <a:rPr lang="en-US" dirty="0"/>
              <a:t>body&gt;</a:t>
            </a:r>
          </a:p>
          <a:p>
            <a:r>
              <a:rPr lang="en-US" dirty="0" smtClean="0"/>
              <a:t>&lt;</a:t>
            </a:r>
            <a:r>
              <a:rPr lang="en-US" dirty="0"/>
              <a:t>p&gt;Browsers usually indent </a:t>
            </a:r>
            <a:r>
              <a:rPr lang="en-US" dirty="0" err="1"/>
              <a:t>blockquote</a:t>
            </a:r>
            <a:r>
              <a:rPr lang="en-US" dirty="0"/>
              <a:t> elements.&lt;/p&gt;</a:t>
            </a:r>
          </a:p>
          <a:p>
            <a:r>
              <a:rPr lang="en-US" b="1" dirty="0" smtClean="0"/>
              <a:t>&lt;</a:t>
            </a:r>
            <a:r>
              <a:rPr lang="en-US" b="1" dirty="0" err="1"/>
              <a:t>blockquote</a:t>
            </a:r>
            <a:r>
              <a:rPr lang="en-US" b="1" dirty="0"/>
              <a:t>&gt;</a:t>
            </a:r>
          </a:p>
          <a:p>
            <a:r>
              <a:rPr lang="en-US" dirty="0"/>
              <a:t>For 50 years, WWF has been protecting the future of nature.</a:t>
            </a:r>
          </a:p>
          <a:p>
            <a:r>
              <a:rPr lang="en-US" dirty="0"/>
              <a:t>The world's leading conservation organization,</a:t>
            </a:r>
          </a:p>
          <a:p>
            <a:r>
              <a:rPr lang="en-US" dirty="0"/>
              <a:t>WWF works in 100 countries and is supported by</a:t>
            </a:r>
          </a:p>
          <a:p>
            <a:r>
              <a:rPr lang="en-US" dirty="0"/>
              <a:t>1.2 million members in the United States and</a:t>
            </a:r>
          </a:p>
          <a:p>
            <a:r>
              <a:rPr lang="en-US" dirty="0"/>
              <a:t>close to 5 million globally.</a:t>
            </a:r>
          </a:p>
          <a:p>
            <a:r>
              <a:rPr lang="en-US" b="1" dirty="0"/>
              <a:t>&lt;/</a:t>
            </a:r>
            <a:r>
              <a:rPr lang="en-US" b="1" dirty="0" err="1"/>
              <a:t>blockquote</a:t>
            </a:r>
            <a:r>
              <a:rPr lang="en-US" b="1" dirty="0"/>
              <a:t>&gt;</a:t>
            </a:r>
          </a:p>
          <a:p>
            <a:r>
              <a:rPr lang="en-US" dirty="0" smtClean="0"/>
              <a:t>&lt;/</a:t>
            </a:r>
            <a:r>
              <a:rPr lang="en-US" dirty="0"/>
              <a:t>body</a:t>
            </a:r>
            <a:r>
              <a:rPr lang="en-US" dirty="0" smtClean="0"/>
              <a:t>&gt; &lt;/</a:t>
            </a:r>
            <a:r>
              <a:rPr lang="en-US" dirty="0"/>
              <a:t>html&gt;</a:t>
            </a:r>
          </a:p>
        </p:txBody>
      </p:sp>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361" y="4185269"/>
            <a:ext cx="8061278" cy="216126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7130447"/>
      </p:ext>
    </p:extLst>
  </p:cSld>
  <p:clrMapOvr>
    <a:masterClrMapping/>
  </p:clrMapOvr>
  <p:transition xmlns:p14="http://schemas.microsoft.com/office/powerpoint/2010/mai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8686800" cy="4154984"/>
          </a:xfrm>
          <a:prstGeom prst="rect">
            <a:avLst/>
          </a:prstGeom>
        </p:spPr>
        <p:txBody>
          <a:bodyPr wrap="square">
            <a:spAutoFit/>
          </a:bodyPr>
          <a:lstStyle/>
          <a:p>
            <a:r>
              <a:rPr lang="en-US" sz="2400" b="1" u="sng" dirty="0">
                <a:solidFill>
                  <a:srgbClr val="82A72F"/>
                </a:solidFill>
              </a:rPr>
              <a:t>&lt;</a:t>
            </a:r>
            <a:r>
              <a:rPr lang="en-US" sz="2400" b="1" u="sng" dirty="0" err="1">
                <a:solidFill>
                  <a:srgbClr val="82A72F"/>
                </a:solidFill>
              </a:rPr>
              <a:t>abbr</a:t>
            </a:r>
            <a:r>
              <a:rPr lang="en-US" sz="2400" b="1" u="sng" dirty="0">
                <a:solidFill>
                  <a:srgbClr val="82A72F"/>
                </a:solidFill>
              </a:rPr>
              <a:t>&gt; </a:t>
            </a:r>
            <a:r>
              <a:rPr lang="en-US" sz="2400" b="1" u="sng" dirty="0" smtClean="0">
                <a:solidFill>
                  <a:srgbClr val="82A72F"/>
                </a:solidFill>
              </a:rPr>
              <a:t>element</a:t>
            </a:r>
          </a:p>
          <a:p>
            <a:endParaRPr lang="en-US" sz="2400" b="1" u="sng" dirty="0" smtClean="0">
              <a:solidFill>
                <a:srgbClr val="82A72F"/>
              </a:solidFill>
            </a:endParaRPr>
          </a:p>
          <a:p>
            <a:pPr marL="285750" indent="-285750">
              <a:buFont typeface="Arial" pitchFamily="34" charset="0"/>
              <a:buChar char="•"/>
            </a:pPr>
            <a:r>
              <a:rPr lang="en-US" dirty="0"/>
              <a:t>The HTML </a:t>
            </a:r>
            <a:r>
              <a:rPr lang="en-US" b="1" dirty="0"/>
              <a:t>&lt;</a:t>
            </a:r>
            <a:r>
              <a:rPr lang="en-US" b="1" dirty="0" err="1"/>
              <a:t>abbr</a:t>
            </a:r>
            <a:r>
              <a:rPr lang="en-US" b="1" dirty="0"/>
              <a:t>&gt;</a:t>
            </a:r>
            <a:r>
              <a:rPr lang="en-US" dirty="0"/>
              <a:t> element defines an </a:t>
            </a:r>
            <a:r>
              <a:rPr lang="en-US" b="1" dirty="0"/>
              <a:t>abbreviation</a:t>
            </a:r>
            <a:r>
              <a:rPr lang="en-US" dirty="0"/>
              <a:t> or an acronym</a:t>
            </a:r>
            <a:r>
              <a:rPr lang="en-US" dirty="0" smtClean="0"/>
              <a:t>.</a:t>
            </a:r>
          </a:p>
          <a:p>
            <a:pPr marL="285750" indent="-285750">
              <a:buFont typeface="Arial" pitchFamily="34" charset="0"/>
              <a:buChar char="•"/>
            </a:pPr>
            <a:r>
              <a:rPr lang="en-US" b="1" dirty="0" smtClean="0"/>
              <a:t>Example </a:t>
            </a:r>
          </a:p>
          <a:p>
            <a:r>
              <a:rPr lang="en-US" dirty="0"/>
              <a:t>&lt;!DOCTYPE html&gt;</a:t>
            </a:r>
          </a:p>
          <a:p>
            <a:r>
              <a:rPr lang="en-US" dirty="0"/>
              <a:t>&lt;html&gt;</a:t>
            </a:r>
          </a:p>
          <a:p>
            <a:r>
              <a:rPr lang="en-US" dirty="0"/>
              <a:t>&lt;body&gt;</a:t>
            </a:r>
          </a:p>
          <a:p>
            <a:r>
              <a:rPr lang="en-US" dirty="0" smtClean="0"/>
              <a:t>&lt;</a:t>
            </a:r>
            <a:r>
              <a:rPr lang="en-US" dirty="0"/>
              <a:t>p&gt;The </a:t>
            </a:r>
            <a:r>
              <a:rPr lang="en-US" b="1" dirty="0"/>
              <a:t>&lt;</a:t>
            </a:r>
            <a:r>
              <a:rPr lang="en-US" b="1" dirty="0" err="1"/>
              <a:t>abbr</a:t>
            </a:r>
            <a:r>
              <a:rPr lang="en-US" b="1" dirty="0"/>
              <a:t> title="World Health Organization"&gt;WHO&lt;/</a:t>
            </a:r>
            <a:r>
              <a:rPr lang="en-US" b="1" dirty="0" err="1"/>
              <a:t>abbr</a:t>
            </a:r>
            <a:r>
              <a:rPr lang="en-US" b="1" dirty="0"/>
              <a:t>&gt; </a:t>
            </a:r>
            <a:r>
              <a:rPr lang="en-US" dirty="0"/>
              <a:t>was founded in 1948.&lt;/p&gt;</a:t>
            </a:r>
          </a:p>
          <a:p>
            <a:r>
              <a:rPr lang="en-US" dirty="0" smtClean="0"/>
              <a:t>&lt;p&gt;Marking </a:t>
            </a:r>
            <a:r>
              <a:rPr lang="en-US" dirty="0"/>
              <a:t>up abbreviations can give useful information to browsers, translation systems and search-engines.&lt;/p&gt;</a:t>
            </a:r>
          </a:p>
          <a:p>
            <a:r>
              <a:rPr lang="en-US" dirty="0" smtClean="0"/>
              <a:t>&lt;/</a:t>
            </a:r>
            <a:r>
              <a:rPr lang="en-US" dirty="0"/>
              <a:t>body&gt;</a:t>
            </a:r>
          </a:p>
          <a:p>
            <a:r>
              <a:rPr lang="en-US" dirty="0"/>
              <a:t>&lt;/html&gt;</a:t>
            </a:r>
          </a:p>
          <a:p>
            <a:endParaRPr lang="en-US" dirty="0"/>
          </a:p>
        </p:txBody>
      </p:sp>
      <p:sp>
        <p:nvSpPr>
          <p:cNvPr id="3" name="AutoShape 2" descr="data:image/png;base64,iVBORw0KGgoAAAANSUhEUgAAAmcAAACDCAYAAADI+LysAAAgAElEQVR4Xu2dQYzc1pnn/5rLloAJUrpE1Zd0CRhHZWAmKQFjqBqwYQoxVhRiQBSEhSjnIMrYRahcxMYehg6wGSaHaeayTV1iGgtY1CEWdfCIBmyYAhQ0DQcQDQcQ4xxccg5iBwOo2heV5zAm5jBaPJJVXVVd1dXdasul0r9u3cUiv/f7Ht/783vf93jgq6++egR+SIAESIAESIAESIAEZoLAAYqzmfADjSABEiABEiABEiCBnADFGTsCCZAACZAACZAACcwQAYqzGXIGTSEBEiABEiABEiABijP2ARIgARIgARIgARKYIQIUZzPkDJpCAiRAAiRAAiRAAhRn7AMkQAIkQAIkQAIkMEMEKM5myBk0hQRIgARIgARIgAQoztgHSIAESIAESIAESGCGCFCczZAzaAoJkAAJkAAJkAAJzJU4+3T1u3jl07fxxTtncZi+JQESIAESIAESIIGnkMCuxVkugKzBln4Pz734Cn56aRmXXv0BKt8ihC3ibONdvPaD1/HC7a+w/MK3aBgvTQIkQAIkQAIkQAI7JLBHcWbh9lfLKPROho3bK3jtrAOsfIzf//yHO7z0/h9Gcbb/THlGEiABEiABEiCBJ0tgH8RZYfCn//xdvPKOhY//soxvS55RnD3ZzsOrkQAJkAAJkAAJ7D+B/RNn+XLnYEStMLb7xbuwzRW8+/u/4MvvPYcf/2QZlvVT/LC62Zjup2/DWvktPhDHoFgmfeX1S7DO/hAVbODd136A11+4ja+G1iY/xep3X8Gnb3+Bd84WGWZD4qxc0vxghJnVX+Isz/vBVpv3HzPPSAIkQAIkQAIkQAI7I7BP4qyL9y8t4qf4HdbffBU93ZV9uoqfvHYbL775Nn71ymEg28Dtlddw9g9n8fHvf55H2LLPVvGTlz7G2dtv4+cviF9m2PjiD3j3gwxnl1/F4b2KM9H+bXPOKM521kV4FAmQAAmQAAmQwJMk8PjiLOvis3eXcdYC7NtXcXaxZ/5n+O2LL+H2pc/wrz/t/xPIPoZ5+HX8t/f/jF+9VMFnq8/hpU9tfPbOWQwcNcBgj5GzqeLsSWLmtUiABEiABEiABEhgZwT2KM5GTv6PFm6/u4w88NXXZr/Fiy/9AcufvTMg2MSX63j3tR/i3bPFcmT3toHFsx/gx9Yq3vjJC3ju+4dRHSr5pDjbmSt5FAmQAAmQAAmQwDwQ2KM428zT2nj/Il786R/wk3c/hfPKgDr7dBXfHd5zY4jX96yP8ZdlsbDZxWe/s2CtfoDf/+XL/Jjv//gSLNvC2R8IlUZxNg8djW0gARIgARIgARLYGYHHFmciR+zT1Z/gld9+H28PLmt+tornXvoU9hfvoMzXn25R1sX6F3/Av1rLsP78Gt7/86/wUoXibDo4HkECJEACJEACJDAvBPZBnJVLlRdfwet//Tluf7CMF0TAK/sY//wPr+LL1XW8+ergeucO0OVRt0/xdi7sMnxsHsarG7/DF1dFgUDvM6VaUxzGTWh3AJuHkAAJkAAJkAAJzBKBfRJnYnXyNowXzuKDF9/G7atFcv/G+5fwyvIGXn97FZdeWszfHpB11/HnD97En//Bxus/BD57+xL++P1l/OTFH+BwfsAGbltncWnDxB9KMSby0l44+yWsz96BqC3INj7Fu6srsN/8Pf5h0lYaOeWiKOGdH7+P93/1Ur+KtHAAqzVnqSPSFhIgARIgARIggYLA/okzoavE1hkiz8y6jQ+WX8jFWPeL93F1dRVvv/NH/BXA9557Ea+88hpeN3+aFxB0P/0d7Lffwe3bf0Cecvb9f8Rrry9j+dKryFPO8k+Wi7jXV/4Vf/ny+/jxxWUsv/Ec/viDVyfvc9b75Re/g3nJxtU//lVcHCvv/hHFSwwozngTkAAJkAAJkAAJzB6BXYuz2WsCLSIBEiABEiABEiCB+SFAcTY/vmRLSIAESIAESIAE5oAAxdkcOJFNIAESIAESIAESmB8CFGfz40u2hARIgARIgARIYA4IUJzNgRPZBBIgARIgARIggfkhQHE2P75kS0iABEiABEiABOaAAMXZHDiRTSABEiABEiABEpgfAhRn8+NLtoQESIAESIAESGAOCFCczYET2QQSIAESIAESIIH5IUBxNj++ZEtIgARIgARIgATmgADF2Rw4kU0gARIgARIgARKYHwIUZ/PjS7aEBEiABEiABEhgDghQnM2BE9kEEiABEiABEiCB+SGwY3GWZRn+/d//Hf/5n/+J//qv/5ofAmwJCZAACZAACZAACcwQgR2Js6+++gr/8R//gYWFBfzt3/4t/uZv/maGmkBTSIAESIAESIAESGB+CEwVZyJi9vDhQzz33HMUZfPjd7aEBEiABEiABEhgRglMFWdffvklDh8+jO985zsz2gSaRQIkQAIkQAIkQALzQ2CqOPu3f/s3NBoNRs3mx+dsCQmQAAmQAAmQwAwTmCrO/vrXv+Lv//7vZ7gJNI0ESIAESIAESIAE5ocAxdn8+JItIQESIAESIAESmAMCFGdz4EQ2gQRIgARIgARIYH4IUJzNjy/ZEhIgARIgARIggTkgQHE2B05kE0iABEiABEiABOaHAMXZ/PiSLSEBEiABEiABEpgDAhRnc+BENoEESIAESIAESGB+CFCczY8v2RISIAESIAESIIE5IEBxNgdOZBNIgARIgARIgATmhwDF2fz4ki0hARIgARIgARKYAwIUZ3PgRDaBBEiABEiABEhgfghQnM2PL9kSEiABEiABEiCBOSBAcTYHTmQTSIAESIAESIAE5ocAxdn8+JItIQESIAESIAESmAMCFGdz4EQ2gQRIgARIgARIYH4I7I84i20cWHpjWyordx7BqEfwTAuR7MNXa49FMbYPYPOSp3H9gQvoCzj/3uZpxTXNFoCOD2XhPIqvfoFfn/4X/HLguNPXHyAQ9gwdV5ynfw7xRyeGZ9twg/fwyTqwePwCdNOErjRQfazWfFM/7iJxDej2NXyCk7hsO7DVBirf1OVGztuJPdhWhJbnYbfu7qYhPNNAZrQLH475tN0WNHiI9caeW9Rth/AdB07dQnv0QlkbvmnAvHIL2dFzMD0XRmu8p1NfwZHUxKPBcwz8fn3xyfPfMxT+kARIgARI4FslsC/irOOrMGDDV+tCwcBXFuCrpeBBF7EtI5JcVE0F1kfraPXE0GM2PfUUHLnYxZufRyjm5+JaQrS9+Xlc/q93kQhmK4YSmWhVgG6o49CpDDcfeFCGdGKGyDyIE+2ruB9oEC0Snyy2ISsBGo4LW23mYizrRHA0FU7VQeyr/WMfs1n79vPUk6FlDiK9gdTXIJlNBKmB5r5dYZsTpR4UycR76y1cfxDsTpxlEcyGht+srw+L4/22O/Whag7ijz7B+sqdYWGFFL6qIlJ9uEodWepDazlohhHM5oi8FedpnccNY/AcXYR6A2bFQ+jIqGUpPLWFWG/DlWdTyu83Xp6PBEiABEhgbwT2R5yFATqyUk76o+JM6LUAQUeB0oxhH1hCvE/iDGISr6uoBp3N6Eo3gHboDHDzITxlYBJMPZiJArv3vzzaB9x5ZGI0MJNH5eLreBCoyHVbN4TeOIXEvIvYGJE2WQSjfgKxcReR2XxiUanp7k7hSUfQth/BnhB5mn6Oxzwi9SAdCaDvVpzlajiCcfAEar3o52OaMvnnGSLjIE7URsRZbKNm1hBHmwJdiN0jgbbZL/KTpvDtGOiex/nq4DmKvo4B+zu+goXR6No31i6emARIgARI4GklsC/ibLjxY8RZ/4B9FmcoJla1dged/nJSF4F2CGdwEw89pb/cmHo22oqJftBiF+Isn5QvViZGgBKniWPLTdx86GFQD367nWKrOHji9uTLxD7UvYgzPDn7czGOYXGWCylfHRZiiYPmsTbsh26/H3UCG1HTRN0fPUcCp3kMnnYXSSnoE6cFvxnBlp7UwvIT9zgvSAIkQAIksA8EviVxdh9OxYGmX0G7egFu6EHprR92Yzi6BvvGPWBKnk8RYDFwUK1gLbVRzHnFpLj8p5/hw/4kmsIzEyj2pljDjsVZB4G6gDM3VsZG2YrAmlgifQv/dGc0SlUI1SIPTuTFBah7m7lyvVy3fv5cvrTWQOwYMJxr/bw203Wh50tpGWJHgbrchnQ9gp76gLk18le0bTgHsJc7l4Y2TMPBjXsbWDz5M1i2Da1ZRS5GckPLdvbz7wq71VoXSeDCNgEjlpHoKqwbGZqrPgKj1Y8YpoEB3fRxK5Nx05fhLQ2Kswxt34RhXsGt9UWcvGzDsVU0Sq3STVwYuo1raR0rgQksnRqKPA31926CwLUQ1F14ai1fYvYsG7Hkwqo40I0rSCojfWvCDTNWnAUqFs7UsPa1U/Yr0bWEOItg9sRmN4QTNmCodYw7RxaZaJzwId2M4DQiuFEThj5L0dV9GEF4ChIgARIggX0n8K2Is+DCVbiOhmZV5N88D1cuowtZAtuIIds6mlWgGztQlkJo90NoPfE2iiBf/lJRWUuLiETiwEiq6F68iMqHD4v8ntSDnSgwB8Na04oYTveWNXsCa7I464mhfmHBkI0ih60Ooxb2Iyj5JK8BXlLmf2Ux/LAGVSjUtgtJasNsO3l0JrGbOJZYeOArqInfuQ1EroxqnsPkoxGMEWf59bdGnoSIbHothK6GRrWLtqdDupjCvBtDBHeKHL7WpggVtjwf5suScqKjob2FjY3TWFlzYEh1IDJQP9GB+8DP8/aEUK6bNfihCanaRewZMC92+8uanUCHU7FgyTVUsg58fQFGbQ2pLaGSepBbIbTYg0hdTCMLxonfoDV2WbODQGtBv9bLX+zAbcm49MkGjvf7VgpPPgJTuouOuX2W3Thh1SsO6aysITQlVLMuEk/DsUsN3Hlko4UuQjtAwyyWPceeQyx6+ipa529g48J1PPDKZfJ9v415QhIgARIggXki8K2Is8Gcs8FJrReBGgU8XvT0jhKJ14egVYtJvpMvX+rIjEM4U/kQD10ZXc9GopjDS477GDnLo3cnrkxOXhf5SwoQdAohlUdUVA+qXwjKLPIQNLThpPlODN9zYDk3cK9VCsXERk1PYTsW1FZtSn7bqDgrIoqp8zWc/rJaIWAuNtbwtSOhm0fPBsTZyLJkEV2b9H1xrsQcOP9QpKkX0Rz1rhC9BjKzDqsRI+qpcJHnd+gU6hNzzkaXz7cumU8STKMWTDpORPJ01cKNbhXnDAcqTJxpW/lyeSVy4df1/kPD2HNkCVwnQVOqwDPOI6hfReRp/UjhPA0kbAsJkAAJkMD+EZgpcbbXhOlc1GlVrKU6UqtYvkSg4dCZKta+NtFxIkjmSNRix+JMRJQkHLkIXL0fjY3gFTlnrYFl1FEHCWEio+MIMZYhcCPUKg6WYhMPXQmJG6Cu96o9u4hMBXpbgW2paLZ1HOnnPqUIDQ3alY+wMXVrhhFx1gmgLpzJxc5ggcBg8QMeR5xVxoipIXEn7LFRH5t/Vgi3yOxV+I6P/A1T/ebF2XAANIbdUtDNfdgdWK7e8ihRLgOL5fAW2kZaFKtkbXiaBKc1EEHdv/uYZyIBEiABEpgjAjMlznKR5bRwP9yskNsR6zzKoqH6pomsqsIRm2qVVZvVq1dRq8gwRzfa2oU461VrxsYdxOZmflVuWxbDbC0h0sZUcg4YLwSc3HGQ6l34HRlazYd8JIL+QEc3qkHLtyERW60pWHBlfB7pELuDjE1M77YR+jZsK0TDm7Q1w9bImV07Bt/cTFDPJZB5AHqt+F8RuaxvLmv2xNX9IF9q3D5yFsM8sITOYJXskDgbFKijCfEpfOUIbGnQtmkFAU9SnBVbtBhwEI36v/TxlshZ3nYXyqCgF9WrRgV+rwp4R52bB5EACZAACTxrBL4BcdaGK5V5ZFtyfSKYB06gffU+gnz5KkOoH8QpfIivXRmVfFsKFW3Dh2dKxTYWqQc3VaFvW+FWVmhe6yWv5zKnjG4M/m/TvVmo4+CEfc5ymzpb9zmTllw0rgZwtOF9ztyai8hTtt/nrKz0k6/K0DVxbGGz2/0ZVMftR+TyKJ3TwlpkQ0IC39RxvmPgfqCiHttQEhmeLq5fLOcGSplXN9pzy2XB7OYDeOVGbkX+UwpjLYQpiVw8H6oUQI2LnLEidy7G1fsBtHoHkWPAXL6BdPEcnMhHKxI5aQ2sPRK2ociPe96Hmu8zlyG2W1gKWrjpO1DqWZlzdg3txQtwYw/NUMYRt47rng21ke8Uh8jxUTc0VIQoNTKsBn6+0WsamXnO2XuLi1j1UxhbtgMp+5nSE3RT+tbEO7vsO7U1PLLzVg18MnTaUe4Dv+bCd+WJPt66rJnAaR2DL32IwJZRQxdtV4PWtWZsy5Vnbchje0mABEhg9gnsrzjbkmQ/mERfREJ6NYQij8xMFzZ3+e8l4KcBDN2Ef+seNhaP44JuwzKlqRu8dsUypisNRd3GRp36om3TOTt/Q0AE17LhBLdwb2O3bwgolu4Sa3P/tdxmR8L9gb200AlhqBqutBu47Lgwqi4kLYRkB3AbIdyKgrqnQb+SonnZheuMEQwT/TBYLXkYR0+qsBwhlHqRrBSBJkO/lhXnNrqw9BiSZUJO9bKaU3BbwZ0Hddj9ty703qQgll116FduASdX4Ts1uEbxe60l1N/AGwvWxfUVmLYDraxETVwNqnUD3byCV0dbdlBxbGhyfeQNDINVsMKc/4eVN/7X9L41ej9ueSPEQH/NGTq5jYZpQZe2f6PF2JyzgcrjjcNHcc704Bqtsi1tuK3n4WmfP9YbDmZ/iKGFJEACJEACuyWwv+Jst1fn8SRAAiRAAiRAAiRAAkMEKM7YIUiABEiABEiABEhghghQnM2QM2gKCZAACZAACZAACVCcsQ+QAAmQAAmQAAmQwAwRoDibIWfQFBIgARIgARIgARKgOGMfIAESIAESIAESIIEZIkBxNkPOoCkkQAIkQAIkQAIkQHHGPkACJEACJEACJEACM0SA4myGnEFTSIAESIAESIAESIDijH2ABEiABEiABEiABGaIAMXZDDmDppAACZAACZAACZAAxRn7AAmQAAmQAAmQAAnMEAGKsxlyBk0hARIgARIgARIgAYoz9gESIAESIAESIAESmCECFGcz5AyaQgIkQAIkQAIkQAIUZ+wDJEACJEACJEACJDBDBCjOZsgZNIUESIAESIAESIAEKM7YB0iABEiABEiABEhghghQnM2QM2gKCZAACZAACZAACVCcsQ+QAAmQAAmQAAmQwAwRoDibIWfQFBIgARIgARIgARKgOGMfIAESIAESIAESIIEZIkBxNkPOoCkkQAIkQAIkQAIksA/irANfWcD59wTMw/jZh224cnU82dSDfOQibuXfruDOIxOtXfog60TwTAuR7MNXa+N/3XbR0gAv1tHY5fln6/AuksCFZQBmOo7VtO+/odY8Lt/H/f031Kwnedq224IGD7H+lPXQNIChm/BvdVE9Z8JzDbQm3O5A2T+DOlxPxfi7tYtQlxEo4eRxY5xjdmXHk/Ts4LX22LYnZu63NH48sfY9DRfK0Ik8mFYXerT7+TBvYTeELgdQQheTpt6ngcTTbmMn9mBbEVqeh0nSZDdt3AdxVlyuG+poaAE2mjbuhxrqW6zIEJl1nPjNBn60cheJ2dyNneWxCVxJgfXROlrXHyDYDwJ7sOJJ/aQbGmjpV3BvfbyQnfb9k7KT13lGCGQRzLoPqe1CRgxbUdE2YnjKeNnVCTS09GtYb13Hg2CSONsDu13asYcrPBM/4fgxA26OHdTVZaxPGONnwEKasBMCqQdFMvHeegvXHwSzJc4Q2zDjCsJlG/JaCluqDDepG0BTY9Qqv0FbfRxhFcM+sIT4GRBnAmDHV7BwvjUxyjjt+530q2/2mAyR4aDi7PGp8Js1jmffBYEsMnDQaeF+oI55+Bp/orx/+uq+irO92LGLZu790NSDGcuwn+RD42Nec/bHj727Y1e/zCIYTgWOudu1nF1dZfzBsY0DS9jxSlLqmYhle18EwD5Yv7dTfJu892bx9F+lHqQjAfRZFGc2dDTcQzjT3fqknHoyrKoN2TsGn+JsuqPLI6YNntO+3/GFvqEDu7ENeQlw9rCE/Q2ZxNPukcBehNZefjPNvG/inNOuOf37FL7agq8kTzCi//jXnPXxYzr3/Tiii9iWsQQHj2ZdnKU+1JYPJdmf6Mx+0Nv9Ob5l3rs3eGe/6PhQFnyosynOTBiw0Vryod1NYPRXLhM4cohWoCFVF4bEWdb2YRoW/Fv3sHH4KE6qDlxHRr3MV7HNLmQ7g6dfQce8i7aRDUXOisElT3jD6TyaVinytHp5Lt0EgWtDWBbLCXTVwo2siVU/gNEqo3vdBK6hw772CdYH3LC4ehfpZiNEHGszv27lTn4j969/uhSk3TZCz4KRaQjqIXTjCtrVc7B8D3pzJJqYXytD2zdhWD5u3dvA4aMnoTouHLlYGO4Nnh/ercITtnerOGf58PQmxNm2/77IKdnKsIlu7EDXbNy4Bxzt5w4VUck3SgYrdx5BjFWxfQBL4p95mxvDfLexPw00qGeu4ZMe07G/F1+mCG0ThnMD9zYWcfJnFmxbQ1PkMu3Af+I6sh6iZgRw6xESyZzwVDnIerDd4joxHMOAk/eBRRy/YMJ1dTQrRU6IZceQXAsVR4dxJUHlgovQUyZGkNLAgG4WPt38XMDNhx4UiD5pIai78FQM5Gz2+nBta7/K2vBNA+aVW1hfPInLtgNbbeR9YPOzg/4paE/kVfIxr+DW+iJOXrbh2CoalcG80vJqp3+NX7z3S/xL/76rjfSTIgIxTUj1cki7egSzNY31ODt6D4I76ENdGXbmQb/SgXk3hpSKewMwYhmJrsK6kaH1ZgBfqyDIWY/6uYvYMWA41/DJOrB4/AJM14VeT+CoCpZv9Xx9Ol/aUFDkxxZtK7l1E3imCeutW1g/fBTnDAe2KcY7IGdh2YglF1bFyceOpHIBbuhBGc0TEf11zDVF0C4NbZiGgxv3NrB48mewbBtafjNt/ex5/Eg8mKaFt26t4/DRczAcG6YYs/IoUDmCiPtdS6EsnEcxQpfpGfkkJv5XcGrFk+7fSf1x0rjWQOwoUJfbkK5H0FMfMKdF7FMEmooz1/qjFFbuPITcGTdu1sf7v1nZge+yybaNRs4mjEX1xIGqLGOzm4m+rwBjcta6k/yDaffYmE6SxXAUFcttCdcjHTnWIb8WfhR9b3iuaI5ps4rOFt5inpnk6/H21i978J0WUkeHZt9A1lyFHxjoTek7mxO2m3t7fWx4fGiu+giMVn/c7Y/zmYybvgxvaYbFmdlK4clHYNY/RNuVIYaELDKhpjoCrZJPRJuRswyhUYfTiBCKxOhOAG1BR+NuB1pbRdO4gY2N07h6P4DWH5wGljWVLnzLQVe1oZeDz3Ceixh0G9De2sDG6RWsOQakOhAZdZzouHjgK6ihi0A7BKu2hsiWUM2fTM6j6j2ckKCcwlOO4GKrEGfi03YlPB/qeBBIiLUm9Gsb2Hj5n7Dm25Bq5VOC08SHIldndIzMQhh1B40oRIFAw4LewN2OCaFti8Gzgqufu9AaVXTFDXrMRr0svNjue6urj2WYJXY+Idl6E1WICUfBUqj1cwUTpwm94g8kq6eIogokqZbbN5RHtCP7N5dlt+YhiaTpJrxWCFdroNptw9MlXExN3I01dKb5TyTDKimMSBR/dBGZJjqGO1acpb4KKVAQ+WJZLoErK/CVEJHeyH0otU20HdFnE9jNY0isB/DrAVryJXyycRwXrrpwtCaqeWGLCeluB2NTJxMHzWMRjLzflv73VdxNDDTRQaC1oF8bzpsUOZuHAgVfu3L/xo+jGC1J9LEOAt1BxbIg18RE4ENfMFAblz6A7fqnito2vDqBDqdiwZJrqGQd+PoCjNoaUlvafBAYWqKMYB44gXY/xSBDqB/EqfrmvbG9OIvh1FUsr68jfxCouDtivfWc2/UhFW21CeOGGAOu4n5Q5MMWObJv5ePL6h0XequGLDTQONWGet2CqbYKVodOobL2NRyRptF2IUltmG0nv48Tu4ljiVWOI6PpFiNty4eKBE5LR8cKYMs1oBPCVE7Ba4qxsga/JePSJxs4fuEqXEc8nJRjqXQXnbEdbWuKh2hX02shdDU0ql20PR3SxTQXo0PPmeUcvJfxA4mDlt6BFdgommFCOeWh2SsGE/k3RyJo4kEkH++KMTZQHsIr/oHU99BRNbT20B/jpovWuLlB3HduA5GYd7IUnuqjEUwTZ/kjRPGAVI7pHX/C3DPR/3UE03y3nW0j4mziWCRyO/Nj4828pnE5a9v5p+bv6B4blGhiPnAbUT4fZqkH1W8gEHNfVzyUHEOk3UeglhN0N4DtN2CKyWxim4d55x6YNPaobUjl+Hv5pgdLaaAq5tHnXdRWbZiajEa1DVd6Hr52H5EQCjudE7aZu+oD48PKmgOjEA6on+jAfeBDuEKkV9TNGvzQhFTtIvYMmBe7s7qsaeZPiLnRJ9qw74fQ6sIRJiqeuFELp2xd1uwiDX3Yjp0/ifUiNuND7uWAtHoVjTCG5G8VPMOD95iOMJQHk8CuHUM3eAQ7H0C3Hj/8LDHtfGN+L9bXD55A9uEkwSfGrxShLyIVb+HWQHLoOAaxXcNS6uGhKyMbk5O2/fdiIjuEU2+NPiFtPv1AiA8dcHuFHWmMuNrqV+WNnXB3Yf/Q73Mhk8L52kE/TbGs6m3kk2J3aODcEo3pBFCbLpqeA11u5A8D4z/CzwZqcTQg9MdEEmIfnmPBuXFvs+hkdEAUyfBFkshmRGQwfhWoWPCUzdysLb8fcx+IJPdGCLltFxyyBHG7iZZQ6DmjZfxp1Nwyerur/jmRVwKneQzLWy/Sz4XZ6vet4iB/csZOxZmwfITlDlhvsWMPfajfjwbzObcsS0zIb+3E8D0Hloj09osdxh073I06AJYAABM/SURBVLZcgNst3I82C6bEg2v9RAz7vuiX03kO+3r0+MKHqVOKyUIG5Q/LFxtr+NopRPbgZ/fjSzF+2K1yIsxPVhZ7xXbZttH+ncJXWjif9YrFUnheB5rWyh/Ix9+/2/fH+rhc3MRGTU9hOxbUVm1LWycODWPG/G2Xe3fo/6F7YTvbJuScdXY0FolbaDBnbQf+2cE9NiTO7Br01IZjqWjVhntQPtcbNQSxmUetUs9GopiFKJ/Y5tE5csrYM9XekfPteE4oW7nTuWtofCjuq8QcuNfKh3JzVpc1i2BSAduW15CqCSS/mUelKuVNMCjOsrYHXfFQNS3oChAcOtGf9LYXZ6uo2Ta6Tgy/p9pL1rsTZ0DbkyGHWhFR6UYwJRVwxhQ15Offgzgb0+7Nzp/lT7eKV4Vp6VAQoEBQPPGNYzDYPowZpLb/vrA/NccLi8IucUwTiVEwSKIIdUnqC59hvo9pvxAyZ+q488ge2FZlcNIpl/0GIpWj109cFcql94plItODa7S2irRp+QDC74qOtmLDUpto60c2HyKmDg4jw343giGbqDkhzFYVqafgiK8MVDGPf0gRotqqxQi1OrpRhFSS8uhpPvja9R0m1U/rnxnG8xLMbdS3GVhmVZx19tCH9ibORGRWgd5WYFsqmm0dR/qRxOniLLFrOBY7wwUV5RJfKxf6jynOxKS0cAb1O70HzaJf5iIhHl8xu/vxpXiYjZ2BaMmYcaobaDjkSkWfTzx4WQ3Jkom6SHep+nBTBXrxFLKn/jh+bkgRGhq0Kx9hY+LS/ziJNuGe2VKItTv/Dz+obGPblmXN3YxFo+JsB/7Z7XiWhjA0DVc+Esvkl/MgitroiTQRDT6GxBRR0RSO3YVu9h4CJrV5lPeUsWeqvaPnm9SnRn2/y7lrcA6pFFF1ca/1UxamzTGTnw7GfrNvW2mICURkdvUMzW/OM12cO9dBy+yF1EcnpRh2bQmp9zVcWTh7+ElzW3F2XSw5eZCWAih3I5gD+Vy7FWfIYtiqhSi5hVuYlM/T41dGnsYs3RRVbOMib6KdQnl2tkZaYhu1pRTe1y4KBMOVO1sZiOrHgzDqd5EYzTHibdr3hf1O634uAiZ9cv8FCh46FYSJBHWg+naI767tH8lDEk9Xx3yYQzmKMcwDOmr5/6aJjbIFWQdx4ME230DH/HzM/mHFoNXxB6MKvdYX13Dlz/Mlzp4A7z9ETB0ctlJMfR26FyEZux/YhAiyePIS+/MlEtpBFWov0Uj8X+7AScuo2rY3+bT+OYlXBqcpozPxoWRc/ljxEBaZm9XX+YTUvYNHRRh6as7Z/kTOdt+H9iLO8n7vyvg8X0Ifbdt0cVaIyEqRd9gL8aY+lCNhuQT4mOJMLMfXjsE3i7Gh94nNA9Brw//r9/wtD3fTxo8OAnUBZyo38dBT+g9Bqa/gSKht/k9U5x9yId0PUI9CNDQZbbMOoxYiqCdIZW0zUi6M2XL/bt8ft41sibxf34ZthWh42+y72Se0M3G2W/+PRpHzy42zbWjM3+1YNDpn7MA/exjPCtND+LYNK2zAG0jRyVMEzAYCJ0NcNbcun29pczayGiLGkW3Gnqn2TljtmjYn7HbuGhJfYo5aQufm5lI9ZlWcCQcZmbW551G+F9EJ/GZoj6NibdiVy33OyuW+9Op9BFoNndiBtvQGmuWTXx5xuDi6jUQvz6V4chOJf5LdgC828CvFfJ4D5ipljk+Zg9NYwyNbyu+P/HtfLQdZMZlp6JiDeW3bS9ziSbTMX+lEcAwTyzdSLJ5zEPkSYpG/0FnBWr4WnSH1NbQ8GfGY/d/ybQFOpEVeXa2D2NGw9EazH0kSOVrNM11Yd0VBQRV59aOSwEyKde9p349jmIei1TYM34MpFXtUpZ6LVNU3B8zcNya6FzRo7sD/e/xKvo0p9iM2yzJxHZ2gC0VpFvwH/COq3M6nRslL5KOI3DAVcZ4TOMV/Iv/KrsKyZYiIuzi3mjlDk1PPm4nTwjFfwodlrozIhQmdCE2jiVA6AqdV5B0i8WHq59ExyuhAZOLAifZm7mMWQj94Cviw91Ax0l9EzoffRFz2t629qbwPlNEJM4UntRDWNSiWjc2AcBFCd+vX4YkE/SKRE45fhzFGYG/bPx3AnsBLVFQfceu47okn4/wiiBwfdaNYhiv8JuNuUuRD9kSs3Si5tQNYxhlcubWIxRUfqdka8fWY+6pkmfUGuR2w3mpHUbU4tQ8NRF+LPi/GlwbWHtnIRwaRU/S8D/XzKM//BMqxJh+f6kg9CUecFtYicXwC39RxvmOUkTCxdCeirffh1xPEDQWSeLo+eAr9tomHQGkJTv06Yk9FvVLkIxpwEZmiwGf4eoJ/nsOHD4dyETcpbr1mPVTROp/CWAthSlVxM0GVAqhxMV6MfvY0fsQ2pCUH9esxPLWOSjeGLRuAO/iQXOSZObUV6LJRPNzlDxkR6pYBXy+jK9vcv9v1R4ybG2IbSiLnxVIil1Y8hIo8t4mbog/AEAI2X47XOwi6CprJ1rlne/9P8d02tmWhjoOnslK0izFgm7EoF/M+1Ps+6kmMhiKhMvR7IJvmnx3cY4P9JLYVJHIx/+T5XIcCKA8H04nKZcna1eE9Trdp81be24w9U+0dmSN2OCdMm3u3Hx8yxHYLS0ELN30HSj0rc86uob14AW7sjb3ftlcWw9/uQ+RspIKqV7VYDn5u3S/2PBus4sltEJU7BirlkhROr8L3JCSKDLti4P/+jxhn/6eo8TmOl19WYOe7Jw9XE4rqTBd6Xq15+PBhbLQc/En18aOyehP4BX59+l/wy6JUKK82fFC3+9WdPRtgy1De+AiDdXWHj06okspH9QCarONa1sRl14XRtaDHEixTQ6tW8mhcx82OiTPXMhw9Z8EXlX/jEqKyBK6q4NJ7wOlVH56UQJFtVAwPvlksJW5WX1Vw/IIBxxnelX3S98XT5SjDAsVgNaGoOtNtC6ZIeux/ijwStRqgM1BevnnO0odfy0i2s18UeUg6wpqBIDRRDzara/vVW4OViHnFrjW+SnCc/x7UEcctSB0DyqUYFcHaE1WW424DUfxQVPfc2ziMl08rUC0nr6LthAZU7QrajctwXANVV4IWSrCtv8PF8/+nPJnIyzORLmxWtBYVwiOznugf0hlcGyz9xSJO5pU+dQT9N2r0KmA391bKJ6RA27qEOVhRLBgpJmyRND6undv1T/hwJvLqInEN6LaoRjyMoycVmLYDrVnm/fXuo4EKzSx2oKjLSCpFRXIzbMKpOLA1GZVwjK+H3DJyP//6F3jvl6L+U3zGsf4TVP9H5dtIyqN6/HfSh46/jJcVG9FglXVvLHpQh92vKhRDxR1gacTPUgJD1XCl3cBlx4VRdSFpISQ7gKvV0XYUKKJS8GYET+kMVT73+4moxNM12DfuYWPxOC4YDpx8GX7r2GamC0WVdI5j3LJkhmTomnnNZ1H9nVfcCh+qsIaWobbeF3sZPzarvTfyqlXDcWCMvCoiz7EzG+VDsrjumJy4zu77o9xWx49rsQOnoqDuadCvpGhedovKfyEomqcQta7C98bfM0KkSmXFt1e3cWTcuNkJJ/jfwt9dPI/+KHH9Abb4zuzAH2fb0LxY5P1KyYSxKHCh1dtwFCWvnLwZeVA6A9WxZfWrGI4m+mfL9aaPZ7HjoKLU4Wk6rqTFnNfbTaDXm8RKi9q1hldjJvkjLwDY5B2aovpxwtiTOZvVv2PHhDtQ/aXNMaGsEJ48xg1OcZPn3iuiSK+vI1ZwZ8v4IJYzxbKtDv3KLeDkKnynBteIIVkmtNaEtxeNm5Ym/G8fxNkurjaTh6YI3TYaelHOvqlNEngBoKm7fZPBtIKCmYRAo/aRQJZ48KFCG1JOGbqBj0jSNpe09vGaPBUJkMD2BLLQR9RS+Yqjb6CjDBUCfAPnfxZP+cyLM5EHIocKPEtBs1eJknWRhD46TR3ldmO76BvFUsP5gWXUXfyYhz71BETejwn4YnuGOqplZCtLI3hRFZpW7E/HDwmQwJMi0EU7jJDWJcj5cj0/+0qgG8HxKtAH9v/a1/M/oyd75sUZsjYCx4bjhfhIbBi6eBynZQ2GpaNMx9pF1xhZ4h271cEuTsdDn0oC3diFaXsI3xMb2h7G0ZdlaIYJXezR81S2iEaTAAmQwCABkfbSxInfZDjZWz4moH0lQHG2rzh5MhIgARIgARIgARJ4PAIUZ4/Hj78mARIgARIgARIggX0lQHG2rzh5MhIgARIgARIgARJ4PAIUZ4/Hj78mARIgARIgARIggX0lMDfiLOtE8EwLkezDH913al+R7eZkYiNEGYES7mgjxN2cmceSAAmQAAmQAAnMJ4E5EWcJXEmB9dH65suq59NfbBUJkAAJkAAJkMCcE5gTcSa8NO7ddnPuPTaPBEiABEiABEhg7ghQnM2dS9kgEiABEiABEiCBp5nAvokz8QJyuXw3mVuPkEgmitSvwXe9LeLkZbt8byKQtX2YhgX/1j1s5O9UdIp3oSFDJ/Jg2RGauoTQuIRY+hBtT0ZVvJvOMOBc+wTriydx2XZgqw1U+pGz+/m7/TT9CtrVbd6P2ffaJPu6SAIXtgkYsYxEV2HdyNDM348o3gUmPoPvAxvoBouruJsaaJR5cF09gng9ZZ4XZ9mIJRdWxYFuXEFSGbFx4N17OHoOpueW76zLEDsKVPHuvusR9NQHTPG+UX5IgARIgARIgATmicD+iDPxYlklhRHpaKCLyDTRMdxcnHUCHU7FgiXXUMk68PUFGLU1pHYLkVGH04gQ6g1xILQFHY27HZiZjZryBjY2foR/WotgS+W+6lkMWzIAJ4TZquYvq5Z0wGk7kCvFsmZw4Spc8ULoahuu/Dxc+S4SY/L7MSfZl0g+mtpb2Ng4jZU1B4Z4KXhkoH6iA/eBn79xXrzs9ZBVw1pkQ6qm8NUWzlc9PHTl/EXGTl3F8vo6Vu6Il6QmcFsyLn2ygeN9G1N48hGY0l10zCaQJbCNGLJdvCRdvLxWWQqh3Q+hdR003QYice4shaf6aAQUZ/N0M7ItJEACJEACJCAI7I846wRQmy6angNdHnxFTQKneQzLfxqFvYI7j3rCoos09GE7Nt661RMyIoXMxoGlGNcfBGUETug3FQuRjq8dacz7CbfmnMX2ASzhDh6JsNXYz/b21X0FC+dbm7Z2fCgLPtTSpsSu4Vg3wCO7OH9n9PgymodcnIkjtrexG+o4dOqtLZaevv4AQcNDTU9hOxbUVo3vZ+T9SwIkQAIkQAJzSmB/xBkyJK4K5dJ7WD98FOdMD67RyqNH9gEb9QGBNcgxa3vQFQ9V04KuAMGhE+gLmTHibHuxtb3wKYTTe/3L54JHTbe1b4vYGhFnaHuQ5RBa5EOti4ihBBUOUrsnHgubdirO8uul5gQxmSI0NGhXPsLG0HLunPZMNosESIAESIAEnlEC+yTOSnpZB3HgwTbfQMf8HLGewWnK6DgpbKnI0tr8xLBrS0i9r+HK4rsRITMpcubIuB9pqG9x2F4jZ5PsGxMJGxVnyBDbKqwowa1bGMqnK8zbnTjLI2dOC/fDce0rG9xtI/Rt2FaIhieWbvkq7Wf03mWzSYAESIAE5pTA/oizjg/drsKyZdQqQNuVoGZOnuuVejKOuHVc92yoDSEkMkSOj7peh3PwBNKr9xFoNXRiB9rSG2jeeYR8lTAyceBEe2hZEyK3raGha0dwtXL5NHHhZjr0VgTzwAm08/MJ6ZYh1A/iFD7E1648cRlwon2GBngKjlxsYO2RDUl0gLYL6Xkf6ucRRJqcEFNaxyyvN6aHZCH0g6eQ3XwITxFtn2JjFsGoq2gbPjxTQl5PkXpwUxV6xYGSyPD0JqoQm9seQqA8pDib0xuTzSIBEiABEnh2CeybOHPiFqSOAeVSjMo5C76no5kHywYrGg/j6EkFpu1Aa6K/FIrTq/A9CYkiw64Y8P43cOK/vwHgMF5+WYHuF8UF4lNUeJq4cmsdOHoSFxQDll2Ff2AJ4hfiI5YszXQBS5v/wINALcTOls94++S2OrAMuoI7D+qwF86jtzAqkvwN2JCVN/DRxsBJDx/FBTeEp3TyJc1NE95H6/yr021MAxi6WVSwLh7HBd2GZUqoxw6cioK6p0G/kqJ52S0rW4VQa0KHiyQvROCHBEiABEiABEjgaSawP+LsaSbwGLanoYt2Q4c8tMaaIfECQFMxuUb0MS7Kn5IACZAACZAACcw1AYqzvbpXVKjKIRTPgtLsVU9m6CYh/E4T+rBi2+tV+DsSIAESIAESIIFnjADF2Z4dnqEdOLAdD+FH97CBRRw/LUMzLOjS+AXUPV+KPyQBEiABEiABEnhmCFCcPTOuZkNJgARIgARIgASeBgIUZ0+Dl2gjCZAACZAACZDAM0OA4uyZcTUbSgIkQAIkQAIk8DQQoDh7GrxEG0mABEiABEiABJ4ZAhRnz4yr2VASIAESIAESIIGngQDF2dPgJdpIAiRAAiRAAiTwzBCgOHtmXM2GkgAJkAAJkAAJPA0EKM6eBi/RRhIgARIgARIggWeGAMXZM+NqNpQESIAESIAESOBpIPD/AU9rygqbw9/D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86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974" y="4383584"/>
            <a:ext cx="8226425" cy="178326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Arrow Connector 4"/>
          <p:cNvCxnSpPr/>
          <p:nvPr/>
        </p:nvCxnSpPr>
        <p:spPr>
          <a:xfrm flipH="1">
            <a:off x="3352800" y="4953000"/>
            <a:ext cx="914400" cy="152400"/>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038600" y="4383584"/>
            <a:ext cx="4191000" cy="584775"/>
          </a:xfrm>
          <a:prstGeom prst="rect">
            <a:avLst/>
          </a:prstGeom>
          <a:noFill/>
        </p:spPr>
        <p:txBody>
          <a:bodyPr wrap="square" rtlCol="0">
            <a:spAutoFit/>
          </a:bodyPr>
          <a:lstStyle/>
          <a:p>
            <a:r>
              <a:rPr lang="en-US" sz="1600" b="1" dirty="0" smtClean="0">
                <a:solidFill>
                  <a:schemeClr val="accent1">
                    <a:lumMod val="75000"/>
                  </a:schemeClr>
                </a:solidFill>
              </a:rPr>
              <a:t>When we put cursor on abbreviation its full form appear </a:t>
            </a:r>
            <a:endParaRPr lang="en-US" sz="1600" b="1" dirty="0">
              <a:solidFill>
                <a:schemeClr val="accent1">
                  <a:lumMod val="75000"/>
                </a:schemeClr>
              </a:solidFill>
            </a:endParaRPr>
          </a:p>
        </p:txBody>
      </p:sp>
    </p:spTree>
    <p:extLst>
      <p:ext uri="{BB962C8B-B14F-4D97-AF65-F5344CB8AC3E}">
        <p14:creationId xmlns:p14="http://schemas.microsoft.com/office/powerpoint/2010/main" val="3551946565"/>
      </p:ext>
    </p:extLst>
  </p:cSld>
  <p:clrMapOvr>
    <a:masterClrMapping/>
  </p:clrMapOvr>
  <p:transition xmlns:p14="http://schemas.microsoft.com/office/powerpoint/2010/mai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62000" y="1443841"/>
            <a:ext cx="7848600" cy="4524315"/>
          </a:xfrm>
          <a:prstGeom prst="rect">
            <a:avLst/>
          </a:prstGeom>
        </p:spPr>
        <p:txBody>
          <a:bodyPr wrap="square">
            <a:spAutoFit/>
          </a:bodyPr>
          <a:lstStyle/>
          <a:p>
            <a:pPr marL="285750" indent="-285750">
              <a:buFont typeface="Arial" pitchFamily="34" charset="0"/>
              <a:buChar char="•"/>
            </a:pPr>
            <a:r>
              <a:rPr lang="en-US" sz="2400" dirty="0" smtClean="0"/>
              <a:t>Every web page is actually a HTML file. </a:t>
            </a:r>
          </a:p>
          <a:p>
            <a:pPr marL="285750" indent="-285750">
              <a:buFont typeface="Arial" pitchFamily="34" charset="0"/>
              <a:buChar char="•"/>
            </a:pPr>
            <a:endParaRPr lang="en-US" sz="2400" dirty="0" smtClean="0"/>
          </a:p>
          <a:p>
            <a:pPr marL="285750" indent="-285750">
              <a:buFont typeface="Arial" pitchFamily="34" charset="0"/>
              <a:buChar char="•"/>
            </a:pPr>
            <a:r>
              <a:rPr lang="en-US" sz="2400" dirty="0" smtClean="0"/>
              <a:t>Each HTML file is just a plain-text file, but with a </a:t>
            </a:r>
            <a:r>
              <a:rPr lang="en-US" sz="2400" b="1" dirty="0" smtClean="0"/>
              <a:t>.html</a:t>
            </a:r>
            <a:r>
              <a:rPr lang="en-US" sz="2400" dirty="0" smtClean="0"/>
              <a:t> file extension instead of .txt, and is made up of many </a:t>
            </a:r>
            <a:r>
              <a:rPr lang="en-US" sz="2400" b="1" dirty="0" smtClean="0"/>
              <a:t>HTML tags</a:t>
            </a:r>
            <a:r>
              <a:rPr lang="en-US" sz="2400" dirty="0" smtClean="0"/>
              <a:t> as well as the content for a web page.</a:t>
            </a:r>
          </a:p>
          <a:p>
            <a:pPr marL="285750" indent="-285750">
              <a:buFont typeface="Arial" pitchFamily="34" charset="0"/>
              <a:buChar char="•"/>
            </a:pPr>
            <a:endParaRPr lang="en-US" sz="2400" dirty="0" smtClean="0"/>
          </a:p>
          <a:p>
            <a:r>
              <a:rPr lang="en-US" sz="2400" dirty="0" smtClean="0"/>
              <a:t>A web site will often contain many html files that link to each other. You can edit HTML files with your favorite editor. Like Adobe Dreamweaver, Microsoft Expression Web, Coffee Cup HTML Editor</a:t>
            </a:r>
          </a:p>
          <a:p>
            <a:pPr marL="285750" indent="-285750">
              <a:buFont typeface="Arial" pitchFamily="34" charset="0"/>
              <a:buChar char="•"/>
            </a:pPr>
            <a:endParaRPr lang="en-US" sz="2400" dirty="0"/>
          </a:p>
        </p:txBody>
      </p:sp>
      <p:sp>
        <p:nvSpPr>
          <p:cNvPr id="4" name="Title 3"/>
          <p:cNvSpPr>
            <a:spLocks noGrp="1"/>
          </p:cNvSpPr>
          <p:nvPr>
            <p:ph type="title"/>
          </p:nvPr>
        </p:nvSpPr>
        <p:spPr>
          <a:xfrm>
            <a:off x="304800" y="1064365"/>
            <a:ext cx="8534400" cy="758952"/>
          </a:xfrm>
        </p:spPr>
        <p:txBody>
          <a:bodyPr>
            <a:normAutofit fontScale="90000"/>
          </a:bodyPr>
          <a:lstStyle/>
          <a:p>
            <a:r>
              <a:rPr lang="en-US" sz="3600" b="1" u="sng" dirty="0">
                <a:solidFill>
                  <a:srgbClr val="FF6702"/>
                </a:solidFill>
              </a:rPr>
              <a:t>HTML Files</a:t>
            </a:r>
            <a:br>
              <a:rPr lang="en-US" sz="3600" b="1" u="sng" dirty="0">
                <a:solidFill>
                  <a:srgbClr val="FF6702"/>
                </a:solidFill>
              </a:rPr>
            </a:br>
            <a:r>
              <a:rPr lang="en-US" sz="3600" b="1" u="sng" dirty="0">
                <a:solidFill>
                  <a:srgbClr val="FF6702"/>
                </a:solidFill>
              </a:rPr>
              <a:t/>
            </a:r>
            <a:br>
              <a:rPr lang="en-US" sz="3600" b="1" u="sng" dirty="0">
                <a:solidFill>
                  <a:srgbClr val="FF6702"/>
                </a:solidFill>
              </a:rPr>
            </a:br>
            <a:endParaRPr lang="en-US" dirty="0"/>
          </a:p>
        </p:txBody>
      </p:sp>
    </p:spTree>
    <p:extLst>
      <p:ext uri="{BB962C8B-B14F-4D97-AF65-F5344CB8AC3E}">
        <p14:creationId xmlns:p14="http://schemas.microsoft.com/office/powerpoint/2010/main" val="4006645870"/>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0"/>
            <a:ext cx="8686800" cy="6555641"/>
          </a:xfrm>
          <a:prstGeom prst="rect">
            <a:avLst/>
          </a:prstGeom>
        </p:spPr>
        <p:txBody>
          <a:bodyPr wrap="square">
            <a:spAutoFit/>
          </a:bodyPr>
          <a:lstStyle/>
          <a:p>
            <a:r>
              <a:rPr lang="en-US" sz="2400" b="1" u="sng" dirty="0">
                <a:solidFill>
                  <a:srgbClr val="82A72F"/>
                </a:solidFill>
              </a:rPr>
              <a:t>&lt;address&gt; </a:t>
            </a:r>
            <a:r>
              <a:rPr lang="en-US" sz="2400" b="1" u="sng" dirty="0" smtClean="0">
                <a:solidFill>
                  <a:srgbClr val="82A72F"/>
                </a:solidFill>
              </a:rPr>
              <a:t>element</a:t>
            </a:r>
          </a:p>
          <a:p>
            <a:pPr marL="285750" indent="-285750">
              <a:buFont typeface="Arial" pitchFamily="34" charset="0"/>
              <a:buChar char="•"/>
            </a:pPr>
            <a:r>
              <a:rPr lang="en-US" dirty="0"/>
              <a:t>The HTML </a:t>
            </a:r>
            <a:r>
              <a:rPr lang="en-US" b="1" dirty="0"/>
              <a:t>&lt;address&gt;</a:t>
            </a:r>
            <a:r>
              <a:rPr lang="en-US" dirty="0"/>
              <a:t> element defines contact information (author/owner) of a document or article</a:t>
            </a:r>
            <a:r>
              <a:rPr lang="en-US" dirty="0" smtClean="0"/>
              <a:t>.</a:t>
            </a:r>
          </a:p>
          <a:p>
            <a:pPr marL="285750" indent="-285750">
              <a:buFont typeface="Arial" pitchFamily="34" charset="0"/>
              <a:buChar char="•"/>
            </a:pPr>
            <a:r>
              <a:rPr lang="en-US" b="1" dirty="0" smtClean="0"/>
              <a:t>Example</a:t>
            </a:r>
            <a:r>
              <a:rPr lang="en-US" dirty="0" smtClean="0"/>
              <a:t> </a:t>
            </a:r>
          </a:p>
          <a:p>
            <a:r>
              <a:rPr lang="en-US" dirty="0"/>
              <a:t>&lt;!DOCTYPE html&gt;</a:t>
            </a:r>
          </a:p>
          <a:p>
            <a:r>
              <a:rPr lang="en-US" dirty="0"/>
              <a:t>&lt;html&gt;</a:t>
            </a:r>
          </a:p>
          <a:p>
            <a:r>
              <a:rPr lang="en-US" dirty="0"/>
              <a:t>&lt;body&gt;</a:t>
            </a:r>
          </a:p>
          <a:p>
            <a:r>
              <a:rPr lang="en-US" dirty="0"/>
              <a:t>&lt;p&gt;The HTML address </a:t>
            </a:r>
          </a:p>
          <a:p>
            <a:r>
              <a:rPr lang="en-US" dirty="0"/>
              <a:t>element defines </a:t>
            </a:r>
          </a:p>
          <a:p>
            <a:r>
              <a:rPr lang="en-US" dirty="0"/>
              <a:t>contact information </a:t>
            </a:r>
          </a:p>
          <a:p>
            <a:r>
              <a:rPr lang="en-US" dirty="0"/>
              <a:t>(author/owner)</a:t>
            </a:r>
          </a:p>
          <a:p>
            <a:r>
              <a:rPr lang="en-US" dirty="0"/>
              <a:t> of a document or </a:t>
            </a:r>
          </a:p>
          <a:p>
            <a:r>
              <a:rPr lang="en-US" dirty="0"/>
              <a:t>article.&lt;/p&gt;</a:t>
            </a:r>
          </a:p>
          <a:p>
            <a:r>
              <a:rPr lang="en-US" b="1" dirty="0"/>
              <a:t>&lt;address&gt;</a:t>
            </a:r>
          </a:p>
          <a:p>
            <a:r>
              <a:rPr lang="en-US" dirty="0"/>
              <a:t>Written by Jon Doe.&lt;</a:t>
            </a:r>
            <a:r>
              <a:rPr lang="en-US" dirty="0" err="1"/>
              <a:t>br</a:t>
            </a:r>
            <a:r>
              <a:rPr lang="en-US" dirty="0"/>
              <a:t>&gt; </a:t>
            </a:r>
          </a:p>
          <a:p>
            <a:r>
              <a:rPr lang="en-US" dirty="0"/>
              <a:t>Visit us at:&lt;</a:t>
            </a:r>
            <a:r>
              <a:rPr lang="en-US" dirty="0" err="1"/>
              <a:t>br</a:t>
            </a:r>
            <a:r>
              <a:rPr lang="en-US" dirty="0"/>
              <a:t>&gt;</a:t>
            </a:r>
          </a:p>
          <a:p>
            <a:r>
              <a:rPr lang="en-US" dirty="0"/>
              <a:t>Example.com&lt;</a:t>
            </a:r>
            <a:r>
              <a:rPr lang="en-US" dirty="0" err="1"/>
              <a:t>br</a:t>
            </a:r>
            <a:r>
              <a:rPr lang="en-US" dirty="0"/>
              <a:t>&gt;</a:t>
            </a:r>
          </a:p>
          <a:p>
            <a:r>
              <a:rPr lang="en-US" dirty="0"/>
              <a:t>Box 564, Disneyland&lt;</a:t>
            </a:r>
            <a:r>
              <a:rPr lang="en-US" dirty="0" err="1"/>
              <a:t>br</a:t>
            </a:r>
            <a:r>
              <a:rPr lang="en-US" dirty="0"/>
              <a:t>&gt;</a:t>
            </a:r>
          </a:p>
          <a:p>
            <a:r>
              <a:rPr lang="en-US" dirty="0"/>
              <a:t>USA</a:t>
            </a:r>
          </a:p>
          <a:p>
            <a:r>
              <a:rPr lang="en-US" b="1" dirty="0"/>
              <a:t>&lt;/address&gt;</a:t>
            </a:r>
          </a:p>
          <a:p>
            <a:r>
              <a:rPr lang="en-US" dirty="0"/>
              <a:t>&lt;/body&gt;</a:t>
            </a:r>
          </a:p>
          <a:p>
            <a:r>
              <a:rPr lang="en-US" dirty="0"/>
              <a:t>&lt;/html&gt;</a:t>
            </a:r>
          </a:p>
          <a:p>
            <a:endParaRPr lang="en-US" dirty="0"/>
          </a:p>
        </p:txBody>
      </p:sp>
      <p:pic>
        <p:nvPicPr>
          <p:cNvPr id="29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1295400"/>
            <a:ext cx="5705475" cy="19431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8586689"/>
      </p:ext>
    </p:extLst>
  </p:cSld>
  <p:clrMapOvr>
    <a:masterClrMapping/>
  </p:clrMapOvr>
  <p:transition xmlns:p14="http://schemas.microsoft.com/office/powerpoint/2010/mai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0"/>
            <a:ext cx="8686800" cy="4616648"/>
          </a:xfrm>
          <a:prstGeom prst="rect">
            <a:avLst/>
          </a:prstGeom>
        </p:spPr>
        <p:txBody>
          <a:bodyPr wrap="square">
            <a:spAutoFit/>
          </a:bodyPr>
          <a:lstStyle/>
          <a:p>
            <a:r>
              <a:rPr lang="en-US" sz="2400" b="1" u="sng" dirty="0">
                <a:solidFill>
                  <a:srgbClr val="82A72F"/>
                </a:solidFill>
              </a:rPr>
              <a:t>&lt;</a:t>
            </a:r>
            <a:r>
              <a:rPr lang="en-US" sz="2400" b="1" u="sng" dirty="0" err="1">
                <a:solidFill>
                  <a:srgbClr val="82A72F"/>
                </a:solidFill>
              </a:rPr>
              <a:t>bdo</a:t>
            </a:r>
            <a:r>
              <a:rPr lang="en-US" sz="2400" b="1" u="sng" dirty="0">
                <a:solidFill>
                  <a:srgbClr val="82A72F"/>
                </a:solidFill>
              </a:rPr>
              <a:t>&gt; </a:t>
            </a:r>
            <a:r>
              <a:rPr lang="en-US" sz="2400" b="1" u="sng" dirty="0" smtClean="0">
                <a:solidFill>
                  <a:srgbClr val="82A72F"/>
                </a:solidFill>
              </a:rPr>
              <a:t>element</a:t>
            </a:r>
          </a:p>
          <a:p>
            <a:pPr marL="285750" indent="-285750">
              <a:buFont typeface="Arial" pitchFamily="34" charset="0"/>
              <a:buChar char="•"/>
            </a:pPr>
            <a:r>
              <a:rPr lang="en-US" dirty="0"/>
              <a:t>The HTML </a:t>
            </a:r>
            <a:r>
              <a:rPr lang="en-US" b="1" dirty="0"/>
              <a:t>&lt;</a:t>
            </a:r>
            <a:r>
              <a:rPr lang="en-US" b="1" dirty="0" err="1"/>
              <a:t>bdo</a:t>
            </a:r>
            <a:r>
              <a:rPr lang="en-US" b="1" dirty="0"/>
              <a:t>&gt;</a:t>
            </a:r>
            <a:r>
              <a:rPr lang="en-US" dirty="0"/>
              <a:t> element defines </a:t>
            </a:r>
            <a:r>
              <a:rPr lang="en-US" b="1" dirty="0"/>
              <a:t>bi-directional override</a:t>
            </a:r>
            <a:r>
              <a:rPr lang="en-US" dirty="0"/>
              <a:t>.</a:t>
            </a:r>
          </a:p>
          <a:p>
            <a:pPr marL="285750" indent="-285750">
              <a:buFont typeface="Arial" pitchFamily="34" charset="0"/>
              <a:buChar char="•"/>
            </a:pPr>
            <a:r>
              <a:rPr lang="en-US" dirty="0"/>
              <a:t>If your browser supports </a:t>
            </a:r>
            <a:r>
              <a:rPr lang="en-US" dirty="0" err="1"/>
              <a:t>bdo</a:t>
            </a:r>
            <a:r>
              <a:rPr lang="en-US" dirty="0"/>
              <a:t>, this text will be written from right to left</a:t>
            </a:r>
            <a:r>
              <a:rPr lang="en-US" dirty="0" smtClean="0"/>
              <a:t>:</a:t>
            </a:r>
          </a:p>
          <a:p>
            <a:pPr marL="285750" indent="-285750">
              <a:buFont typeface="Arial" pitchFamily="34" charset="0"/>
              <a:buChar char="•"/>
            </a:pPr>
            <a:r>
              <a:rPr lang="en-US" b="1" dirty="0" smtClean="0"/>
              <a:t>Example</a:t>
            </a:r>
            <a:r>
              <a:rPr lang="en-US" dirty="0" smtClean="0"/>
              <a:t> </a:t>
            </a:r>
          </a:p>
          <a:p>
            <a:r>
              <a:rPr lang="en-US" dirty="0"/>
              <a:t>&lt;!DOCTYPE html&gt;</a:t>
            </a:r>
          </a:p>
          <a:p>
            <a:r>
              <a:rPr lang="en-US" dirty="0"/>
              <a:t>&lt;html&gt;</a:t>
            </a:r>
          </a:p>
          <a:p>
            <a:r>
              <a:rPr lang="en-US" dirty="0"/>
              <a:t>&lt;body&gt;</a:t>
            </a:r>
          </a:p>
          <a:p>
            <a:endParaRPr lang="en-US" dirty="0"/>
          </a:p>
          <a:p>
            <a:r>
              <a:rPr lang="en-US" dirty="0"/>
              <a:t>&lt;p&gt;If your browser supports bi-directional override (</a:t>
            </a:r>
            <a:r>
              <a:rPr lang="en-US" dirty="0" err="1"/>
              <a:t>bdo</a:t>
            </a:r>
            <a:r>
              <a:rPr lang="en-US" dirty="0"/>
              <a:t>), the next line will be written from right to left (</a:t>
            </a:r>
            <a:r>
              <a:rPr lang="en-US" dirty="0" err="1"/>
              <a:t>rtl</a:t>
            </a:r>
            <a:r>
              <a:rPr lang="en-US" dirty="0"/>
              <a:t>):&lt;/p&gt;</a:t>
            </a:r>
          </a:p>
          <a:p>
            <a:endParaRPr lang="en-US" dirty="0"/>
          </a:p>
          <a:p>
            <a:r>
              <a:rPr lang="en-US" dirty="0"/>
              <a:t>&lt;</a:t>
            </a:r>
            <a:r>
              <a:rPr lang="en-US" dirty="0" err="1"/>
              <a:t>bdo</a:t>
            </a:r>
            <a:r>
              <a:rPr lang="en-US" dirty="0"/>
              <a:t> </a:t>
            </a:r>
            <a:r>
              <a:rPr lang="en-US" dirty="0" err="1"/>
              <a:t>dir</a:t>
            </a:r>
            <a:r>
              <a:rPr lang="en-US" dirty="0"/>
              <a:t>="</a:t>
            </a:r>
            <a:r>
              <a:rPr lang="en-US" dirty="0" err="1"/>
              <a:t>rtl</a:t>
            </a:r>
            <a:r>
              <a:rPr lang="en-US" dirty="0"/>
              <a:t>"&gt;This line will be written from right to left&lt;/</a:t>
            </a:r>
            <a:r>
              <a:rPr lang="en-US" dirty="0" err="1"/>
              <a:t>bdo</a:t>
            </a:r>
            <a:r>
              <a:rPr lang="en-US" dirty="0"/>
              <a:t>&gt;</a:t>
            </a:r>
          </a:p>
          <a:p>
            <a:endParaRPr lang="en-US" dirty="0"/>
          </a:p>
          <a:p>
            <a:r>
              <a:rPr lang="en-US" dirty="0"/>
              <a:t>&lt;/body&gt;</a:t>
            </a:r>
          </a:p>
          <a:p>
            <a:r>
              <a:rPr lang="en-US" dirty="0"/>
              <a:t>&lt;/html&gt;</a:t>
            </a:r>
          </a:p>
          <a:p>
            <a:endParaRPr lang="en-US" dirty="0"/>
          </a:p>
        </p:txBody>
      </p:sp>
      <p:sp>
        <p:nvSpPr>
          <p:cNvPr id="3" name="AutoShape 2" descr="data:image/png;base64,iVBORw0KGgoAAAANSUhEUgAAAn0AAACLCAYAAAAUJy/gAAAgAElEQVR4Xu2dT4zcxp3vv9rDvvZidzO6RK1L1Do4agO7SQtYwz2ADVMvBkQhBkRBB1POQbQvoXIx5x02NLBvl3nvIO7librENBawqEMs6uAVDdgQBSgQDQcQDQVQxwngtn0QJwigHl9E7y7WxB5WD0V29/Qf9nT3TM+MxvPtmzQkq+pTv6r68le/X/HA119//Rj8kQAJkAAJkAAJkAAJfKsJHKDo+1b3LxtHAiRAAiRAAiRAAjkBij4aAgmQAAmQAAmQAAnsAwIUffugk9lEEiABEiABEiABEqDoow2QAAmQAAmQAAmQwD4gQNG3DzqZTSQBEiABEiABEiABij7aAAmQAAmQAAmQAAnsAwIUffugk9lEEiABEiABEiABEqDoow2QAAmQAAmQAAmQwD4gQNG3DzqZTSQBEiABEiABEiABij7aAAmQAAmQAAmQAAnsAwIUffugk9lEEiABEiABEiABEvjWib57l76Dl+69gy/ePYtD7F8SIAESIAESIAESIIGcwKZEXy6srEGC38XTz7+En1xYwYWXv4/KLsIdE31r7+HV77+OZ29/jZVnd7FiLJoESIAESIAESIAEdpHAFkSfhdtfr6DQURnWbl/Eq2cd4OLH+PXPfrBrTaLo2zX0LJgESIAESIAESOAJJrAg0Ve08N4/fQcvvWvh4y9XsFuyj6LvCbY2Vo0ESIAESIAESGDXCCxW9OXbvoMewKJd6RfvwTYv4r1ff4mvvvs0fvTjFVjWT/CDpfV2p/fegXXxl/hQXINiu/il1y/AOvsDVLCG9179Pl5/9ja+HtqjvYdL33kJ9975Au+eLSL4hkRfd2v3wxG8Vn+rt/vcD8frvGs9woJJgARIgARIgARIYBsILFD0pfjgwhH8BL/C6lsvo6fnsnuX8ONXb+P5t97BL146BGRruH3xVZz9zVl8/Ouf5R7B7NNL+PELH+Ps7Xfws2fFnRnWvvgN3vsww9mVl3Fos6JPANswpo+ibxtsio8kARIgARIgARJ4AgksRvRlKT59bwVnLcC+fQVnj/Ra+il++fwLuH3hU/zrT/r/CWQfwzz0Ov7HB7/HL16o4NNLT+OFezY+ffcsBq4awLVJT99U0fcE9girRAIkQAIkQAIkQALbQGALom+kNn9n4fZ7K8gddX3N90s8/8JvsPLpuwNCUPxxFe+9+gO8d7bYlk1vGzhy9kP8yLqEN3/8LJ7+3iEsDaUAU/RtQ9/zkSRAAiRAAiRAAvuIwBZE33oc3NoHr+H5n/wGP37vHpyXBlTfvUv4zvDZLkNov2t9jC9XxAZvik9/ZcG69CF+/eVX+TXf+9EFWLaFs98X6o+ibx/ZJJtKAiRAAiRAAiSwDQQWIvpEDN69Sz/GS7/8Ht4Z3N799BKefuEe7C/eRTfPYnoTshSrX/wG/2qtwPr9q/jg97/ACxWKvungeAUJkAAJkAAJkAAJTCawINEnCljFe6+9hNf/+DPc/nAFzwoHXfYx/ulvX8ZXl1bx1suD+74zdEnuJbyHd3LBmOFj8xBeXvsVvrgiEjt6vynZu+IyHs48A2xeQgIkQAIkQAIk8G0nsEDRJ3Zpb8N49iw+fP4d3L5SJGWsfXABL62s4fV3LuHCC0fyr3Vk6Sp+/+Fb+P3f2nj9B8Cn71zAb7+3gh8//30cyi9Yw23rLC6smfhNV+SJuL9nz34F69N3IXJCsrV7eO/SRdhv/Rp/O+nIlrz3imSSd3/0AT74xQv9rOKiY5m9+203cLaPBEiABEiABEigILBY0Sf0mjiiRcTxWbfx4cqzuchLv/gAVy5dwjvv/hZ/BPDdp5/HSy+9itfNn+SJH+m9X8F+513cvv0b5CF93/s7vPr6ClYuvIw8pC//Zbk4fP3iv+LLr76HH722gpU3n8Zvv//y5HP6end+8SuYF2xc+e0fReG4+N5vUXw0hKKPA4EESIAESIAESGB/ENiU6NsfaNhKEiABEiABEiABEvj2EKDo+/b0JVtCAiRAAiRAAiRAAhMJUPTROEiABEiABEiABEhgHxCg6NsHncwmkgAJkAAJkAAJkABFH22ABEiABEiABEiABPYBAYq+fdDJbCIJkAAJkAAJkAAJUPTRBkiABEiABEiABEhgHxCg6NsHncwmkgAJkAAJkAAJkABFH22ABEiABEiABEiABPYBAYq+fdDJbCIJkAAJkAAJkAAJUPTRBkiABEiABEiABEhgHxCg6NsHncwmkgAJkAAJkAAJkABFH22ABEiABEiABEiABPYBgblEX5Zl+Ld/+zf813/9F/77v/97H+BhE0mABEiABEiABEhg7xH4sz/7M/z5n/85/vqv/xqVSiVvwMyi7+uvv8Z//ud/4vDhw/jLv/xLiIfxRwIkQAIkQAIkQAIk8OQREM65//iP/8DDhw/xF3/xF/jOd74zm+gTHr5Hjx7h6aefpth78vqVNSIBEiABEiABEiCBUgJC/H355Zc4ePDgbKLvq6++wqFDh/BXf/VXREoCJEACJEACJEACJLCHCPz7v/871tbWZhN9f/rTn1Cv1+nl20MdzKqSAAmQAAmQAAmQgCAgvH3tdns20ffHP/4Rf/M3f0NyJEACJEACJEACJEACe5DAH/7wB4q+PdhvrDIJkAAJkAAJkAAJzEWAom8uXLyYBEiABEiABEiABPYmAYq+vdlvrDUJkAAJkAAJkAAJzEWAom8uXLyYBEiABEiABEiABPYmAYq+vdlvrDUJkAAJkAAJkAAJzEWAom8uXLyYBEiABEiABEiABPYmAYq+vdlvrDUJkAAJkAAJkAAJzEWAom8uXLyYBEiABEiABEiABPYmAYq+vdlvrDUJkAAJkAAJkAAJzEWAom8uXLyYBEiABEiABEiABPYmAYq+vdlvrDUJkAAJkAAJkAAJzEWAom8uXLyYBEiABEiABEiABPYmAYq+vdlvrDUJkAAJkAAJkAAJzEWAom8uXLyYBEiABEiABEiABPYmgYWKvo6v4PC599dJnL6Gh4GKavd/0pYLQ7dx9RPg5Bs2HFtFvfIEgUtbCFwLBkwkZvMJqhirMg+BrBPBMy1Esg9f7VnfyBPaLpoa4MU66vM8fODaNAnhmQYyo42eubTdJjR4iPXNPnXOyqQhdDmAErqQl+a8d97Lu+MjqLnwJnGd95nbdf2U/u3EHmwrQtPzsPmmpIgdHbHkQU09mFYE2fdnel6Z7UxE0Qlg+0vQDKk/l24OW4pW4MIyADMxsbdnuAydSDBPoUfrbdnx8bdBRwzXpaS+08bTk7geLWDe3JztDt/1RGuJuRjt/JhcqOjLu0UsQgdPIbvxEJ4ysOAmHmQtgxPpqCc+NMlEI0hgNBZhAot4RorQaEK//DlWL97FY4q+RUDdhWe04MoqrFufo3ntIYLNr+gb1z2LYNY1/PPqKi7efdwXfbvQ4B0qsoNAa0K/urq9XHeiNYkHRTLx/moT1x4GM4m08Wol8FUNkeLCrkdQVQu3Pp/xeZuwnU5oQnOWYAUmmpt8UU5DAw39MlZXL+Lu4z0u+mIHNXVl77RlrL7TxhPXo4lTwROvJWafxHZjTC5e9CGGfWAZGFkIE0/C0baNx/aT/H7Zga8cxrkmRd/sZruNV2YRDKcCZ24BXthgvJ2iTzRb1O+pE6juoOhLPBOxbG9SqGy1r4rx4avbKKa3WsVZ7088SEcD6JsSfRliW4ZT8+CrtaLE2MaB5Xh2EbkJ28liE5LTROArs3v8RsZQsRvT3BOib6qt58zFUrNHBOxYfaeNp72wHmWIDAcVZ6APEg9mLMPephfuvaElZp2IgOljsoTx7I8fu3LHRF9sH8AynnQxtRcG2RZ6e0/dmuYL6zKcTXhdd0j0TXjB2TbMiQ+16UNpbdY7tdWaTVuktvr8Hby/40M57EPdjOgb9DT0qjyv6NuU7aQItDpiLYEtzeLuGx9D0xeYHeyDjYqaxdYp+na9s9LYhrwMOH3hLTzgTfhKa9t2WfaGlpi9a6aNyXHGsz+77ModEH3FAvzmYOmj26f5BHwORTTg6f7bct654sbe9WkLnmnCevsWVg8dwyuGA9uUUetOoOLS013vzui9eZyXZSNq6JBCAxdiCTfb3kgcVE/03cT9JQ+qdR3p0iuwfA96owLkMRY2zFSGnXnQL3dg3m/nW9RJaMM0HFz/fA1HTv4Ulm1Dayx1VXy3ZaJuNQ8H8kbllS1iHvPJK28o7j42AEeButKGdC2CnviA2X2LytrwTQPm5VtYPXISb9gObLWOCoq4ANtMIdsZPP0yOuZ9tEf3zrMYjqJipS3hWqSj++h+/0xmF8O3LURNG3rHgrryvgjKhOs6kGtA1tn473lbJ/aduH+0b/4O//t//gn/99onfavJt1AbZfUv8xz3RN9d6LEF/fKtofqiy8sKanC99ZjTWYZSP5YkqeFiYALLp9a92qMxOhPtJUPbN2GYl3Fr9chYfGsaOzAMB1c/WcWRk2/AdmzIqQtVWcGttW4tc9tRgJK4prTlwTQtvH1rFYeOvQLDsWGKjkIRV2TZMSTXQsXRYVxuoXLeRegpyH1WaQzHMOBc/QSrOILnzptwXR3C/IFZRF+C0DZhONfx+doRnPypBdvW0Fjqjq1uyG/P1vpxwL2xMMnGS1nGkJIyu68VsWsj/ZsEBnTTx61Mxg1fhrc8KPo27pNB24jtKvRKiNbg+OqJvrs6YktHYXIuXEfMT8VvQ9vJ/z6p39ZL7wQqDocaHrkyNg7hTBBoKs6IAOruT4whLel6+h7JaGkKLoihfMlHYDRRyMhZOcxgS7k5OdA1G9c/B469YsJzDTTbvfmuOwe6gN6b/09fQ9vs4I0xWy8Zp6Oib9L4g4FYbkFXLVzPGrjkBzB6e+QT59TBHh+03WJ9qnndtWnSmqNX8vjwofjXTXv6JqxHeXdNWhO2Uv8ID5ufwbIjNHQJoXEBsXQTba+JZGBcZYEG9cxV9C3sH/8Flz75B6ysT1LdtXySTfXWLcCIZbR0Fdb1DI0hexwaeaVa4hstm7C2T5qLivUoX8uHbKOJtwIfWiWAaZi43KrgvBvCU3ojeLAuPfvfmFER4Jai5RrQ7av4ZHXgGUcu4X5ioNrzvpeMyc4o4wWEnu2A6CsaOVWdpy046nFE2gMEvS2TVAQw12HmQfEtOE0dHSuALVeBTghTOQWvcRPtfAKMYB44gXZ/Sy9DqD+FUzXhXQTsqoI319bww5/fQWRLEybM7uCuXMFnrob6UoqWo+K4XcPNtoVUb8C4voa101fwINDWJ/NQR8NrIuze0/Z0SK8lMO/HuSDMIhM1o4qwZaAIYWzBaYgsglY3pjFD7IeoqgpqLQcNt45ItClL4Kk+6iKOBx0EuoOKZUGuVpB1fOiHDVTvJDA6GhrGdaytncaVBwG0MhsVpToNuPUIrryELPGg+nUE+dbpRuwqcGoyVlbXcOT8FYSO4FK8zZ1LTNyPJUQb/l20eaO+W4Jb2jfjXtfJ9R+Va4XoC35+E4Eto4oEga7gTEvD/dhANdDQ1K9itTmcaDRV9AkPTzOEFnsQJppEFowT/4xmvr07GqMD+Gq5vXQCHU7FgiVXUck68PXDMKp3kNhSvk0oCd0fmmgudRAaEnQ4aDsyKqPepLK4ppaDpt6BFdgohokJ5ZSHxs023KqPpnwBn6w9h/NXXDhaA0uiTUdNSPc7MBtA25Ugtc28vCW0YDeOo2U9hJ/H504TfSlCvQGvGcLV6lhK2/B0Ca/ldlLYfhrqOBgo+MaVuyIDiKMYTUnY4SQbj9Fwm2Njr+OrpXYvJsrR/s0iAzWzCj80IS2liD0D5mtpf3t3oz4Z9qkl8KSjiM1H+Tjq//K+CfDzm935KQmgK2fQ0u4jzt8KN7KdfHBO7rfBclo2qsc78L9xMN3ZNz6GCpENXLzjwJBqyEID9VMZvEdFItDMHFruVFvKWna+mNt6A0sQSS8KlkMND0INtdyTdw6JcRdR/p5rA7oNXakXc/MsntMhETU6/ioI9Tq0t8V8fRF3HANSDYiMGk50XDzMt8gnz6njntQMkVmDUR0Q+2Kuzqfx7ryexfDDKlSlUh7/ulnRV7oeif7apvpXfVSVN7G29kP8/E4EWyrsvGxcjXupxndZJtlUS/LR0N7O162ePQpjqJ3owH3oYzAlYPila3DXMJ6wtm80F2no9G3jEu66OprVDKFRx6m2imuWCbVZLeaqUxXcKRtrsT0zozTQcNCq4k5kQ+qtnUte/8Vt6phccEjGkyP68hApIxdHQVwEKyeejZZiQlnqLhZ2Ew+idbGVi6kTMewHEbTauLENC81ZtvzKtneFUS0j8cQkn5XE/AkBdxyJ8w2c/iycwJOP4rX6HXzjSKgIT2RVAYJOEfCfB3KruaATC30li+AFdWgiBkJM6noC27Fyw+svOGKCOb6C340qk67yn+YizqWm8FAkNhxLRbM6uJRtgl0eE+VAuS+Eawnbgb9rHR0H5+y7nsAYjK+cXP9y0TcU05d7k21IeX27cRS+OpRdvrHoKyZ9qx4j6qnqbtJSrR/TNyqKyuypsJeV8Y7E3ccaOuphRPqgLQ3UqmwhHFpIxER3EHbzwXodUdT7RGwXY2fsGeUxuJ3Yh+dYcK4PJsRMEX25jSZwBifJXFS+hvqdbpty2w8ht+1CtGQtxO0GmkIRbmjjtdJ420l2n/9/v3+L8dgyB7jmZUUw8+3djfpkNF6snFeZSMnrYEu439KRbmg7M/Rbzwzm2paeJPoGYvqGnjcPhzJhNsimaNOpt0dH1fpOjthqUJsG4ooEO/LzF6lhET0lRnKqiJrQ/p5dTJlTx+aDfKEX03hhE2L9qavi5bnYbs8iD0Fd68bbloyVqfUdLXHKelT1NlwTtlT/CaJ7eFyVxaONrgUb21RtVNDMYN/jDqSS9WfqXJSOzSejbZv64jEjI7FuHU+Dfj7D6Jw1NoeNMJhlbZ/qsBi44IkSfYU37zha5iN4SgLHTqGbQjQVguV47OBBoPY9bOhuCxeelk0IlzFSZYNscPBifOHpBFAPn4FY+AdzVHLDjNc9ScJLJXecXORlgYuoWoGzHMN85EJquQhqenfSSxAaGrTLH2FtcAtXGJhdmyhSZjKMJIShabj8kdiCLrYN1fzMnM2wG5zgywT1+t/laP6+KxN9mFj/GUTfSAzV8AAfDUEoy24sJq/IHExiGBUAs4g+cY+NWmks2QRB0WveVNHXgl09jtgZ8JaLN/TBiXWa6EsjmIqOtmLDUhto60cHEjc2Fn351uOZGu4+tgeOAymzrSqsaoxQqyGNIiSSVHjAN7Tx8njbmUTfmDjPoQzE9G3UJ+W2NZqoVrpA9Bd5GfGGtjNDv+2I6JuHwzTRV/RXYm6c2S6ONXnmQoJXrsXrSTGb8vTlvqiRRKMpom/KnDq+kIo5QEbHESIvQ+BGqFYcLMcmHrkSWm6Amt5bn7ZL9A08V4QKbbAmbKn+Mwqa6Z6+jW1qmuApEzOziL7pc9H4Wr5dog8ijEwOoeUvNikiU4KKQguI1Xcag5nW9jlU3xMm+gqPXt2sI3AyxEtm/0iXohMruPHIyz1/+S/xoRwNoeX/N74o58aR3u0q7E16+vIsOwO13ENU7rkRC61v3h+K8YnNA9CrA/8n3jzkDpxER+p3IGtV+PJRRPpD6GmEqjYgZkXb0jZC34Zthah7YmvO697f9ZCMdPI8hpG2Q/i2DSusw2uLbYJNsBtbNEeyZQf+LsXT+q6sbyYn1YzXfwbRl3seIxhd+xkb4FMHTQJfOQpbGuznzYi+wYVjNBi/g0A9DEce9NTN4+kr7j9TuYFHntIPYUh8BUdFHJj4vw1FX8HclT9DlIdUlC+iE7N3861HH2bXm1rUPIZ5QEd18P/622IS2sES1F7MTH+MlNn4FkRfXodldG6Il8nu5DHm4eot5tMSJDba3h32TOVZhpGBR14D4Ya2M0O/9cygzIMx0XY34+mblcM00Vd4+pzmg1zcl/2y2IYaSXClCMpyAOVuCLPZ7Z+5t3c3Ifo2tLdyqP2Xdz2F35GhVX3IRyPoD3WkURVa3125TaJvcD1Cb00pXxPKWjBz/Rcm+jaa76YLns2KvnzHbMO5aMoLwSwvHjMyEnGysa3Cilq4lcf6Dp9RvPdFX/etGjcHY166rv7sBh56044b6LqDq1eK2I9er2cxbGkZTu0aYk9FrVJkphlwEZkNVLoLlF0vYvbQDmAZZ3D51hEcuegjMbORmL8ycxJxIQ2cSS3c93Q0ROyPLUNpmWjlMSAJPOUoXhs50iXxVTTPJTDuhDBF/IPYtpACqPFgXELRrrZ8BbKuQaxz+V6/m+KnqgO3NzHGNpSWDK8bByMmzkARLNN8i8qtXYMnDrUWc2MWwfFrMLQaEk/B0dc2PoohthW0ZJGUku+XQz8YQMljeYoBMJkd8hg555V19pEtQ+3YSHrb1xv9fWrfjcYUduWC2Y3d0DsIUgXVcFL9R/uyBad2HJ5yE6GI6asUMYhOI+zaShG79oyr4H4/znKq6iveyIwMlwIfRnMJSWTmMX3vHzmCS34Co9mGKz0DV+kJwwn24sk46tZwzROe1rwjETk+aoaGJfHSo6WwIxda/jeg5brIdB3N/CXHh/rAR60Vo65IqIQ6njqV9V+GxEIqLTuoXYvhqTVU0hi2bABuBFNkY0QmDpxor8d+ZiH0p04BN7+BK3fyeDWn2R1DLR+mfg4do+c5HG3fKLNerKeBO3nsnBgKKqRARTx0zIgQTk2ENQ2KZQ9s6xXbsOU2jvKxN8Huh/tXTLpNLAdN3PAdKLWsG9N3Fe0j5+HGHhrh5D4ZlSxi4RQHcA8lcrQc1I57UG6GecxxJd+6dNAIC+7TbEfHlH7ros7jjHx5SNRvZLni5TM/NaE7hhotMU/UceexDUnc2HYhPeND/SyC0PnJBrY5Jt02tCWx3WmgprZh+B5MqQhpTzwXiaqj0bKh+g34eewokIoDlk9E0HrCr8TWRxNXshHbByaMv/odPBZrQt5cCc/4Kj4T58WK+XyDObWUay6625CvyNA1kfwkMqoPwk1/CtVxB+Kpx8fK9PqOljjDerRd9e/27eg5lmPzZmx2j83R0QlSKMpS/nLsqw/g11qI6wpqweSxhXz8TrbH8T4o0xJl68e0uag7N0+0DRHqPjJXjlZmRkZizGodE8GEl59i7d6AwRjjrR1uvFBPX/kXOWrwRrJ3px1mK8SQmlrjb4gis1DXYF//HGtHnsN5w4FjNPsejSx2oKgraFWKjNtG2IBTcWBrS/APFhnEh158EYruw514htBAxk9lsIyBDK7nXsSLio2of37cYHbSIRw7qcLqb52uW4pYLI63rPUJOw2gHXQg5TGJ3etiB05FQc3ToF9O0BjMAExbcA0dtsisPHQMJxUTtqOhGvS+hPIcXnxRgT1wQv2gncaOg4pSg6fpuJw08IbrwsmzOoHJ7GTUlrqeuLeuoekbePOjCk6+4cB1uhmfve3hiX/vZoWW9t361upo34jAYUkPUTUChGYTrQ3qPzY5DGQLZ8dOQrV6mc69t8vel2PmOag2Q8vVulnd5+GGOtqyOKPKhiZXEIozHvuP/QDX4peLf4/Zy2A2l7AXBabtQMtTZAdtCTh28jwUw4Kdp0m34ChKnn19I/KgdAayIAey3tczJtdw5LnzMBwnF6nFFmQvj17EVplIDq9n1ouMWnfJhqpdRrv+BhzXwJIrQQsl2IGFinl0oH0Tjl8azCYUNqpapV/eycVFoI2HK5TauIy22mU7wHJ9vhm2++F5qNe/ImxC72ZyX4LvVOEaMSTLhNYUgmSjPhmxLhGnqKSwR14Y1rNvs5I5YCPbqRXCp5/pOtJv/eJHjmwRL26NU4iaV+B7WjfDeriug2PIq9k4um6guPuwBrt/aoI4JEFsxc7IYQZbEgej9zOmxakGz52HblswK37fDosyh8Mr8sxupTNs66OKc6z8PAW4fPwJJBfv4mHNHvhiVNcuJsypRbZ62a94eW9Z617j/OXdkQbizQfWim7Zj6VoZOyN1nfScWaT1qPeW0D5mrCl+vfZHsrXE9138zjF0nHVCaBJOsKqgUAkn1UytBwFijh94kbUzXwttym5rQ73R6k9Dq1gY9m7F+/eBZYnrO0T56Lx/hmzjfyxg3PlyDFZczBqiGNtlDfxUe/kBdGkQ8fyzGA7M6YzqI0y3ug1b/rfFir6phc32xWDCRyz3cGrtpfAtK3xaX/f3trx6SSwswQytGwZ9uDhzDtQAeHFlZ06/JHDmbPQR9RUt/8zfDvQRhZBAt82Aknool3X8+PN1n8ZWl4AaGr3RI+da/WTJ/rSCI5Xgd4/N2rnYLCkSQSKmKj2lQcTXNTT/k6yJPBtI1CcgxdIHhxxPM02N68T2eJEE5hDn2FL0Q4jJDUJcjcUYJurwceTAAnMQ0AkesohFM+C0uidxpEhbYXwOw3ow0pwnidv+tonRPSJYyUaOPHP2diBpptuGW9cEIGSrZehrfFpf19QNfgYEnjiCKRo+xaiugN9a2E2G7esE8CwAaMfTvHEgWCFSIAESglkaAcObMdD+NHnWBMH3p+WoRkW9G6c606De0JE3043m+WRAAmQAAmQAAmQwP4iQNG3v/qbrSUBEiABEiABEtinBCj69mnHs9kkQAIkQAIkQAL7iwBF3/7qb7aWBEiABEiABEhgnxJ48kRf2kLgWghqLryJZ+mN9tbAOUA4iTfs9TPZpvVr1vZhuhWYzrRDo3tPStEKXFhBDa6notpyYbQlWOr2Z/BNawv/TgIkQAIkQAIkQAKTCDxhok+cQN6EfnUVTXFA54yiTxz0qmVO/umoxNcgmQ0EiTH1/Jv83CsLsDwTsybSiMNOm/pVrDZ739VN0fYMaJEC3+sdVkyDIwESIAESIAESIIEni8DiRZ/4NqBTgdP/WsW8Dd74o+7jTyu+hdm2H86WeFYAABJySURBVMNu9v6aITLElxLMgQ+/j9wpPpOkJTDyU8Q3rmPimYhlOz+VXPzKvtsqvm+qJlb/M1/ztprXkwAJkAAJkAAJkMB2Eliw6Cu+VbsMB493TPSNfvRefM7IhrwMOI8niT4hCmvw5QSuPE3xiW9o+lBa659hKRN9gPg8j4mlIBz4/uJ2dh2fTQIkQAIkQAIkQAKzE1ig6CtOqD9z9ZN+6b1v7K5/k3IVh469AsOxYU48ibrE0zf4Db0jAzF7Q99fLIr9e/s8PjKvol+LiyXfNOz4UA5H0B+5658uymMJbZipDDvzoF/u4I2rOj76+xXc6n0z73SxpQtfwWFfHftuaMuuQquE/Q+xt90mnvE0fBaLj3vzRwIkQAIkQAIkQAK7R2CBok80ovsh4+aA0Go5aOodWIENWXy0OTShnPLQuNmGK5d9vGhU9HUQ6A4qlgW5WkHW8aEfNlC9k8CWhJdu3NNXfBi6ibsTPH1ZZOApo4b7/Q+md+CrDRjX17B2+goeBBr6n8nLhWWMaw+nefqATqDisCMPfHh79zqWJZMACZAACZAACZDAIIFtFn0pQv0g7OYDRFpPRolPrtVwIrYniKMR0ddy0Di+gt+N9lvfgze/6Cvfni0RrKLMOURfcS0mik2aHgmQAAmQAAmQAAnsFoFtFn0t2NXjiJ0HCNS+76xIhJjoiRsRfUJI2bWxrdR1YBR9u2U8LJcESIAESIAESGDvENhm0ddBoB7GmcoNPPIU9DZzRabr0VAb+r91ZCWePrkDJ7GR7+aO/eYXfePbu+KhW/f0paGOg3aT27t7x/5ZUxIgARIgARLYNwQWLPqA2DyAZdzFY72DIFUgZzakZQe1azE8tYZKGsOWDcCNYDbKVFwbrvQMXOV+NyEigScfhVu7Bs9WURfKMYvg+DUYYss4DaEfPIXsxkN4SvdMldjsbrPq6AQpFKUx3KFpAO1gCHUwkQMJPOUoXhuMRxR3JT6Uoz7UBz5qrRh1RULHlfCMqwzEBBaPbzkNaPD6iRz7xorYUBIgARIgARIggSeewMJFnzi8WNJDVI0AodmEkHVp7EDXbFz/fA1HnjsPw3FgNCcncZx7v8utF7eXtuAaOuyrn2D10DGcVEzYjoZGS8TQvTkA+WIRT9cJoEk6wqqBoPQcvuLIFk9qw1NEPbpePlHucy/iRcVG1DtyJmvBURSstCXciDw0Y7E13a/gQPze+JEtzN594u2fFSQBEiABEiCBfUNg4aJvz5DrBFDV9kyHM8/SpsRXoSUmQrORC13+SIAESIAESIAESOBJIrB/RZ/YJY5tKFYKwyuOk9ncL0XbN2GEMlx+hm1zCHkXCZAACZAACZDAthPY16Ivp9uJ4HgpVFPBpnRfy4EaS3D1Rj9RZdt7jQWQAAmQAAmQAAmQwJwEKPrmBMbLSYAESIAESIAESGAvEqDo24u9xjqTAAmQAAmQAAmQwJwEKPrmBMbLSYAESIAESIAESGAvEqDo24u9xjqTAAmQAAmQAAmQwJwEKPrmBMbLSYAESIAESIAESGAvEqDo24u9xjqTAAmQAAmQAAmQwJwEKPrmBMbLSYAESIAESIAESGAvEqDo24u9xjqTAAmQAAmQAAmQwJwEKPrmBMbLSYAESIAESIAESGAvEqDo24u9xjqTAAmQAAmQAAmQwJwEKPrmBMbLSYAESIAESIAESGAvEqDo24u9xjqTAAmQAAmQAAmQwJwEKPrmBMbLSYAESIAESIAESGAvEqDo24u9xjqTAAmQAAmQAAmQwJwEKPrmBMbLSYAESIAESIAESGAvEqDo24u9xjqTAAmQAAmQAAmQwJwEKPrmBMbLSYAESIAESIAESGAvEqDo24u9xjqTAAmQAAmQAAmQwJwEKPrmBMbLSYAESIAESIAESGAvEqDo24u9xjqTAAmQAAmQAAmQwJwEdk70JQEM3YR/K8XSKyY810Bzqay2GTqRB9NKoUcmmnM2aHOXp2gFLiwDMJPNlpki1GUESghXLm3Y5qq20LsSBIYO07+FdOkVmJ4Lo7wTFlpq/2FpCF0OoIQudh5Rz64iyL4PtTpDE9MWAtdCUHPh5TeU22bbbUKDh1ivz/DQ7b1kuC5bG0tDz+qyMGAiMUtGZWzjwPKbGzbu4t3HKLt1e4nw6SRAAiRAAj0COyP6sghmzYfUdiEjhq2oaBsxPKVk5Y0d1NQVrK5exN3HmxVg83VwGhpo6Jd3tMz5ariIqzNEZg2+1IYrA7GtQG0biD0Fs+ifRdRgV5/RciGrFm593sS1h8EMoq+DQGtCv7qK5rWHCITo2wXb3BKzhdU3RWg0oF9exerFu3hcotw6vgoDNny1BqADXzkMX+1yQ4rYlhFJMUXfljqUN5MACZDA1ggsXvRlEQynAmdgYcgiA085TTwIVIglYeov9xpgC6IvQ2Q4qDgbiMbEgxnLsLsun46v4PC55hbKnNqq3b1A9MtTDpoPAuTr8sJ/JcxHGC+8yHkfmNtVPKPoEw8fFS8QanmLtjlvpbd4/cLqW7A415wg+sIAHVlBI69uCbdOgKCjQCku4I8ESIAESGAXCCxY9BVv9MtwhrwBuaDyVTwM1Nm8SltcqNLYhrwMOBM9hQl8tQlfaRUeHLFMfdtFX8eHctiHOpOXa35LHGc+znj+py74Doq+LQDdWPQNP7hE9G2hZN5KAiRAAiSwGAILFH0JAk3Fmauf9Gt28e5D1OzDOPf+QGVPXyvEXxrD0TXY1z8Hjo3El80g+pLQhmk4uP75Go6c/Cks24bWWEISaFDPXEW/FqPbUaJcVcHKrbVupU7nnh8p6nr6HsloaQouvA+cvOQjMJqo5FemaLkGdPsqPlkdaM+RS7ifGKh3InimhVSP8i2sTPzbshE1dEihgQuxhJttbziWLY+TsmHCQCy3oKsWrmdNvBX40CoBTMPE5VYF590QnrLunktbHkzTwtu3VnHo2CswHBumLP5exHBZdoSGLiE0LiCWbuIj2UV9uBPGvV2ldWngkh/AaBYEkLXhmwbMy7eweuQk3rAd2GodnVHm//gvuPTJP4wwFtv7g7GaZXX9f/jp1f+F/5MXJrb3NSTCu9S1nyImrCs+3gdO97ZdR8ZCGjvQNRuFaQ3Ej/ZE310dsaXj8i3g5BsuXEee4IGewdM3FPeXwD6wjCKybdH17/GKIbkWKo4O43ILlfMuQk8p6j8WgziDZzKL4SgqVtoSrkU6Eh8whQGPPWtd9D2SW9CUC3gfJ4fto98PFH2LmZ75FBIgARJYLIEFij5RsXJvwJinL2vBNmLIto7GEiAWaWU5hPYghCZWrymiLw11NLwmQldDfSlF29MhvZbAvB/DaMzitYvzxTkeEA2Fpw+4eMeBIdWQhQbqpzJ4j4qkgzTQcNCq4k5kQ1oqvFjnljw8cmUsIYZTU7GyuopCmMSwqwreXFvDD39+B5EtYTy1QyR+1KG9vYa105dw19XRrGYIjTpOtVVcs0yozSpEWw+equDONw4kob1aDpp6B1ZgQ64CndCEcspD42Yb7pKLqvIm1tZ+iJ/fiWBLA6Vu6OkbrMtF3HEMSDUgMmo40XHx0Bdxfx0EuoOKZUGuVpB1fOiHDVTvJLClSomndITxaHxZbE+oawJPOYpIewRPKeqfsw8UPPKUgmPiw+uo0EryCbKWDUNs2+sNLIlYMkfBcqjhQaihlttVgJ/fDGALeEkAXTmDlnYfsTCcsd800VcS94dtqr+dQZUv4JO153D+igtHa2Ap8SAfNSHd78BslNVl+lhqOQ249ShPPsoSD6pfR2DWxuMZe2MbPfvo2mrWGwOD8Cj6FjtN82kkQAIksBgCuyL6CiHz9lgL+p6bDUVfC07jOBLnGzi5CspVADz5KF6r38E3joR06lbtJNE3ENM3IpJadhXH0wCP7UJpjG8HF89EP0NxvIxJomIwTmpMIA9tSQpxdhB28wGiXB2LX5GgcSK28SDqCZuSuLWp27vjgn2oLi0HjeMr+N1oI7qe1Ek8BoX1mJifsN06yiDxFTTPZbC7LwWJ56GjaSWZ3QWfcdMqvLlqMh7Tl5dlS7jfMrrxaFPEy5htjgucnav/qM1NE6njFijsWk9sOJaKZrU3ntZf4NaTMabYx9CjKfoWMz3zKSRAAiSwWAK7IvryRTExS7MA8+ZtJPo6AdTDZ1C7+xhd/dW95QCW42LrGNsg+iC2ZuUQWuRDraWITAkqHCS21N3+3QnR14JdPY7YeYBgIBtjSHBNilvbqugTz7VrE+MyFyn6kAbQDrqQcpHXgudlqLaWYdbuo2UswXcTKHqP+7hIS8wJR4OUsdnwBWMWEVVyzY7Vf+uiD0kIQ9Nw+SMRJvEGbMeGWhfib7RdFH2LnXr5NBIgARLYeQK7IvpyT5/I5hVbbmVtnuLpE8LHN4UAWN+Si80D0KvF/01Pypjf0yc8arGtwopauJXHgtlwbBX5+ljIzh3w9HUQqIdxpnJjfasz3+1UcDTUiv/bLtEnPH1yB05iF9vMI7+Fij6kCLSDcKUHCGoRwroGuW2iZlQRBjW0EhlaWSVQePqc5gOEfU/oQEVL2CSehKORMcRz/Y5Nir4dq/8CRF+3sWk7hG/bsMI6PHG00hJF385PxyyRBEiABLaXwIJFHyDE1zLu4rHeQZAWRzS0XQnPuDLut8xiC00cH1ITZ/X58EypyOhNPLiJCl2qIAt1PHUqw41HHrphXUMUEl9F81wC404IU8StJT5UKYAa+8iP/ovN7rEaOjpBCmXsnIgEvnIUvvoAfq2FuK6gFig4+loddx7bkERpbRfSMz7UzyKIM3eFUNU6JoIyMZG3KYT+1ClkN3qxaBHMAyfQnpBsUDSoiP8S29KP7bzUgpWv4rNIR37Ub2TiwIk2rjwI8njHLLYhLTuoXYvhqTVU0hi2bABuBLNR6V8/dhZd3h4X8v0WzNJjM6bVpdhCd2vX4AmxK4LrsgiOX4MhKjbGfGmMcTMe6ddu28rOzcvj+JwqLuoyDFV49cS2voyoZsHw9VLhWZiWgZrahuF7MKUiMzvxXCSqDqntoHbcg3IzzGP6KsJumg4aYZfd2Fhrw5Wegausv2CM2+b4NeIx21J/wXjAFno2h5vfwJWFEp+lvsONFOc1tmQPeh5cG0I/GEDJ41hHnzXNPgaf271Xvo9WubFt76zGp5MACZAACZQSWLjoE5mckh6iagQIRUD4QPalqEE/bq//hY7PsXbkOZzXbVim1A22753s343FGjs9OEPbN2GYl3Fr9RCOnVRh9belxM5UAE3SEVYNBKGJXvLpOoEMLUeBstKGdCOCnRk43M9uvYi7D2uwD59DL+lYJGeIg2dl5U181Ev6FQ87dKybWdsZyNoUbfwAzXMv51mch158EYruwx37BMR6Fmper4t38bBmD9fjLrDc/8rBOov17NQ1HHnuPAzHKb6s0f8qwiG8+KIC3XfzQ4gLL9xACnUvg7oPZIa6iONv0hZcQ4d99ROsHjqGk4oJ29EgtOY482HGXtUf+GLDaVz7oIlzL+eEhurar1IuQEzU77fy5BzxE0kHxxMnj9sscTb2b00CA7rp45bI7H7uPHTbgikyU/IE117mczZuN0NDZJzJYykabsNDF9AHstMHM8UXXf/KCL+HJpLDvUxhYXO/g+r/cD1TXtRlrL7jh1LHjoOKUoOn6bicNPCG68KRK8WZfP0B8AGuxS8PPXvMVnvHI419mWPnDlnnHE8CJEACJLAxgYWLvm8r8CR00a7ryE9G6f8ytLwA0NSSJIBvKwm2iwRIgARIgARIYC8SoOibpddE8ogcQvEsKI1q18uUIW2F8DsN6MNKcJYn8hoSIAESIAESIAES2FECFH0z4c7QDhzYjofwo8+xhiN47rQMzbCgd+PGZnoMLyIBEiABEiABEiCBXSJA0bdL4FksCZAACZAACZAACewkAYq+naTNskiABEiABEiABEhglwhQ9O0SeBZLAiRAAiRAAiRAAjtJgKJvJ2mzLBIgARIgARIgARLYJQIUfbsEnsWSAAmQAAmQAAmQwE4SoOjbSdosiwRIgARIgARIgAR2iQBF3y6BZ7EkQAIkQAIkQAIksJMEKPp2kjbLIgESIAESIAESIIFdIkDRt0vgWSwJkAAJkAAJkAAJ7CQBir6dpM2ySIAESIAESIAESGCXCFD07RJ4FksCJEACJEACJEACO0mAom8nabMsEiABEiABEiABEtglAhR9uwSexZIACZAACZAACZDAThKg6NtJ2iyLBEiABEiABEiABHaJAEXfLoFnsSRAAiRAAiRAAiSwkwSE6Pv/FkvxQCbZWRE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524" y="4572000"/>
            <a:ext cx="8380904" cy="1828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3038301"/>
      </p:ext>
    </p:extLst>
  </p:cSld>
  <p:clrMapOvr>
    <a:masterClrMapping/>
  </p:clrMapOvr>
  <p:transition xmlns:p14="http://schemas.microsoft.com/office/powerpoint/2010/mai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685800"/>
            <a:ext cx="8534400" cy="758952"/>
          </a:xfrm>
        </p:spPr>
        <p:txBody>
          <a:bodyPr>
            <a:noAutofit/>
          </a:bodyPr>
          <a:lstStyle/>
          <a:p>
            <a:r>
              <a:rPr lang="en-US" sz="3200" b="1" dirty="0">
                <a:solidFill>
                  <a:srgbClr val="FF6702"/>
                </a:solidFill>
              </a:rPr>
              <a:t>HTML Styles - CSS</a:t>
            </a:r>
            <a:br>
              <a:rPr lang="en-US" sz="3200" b="1" dirty="0">
                <a:solidFill>
                  <a:srgbClr val="FF6702"/>
                </a:solidFill>
              </a:rPr>
            </a:br>
            <a:endParaRPr lang="en-US" sz="3200" b="1" dirty="0">
              <a:solidFill>
                <a:srgbClr val="FF6702"/>
              </a:solidFill>
            </a:endParaRPr>
          </a:p>
        </p:txBody>
      </p:sp>
      <p:sp>
        <p:nvSpPr>
          <p:cNvPr id="3" name="Rectangle 2"/>
          <p:cNvSpPr/>
          <p:nvPr/>
        </p:nvSpPr>
        <p:spPr>
          <a:xfrm>
            <a:off x="228600" y="1524000"/>
            <a:ext cx="8610600" cy="4524315"/>
          </a:xfrm>
          <a:prstGeom prst="rect">
            <a:avLst/>
          </a:prstGeom>
        </p:spPr>
        <p:txBody>
          <a:bodyPr wrap="square">
            <a:spAutoFit/>
          </a:bodyPr>
          <a:lstStyle/>
          <a:p>
            <a:pPr marL="285750" indent="-285750">
              <a:buFont typeface="Wingdings" pitchFamily="2" charset="2"/>
              <a:buChar char="q"/>
            </a:pPr>
            <a:r>
              <a:rPr lang="en-US" dirty="0"/>
              <a:t>CSS stands for </a:t>
            </a:r>
            <a:r>
              <a:rPr lang="en-US" b="1" dirty="0"/>
              <a:t>C</a:t>
            </a:r>
            <a:r>
              <a:rPr lang="en-US" dirty="0"/>
              <a:t>ascading </a:t>
            </a:r>
            <a:r>
              <a:rPr lang="en-US" b="1" dirty="0"/>
              <a:t>S</a:t>
            </a:r>
            <a:r>
              <a:rPr lang="en-US" dirty="0"/>
              <a:t>tyle </a:t>
            </a:r>
            <a:r>
              <a:rPr lang="en-US" b="1" dirty="0" smtClean="0"/>
              <a:t>S</a:t>
            </a:r>
            <a:r>
              <a:rPr lang="en-US" dirty="0" smtClean="0"/>
              <a:t>heets</a:t>
            </a:r>
          </a:p>
          <a:p>
            <a:endParaRPr lang="en-US" dirty="0" smtClean="0"/>
          </a:p>
          <a:p>
            <a:pPr marL="285750" indent="-285750">
              <a:buFont typeface="Wingdings" pitchFamily="2" charset="2"/>
              <a:buChar char="q"/>
            </a:pPr>
            <a:r>
              <a:rPr lang="en-US" dirty="0" smtClean="0"/>
              <a:t>Styling </a:t>
            </a:r>
            <a:r>
              <a:rPr lang="en-US" dirty="0"/>
              <a:t>can be added to HTML elements in 3 ways</a:t>
            </a:r>
            <a:r>
              <a:rPr lang="en-US" dirty="0" smtClean="0"/>
              <a:t>:</a:t>
            </a:r>
          </a:p>
          <a:p>
            <a:endParaRPr lang="en-US" dirty="0"/>
          </a:p>
          <a:p>
            <a:pPr marL="342900" indent="-342900">
              <a:buFont typeface="+mj-lt"/>
              <a:buAutoNum type="arabicPeriod"/>
            </a:pPr>
            <a:r>
              <a:rPr lang="en-US" dirty="0" smtClean="0"/>
              <a:t>Inline </a:t>
            </a:r>
            <a:r>
              <a:rPr lang="en-US" dirty="0"/>
              <a:t>- using a </a:t>
            </a:r>
            <a:r>
              <a:rPr lang="en-US" b="1" dirty="0"/>
              <a:t>style attribute</a:t>
            </a:r>
            <a:r>
              <a:rPr lang="en-US" dirty="0"/>
              <a:t> in HTML </a:t>
            </a:r>
            <a:r>
              <a:rPr lang="en-US" dirty="0" smtClean="0"/>
              <a:t>elements</a:t>
            </a:r>
          </a:p>
          <a:p>
            <a:pPr marL="342900" indent="-342900">
              <a:buFont typeface="+mj-lt"/>
              <a:buAutoNum type="arabicPeriod"/>
            </a:pPr>
            <a:r>
              <a:rPr lang="en-US" dirty="0" smtClean="0"/>
              <a:t>Internal </a:t>
            </a:r>
            <a:r>
              <a:rPr lang="en-US" dirty="0"/>
              <a:t>- using a </a:t>
            </a:r>
            <a:r>
              <a:rPr lang="en-US" b="1" dirty="0"/>
              <a:t>&lt;style&gt; element</a:t>
            </a:r>
            <a:r>
              <a:rPr lang="en-US" dirty="0"/>
              <a:t> in the HTML &lt;head&gt; </a:t>
            </a:r>
            <a:r>
              <a:rPr lang="en-US" dirty="0" smtClean="0"/>
              <a:t>section</a:t>
            </a:r>
          </a:p>
          <a:p>
            <a:pPr marL="342900" indent="-342900">
              <a:buFont typeface="+mj-lt"/>
              <a:buAutoNum type="arabicPeriod"/>
            </a:pPr>
            <a:r>
              <a:rPr lang="en-US" dirty="0" smtClean="0"/>
              <a:t>External </a:t>
            </a:r>
            <a:r>
              <a:rPr lang="en-US" dirty="0"/>
              <a:t>- using one or more </a:t>
            </a:r>
            <a:r>
              <a:rPr lang="en-US" b="1" dirty="0"/>
              <a:t>external CSS </a:t>
            </a:r>
            <a:r>
              <a:rPr lang="en-US" b="1" dirty="0" smtClean="0"/>
              <a:t>files</a:t>
            </a:r>
          </a:p>
          <a:p>
            <a:pPr marL="342900" indent="-342900">
              <a:buFont typeface="+mj-lt"/>
              <a:buAutoNum type="arabicPeriod"/>
            </a:pPr>
            <a:endParaRPr lang="en-US" b="1" dirty="0"/>
          </a:p>
          <a:p>
            <a:pPr marL="285750" indent="-285750">
              <a:buFont typeface="Wingdings" pitchFamily="2" charset="2"/>
              <a:buChar char="q"/>
            </a:pPr>
            <a:r>
              <a:rPr lang="en-US" dirty="0"/>
              <a:t>The most common way to add styling, is to keep the styles in separate CSS files</a:t>
            </a:r>
            <a:r>
              <a:rPr lang="en-US" dirty="0" smtClean="0"/>
              <a:t>.</a:t>
            </a:r>
          </a:p>
          <a:p>
            <a:pPr marL="285750" indent="-285750">
              <a:buFont typeface="Wingdings" pitchFamily="2" charset="2"/>
              <a:buChar char="q"/>
            </a:pPr>
            <a:endParaRPr lang="en-US" dirty="0"/>
          </a:p>
          <a:p>
            <a:pPr marL="285750" indent="-285750">
              <a:buFont typeface="Wingdings" pitchFamily="2" charset="2"/>
              <a:buChar char="q"/>
            </a:pPr>
            <a:r>
              <a:rPr lang="en-US" dirty="0"/>
              <a:t>SS styling has the following syntax</a:t>
            </a:r>
            <a:r>
              <a:rPr lang="en-US" dirty="0" smtClean="0"/>
              <a:t>:</a:t>
            </a:r>
          </a:p>
          <a:p>
            <a:r>
              <a:rPr lang="en-US" dirty="0"/>
              <a:t>	</a:t>
            </a:r>
            <a:r>
              <a:rPr lang="en-US" b="1" i="1" dirty="0"/>
              <a:t>element</a:t>
            </a:r>
            <a:r>
              <a:rPr lang="en-US" b="1" dirty="0"/>
              <a:t> {</a:t>
            </a:r>
            <a:r>
              <a:rPr lang="en-US" b="1" i="1" dirty="0"/>
              <a:t> property</a:t>
            </a:r>
            <a:r>
              <a:rPr lang="en-US" b="1" dirty="0"/>
              <a:t>:</a:t>
            </a:r>
            <a:r>
              <a:rPr lang="en-US" b="1" i="1" dirty="0"/>
              <a:t>value; property:value </a:t>
            </a:r>
            <a:r>
              <a:rPr lang="en-US" b="1" i="1" dirty="0" smtClean="0"/>
              <a:t>}</a:t>
            </a:r>
          </a:p>
          <a:p>
            <a:endParaRPr lang="en-US" b="1" i="1" dirty="0"/>
          </a:p>
          <a:p>
            <a:pPr marL="285750" indent="-285750">
              <a:buFont typeface="Wingdings" pitchFamily="2" charset="2"/>
              <a:buChar char="q"/>
            </a:pPr>
            <a:r>
              <a:rPr lang="en-US" dirty="0"/>
              <a:t>The </a:t>
            </a:r>
            <a:r>
              <a:rPr lang="en-US" b="1" dirty="0"/>
              <a:t>element</a:t>
            </a:r>
            <a:r>
              <a:rPr lang="en-US" dirty="0"/>
              <a:t> is an HTML element name. The </a:t>
            </a:r>
            <a:r>
              <a:rPr lang="en-US" b="1" i="1" dirty="0"/>
              <a:t>property</a:t>
            </a:r>
            <a:r>
              <a:rPr lang="en-US" dirty="0"/>
              <a:t> is a CSS property. The </a:t>
            </a:r>
            <a:r>
              <a:rPr lang="en-US" b="1" i="1" dirty="0"/>
              <a:t>value</a:t>
            </a:r>
            <a:r>
              <a:rPr lang="en-US" dirty="0"/>
              <a:t> is a CSS value.</a:t>
            </a:r>
            <a:endParaRPr lang="en-US" b="1" dirty="0"/>
          </a:p>
        </p:txBody>
      </p:sp>
    </p:spTree>
    <p:extLst>
      <p:ext uri="{BB962C8B-B14F-4D97-AF65-F5344CB8AC3E}">
        <p14:creationId xmlns:p14="http://schemas.microsoft.com/office/powerpoint/2010/main" val="952762167"/>
      </p:ext>
    </p:extLst>
  </p:cSld>
  <p:clrMapOvr>
    <a:masterClrMapping/>
  </p:clrMapOvr>
  <p:transition xmlns:p14="http://schemas.microsoft.com/office/powerpoint/2010/mai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0849" y="304800"/>
            <a:ext cx="8223149" cy="5539978"/>
          </a:xfrm>
          <a:prstGeom prst="rect">
            <a:avLst/>
          </a:prstGeom>
        </p:spPr>
        <p:txBody>
          <a:bodyPr wrap="none">
            <a:spAutoFit/>
          </a:bodyPr>
          <a:lstStyle/>
          <a:p>
            <a:r>
              <a:rPr lang="en-US" sz="2400" b="1" u="sng" dirty="0">
                <a:solidFill>
                  <a:srgbClr val="82A72F"/>
                </a:solidFill>
              </a:rPr>
              <a:t>Inline Styling (Inline CSS</a:t>
            </a:r>
            <a:r>
              <a:rPr lang="en-US" sz="2400" b="1" u="sng" dirty="0" smtClean="0">
                <a:solidFill>
                  <a:srgbClr val="82A72F"/>
                </a:solidFill>
              </a:rPr>
              <a:t>)</a:t>
            </a:r>
          </a:p>
          <a:p>
            <a:endParaRPr lang="en-US" sz="2400" b="1" u="sng" dirty="0" smtClean="0">
              <a:solidFill>
                <a:srgbClr val="82A72F"/>
              </a:solidFill>
            </a:endParaRPr>
          </a:p>
          <a:p>
            <a:pPr marL="285750" indent="-285750">
              <a:buFont typeface="Arial" pitchFamily="34" charset="0"/>
              <a:buChar char="•"/>
            </a:pPr>
            <a:r>
              <a:rPr lang="en-US" b="1" dirty="0"/>
              <a:t>Inline styling</a:t>
            </a:r>
            <a:r>
              <a:rPr lang="en-US" dirty="0"/>
              <a:t> is useful for applying a unique style to a single HTML </a:t>
            </a:r>
            <a:r>
              <a:rPr lang="en-US" dirty="0" smtClean="0"/>
              <a:t>element</a:t>
            </a:r>
          </a:p>
          <a:p>
            <a:endParaRPr lang="en-US" dirty="0" smtClean="0"/>
          </a:p>
          <a:p>
            <a:pPr marL="285750" indent="-285750">
              <a:buFont typeface="Arial" pitchFamily="34" charset="0"/>
              <a:buChar char="•"/>
            </a:pPr>
            <a:r>
              <a:rPr lang="en-US" dirty="0" smtClean="0"/>
              <a:t>Inline </a:t>
            </a:r>
            <a:r>
              <a:rPr lang="en-US" dirty="0"/>
              <a:t>styling uses the </a:t>
            </a:r>
            <a:r>
              <a:rPr lang="en-US" b="1" dirty="0"/>
              <a:t>style attribute</a:t>
            </a:r>
            <a:r>
              <a:rPr lang="en-US" dirty="0" smtClean="0"/>
              <a:t>.</a:t>
            </a:r>
          </a:p>
          <a:p>
            <a:endParaRPr lang="en-US" dirty="0" smtClean="0"/>
          </a:p>
          <a:p>
            <a:pPr marL="285750" indent="-285750">
              <a:buFont typeface="Arial" pitchFamily="34" charset="0"/>
              <a:buChar char="•"/>
            </a:pPr>
            <a:r>
              <a:rPr lang="en-US" dirty="0" smtClean="0"/>
              <a:t>Example </a:t>
            </a:r>
          </a:p>
          <a:p>
            <a:endParaRPr lang="en-US" dirty="0" smtClean="0"/>
          </a:p>
          <a:p>
            <a:r>
              <a:rPr lang="en-US" dirty="0"/>
              <a:t>&lt;!DOCTYPE html&gt;</a:t>
            </a:r>
          </a:p>
          <a:p>
            <a:r>
              <a:rPr lang="en-US" dirty="0"/>
              <a:t>&lt;html&gt;</a:t>
            </a:r>
          </a:p>
          <a:p>
            <a:r>
              <a:rPr lang="en-US" dirty="0"/>
              <a:t>&lt;body&gt;</a:t>
            </a:r>
          </a:p>
          <a:p>
            <a:endParaRPr lang="en-US" dirty="0"/>
          </a:p>
          <a:p>
            <a:r>
              <a:rPr lang="en-US" dirty="0"/>
              <a:t>&lt;h1 </a:t>
            </a:r>
            <a:r>
              <a:rPr lang="en-US" b="1" dirty="0"/>
              <a:t>style="</a:t>
            </a:r>
            <a:r>
              <a:rPr lang="en-US" b="1" dirty="0" err="1"/>
              <a:t>color:blue</a:t>
            </a:r>
            <a:r>
              <a:rPr lang="en-US" b="1" dirty="0"/>
              <a:t>"&gt;</a:t>
            </a:r>
          </a:p>
          <a:p>
            <a:r>
              <a:rPr lang="en-US" dirty="0"/>
              <a:t>This is a Blue Heading</a:t>
            </a:r>
          </a:p>
          <a:p>
            <a:r>
              <a:rPr lang="en-US" dirty="0"/>
              <a:t>&lt;/h1&gt;</a:t>
            </a:r>
          </a:p>
          <a:p>
            <a:endParaRPr lang="en-US" dirty="0"/>
          </a:p>
          <a:p>
            <a:r>
              <a:rPr lang="en-US" dirty="0"/>
              <a:t>&lt;/body&gt;</a:t>
            </a:r>
          </a:p>
          <a:p>
            <a:r>
              <a:rPr lang="en-US" dirty="0"/>
              <a:t>&lt;/html&gt;</a:t>
            </a:r>
          </a:p>
          <a:p>
            <a:endParaRPr lang="en-US" dirty="0"/>
          </a:p>
        </p:txBody>
      </p:sp>
      <p:sp>
        <p:nvSpPr>
          <p:cNvPr id="3" name="AutoShape 2" descr="data:image/png;base64,iVBORw0KGgoAAAANSUhEUgAAAXkAAACICAYAAAACups1AAAXuklEQVR4Xu2dT2wTR/vHP7yXH5ValV5quEB6gKZS/4D0olAJRFAjEQQSQTnUwIHABacX7BPm9LqnmFPcS3EvSXoopIeUVAI1lVI1FUikSiXyo5eUHhqqSk24YCrE67YqvBqvN1mv117bZLPJ8rXEgXg9s/N5nv3O7DPPzGx4+vTpU8qfP//8E/NPHxEQAREQgWgQ2GCLvAQ+GgZVK0RABETASaAk8k+ePOHRo0ciIwIiIAIiEDECJZE3Am+EXh8REAEREIFoEdjw999/P338+HG0WqXWiIAIiIAIlAhsKBaLTzXZKm8QAREQgWgS2PDo0aOn//zzTzRbp1aJgAiIwHNOYMPDhw+XUiifcxZqvgiIgAhEjoBEPnImVYNEQAREYJmARF7eIAIiIAIRJiCRj7Bx1TQREAERkMjLB0RABEQgwgQk8hE2rpomAiIgAhJ5+YAIiIAIRJhA5EV+ZvBlumaGuHu5l1iEDammiYAIiIAXgRUR+ZKQZpzFv8r2vV2c7E/Rf2QHG0NkXyXyi2Oc2HGG3ZMPSe0O8cZUtQiIgAisAoEVFPkMkw9TWLpZZHFygBO9ORi4wTcfvL0KTfGuQiIfGnpVLAIisAYIBCTyVstm/vMyXZcz3Pg5RVgyL5FfA16mWxABEQiNQLAiXwrjOEf4VjsLd8fIpgcY++Zn7r+6nfcOp8hkTvL2pmUOhZkhMgMfc91cgxX+6TrTT6b3bTayyNiJHZzZPcnDipjLDIMvdzEzdJfLvVYEvkLky6Ga6y7cmaXQTbnc69X3HJqFVLEIiIAIPAOBAEW+wLX+bZzkM+5dOoKt38WZQQ6fmGTvpSE+7IpBcZHJgRP03uzlxjcflEb8xTuDHN53g97JIT7YbX5ZZPHuTcauF+lNHSHWqsgbUHVj8hL5Z/Al/VQERGANEghG5IsF7oyl6M1AdnKY3m12y+/w8d59TPbf4YuTS3+E4g3SsTP837Uf+XDfRu4MbmffTJY7l3txXOXA1+JI3lfk16CFdEsiIAIi8AwEVlDkXXfx7wyTYylKA/Eljf+Yvftukrpz2SH85st7jJ14m7FeK8xSmEyyrfc672UGuXB4N9u3xthUkaIjkX8Gm+unIiACzxGBFRT55Tj24rXT7D15k8NjM+S6HCo/M8jLlbmWFahfzdzg55QJ2BS481mGzOB1vvn5fumare/1k8lm6N1h1F4i/xz5qJoqAiLwDAQCEXkTQ58ZPEzXx1sZcoZr7gyyfd8M2buXKc+L+t96scC9uzf5IpMi8+MJrv34Ifs2SuT9wekKERABEYCARL4cgjndxZlfP2DyeordZgBevMF/3jrC/cF7XDrijOM0YIrSW8AMQ6UOosiNdIwji59xd9hMxNofn+wac5kWQzUAW5eIgAhEhUCAIm+iLpMkd/dyfe8Qk8PWJOritX66UoucGRqkf9+20mrYYuEeP16/xI9vZTnzNtwZ6ueHrSkO791BrHTBIpOZXvoX09wsi7qJ2+/uvU/mzmXMHG5xcYaxwQGyl77hrVoplCWrWZO/l9+7xrUP9y1l/VgGVXZNVBxb7RABEbAIBCvyRp9NyqSJw2cmuZ7aXRL1wt1rDA8OMnT5B34FXt2+l66uE5xJnyxN1BZmPiM7dJnJyZuUQvJb/82JMylS/UcoheRLn2KpMzgz8AU/39/Ke6dTpC5s54cdR2rnydu/vPsZ6f4swz/8aipnYOwHrEW5Enk9GCIgAtEisCIiHy0kao0IiIAIRIeARD46tlRLREAERKCKgEReTiECIiACESYgkY+wcdU0ERABEZDIywdEQAREIMIEJPIRNq6aJgIiIAISefmACIiACESYgEQ+wsZV00RABERAIi8fEAEREIEIE5DIR9i4apoIiIAISOTlAyIgAiIQYQIS+QgbV00TAREQAYm8fEAEREAEIkzgmUS+WCzyxx9/8Ndff/HkyZMIY1LTREAERGB9EmhZ5B8+fMjjx4/ZsmULL774Iv/617/WJwHdtQiIgAhEmEBLIm9G8A8ePGD79u0S9wg7h5omAiKw/gm0JPL3798nFovx0ksvrX8CaoEIiIAIRJhASyL/22+/0d7erlF8hB1DTRMBEYgGgZZE/tdff+XNN9+MBgG1QgREQAQiTEAiH2HjqmkiIAIiIJGXD4iACIhAhAlI5CNsXDVNBERABCTy8gEREAERiDABiXyEjaumiYAIiIBEXj4gAiIgAhEmIJGPsHHVNBEQARGQyMsHREAERCDCBCTyETaumiYCIiACEnn5gAiIgAhEmIBEPsLGVdNEQAREQCIvHxABERCBCBOQyEfYuGqaCIiACEjk5QMiIAIiEGECEvkIG1dNEwEREAGJvHxABERABCJMQCIfYeOqaSIgAiIgkZcPiIAIiECECUjkI2xcNU0EREAEJPLyAREQARGIMAGJfISNq6aJgAiIgERePiACIiACESYgkY+wcdU0ERABEZDIywdEQAREIMIEAhX50R44/uXK0LvyO8Q3w8IobDleXebRKzAeb76u+QlIJOBr4Fwect3Nl9HsL4qz0BeHzwvwfgZGErCx2ULWyPW17FHv9rZ1QNtm6IlDTze0baq+OrsBLngUMnAL0nvWSOPr3EZTXAbgaRqaeV7WOoda9qPcVje6iSQkPgIOQj4P3W1r38br5Q5XReRj+yGXg56dy2Lm5dC2kBt4xQKMp+H4JxbKiu/moOcNS5jtT0siPw/dr1WWM/wL9AXpYEVIt8HFxeV7P/8tZDvXi8t432dhFtJ98Mn/V36/ZJcizM9CPgMXnYaLwflR7/bPj8BrpyvLW+vi5qZTXIBMD1z8vprbpduQ2Fn994UJ6DkE7p/E3oeJPOz06BTXpPcsWO37xOHrXiJfZeeD8MsEBPkYrkleAd1U8CK/ALemYI9rqOon8nZ7p9Pw7sVKkTffuUcKLYn8NGx4d5VFZAF6toDzBaelew/IIZ6l2Nks7HINv73aNhqH4583wN2D1XoTedNKz1H9WXiQh1p67fV8nL8F2XXwFuO0bFU7PEby01l41+U3t57COmvqszw6gf42cJGfTkLOY5TaqMhTgL5XoLscrrFprIjIayS/os7lJWaeHZgHdzrg9jRUDGyjLPI1wha2Qbyej/XYwTUi8hrJr+hjWFVYsCIfh7ZR7x65YZEHJhJQyFgx+RUVeUAx+ZVzsIZF3ryJbYYLztd4YPA2JJ0qL5GvME5URd40UjH5lXsO3SUFK/I56E56v5I2I/JGPKY6gxH54NA+fyU3I/INjVQl8s+NyD9/T8vqtThQka/XjGZE3qucFQnXrB7n56KmZkReI3kro6bWp6FOcB14VSPhmnXQjHV9i5ET+YUpyGThE5PBsQ3OpiGbqH6baCZFb24U0jn40qQ7bINTCUgnoM2kQi6AmUhs5FMrRc4zbr0AuTTkJ+CnRXj9ICTTkOiEkW5on2htYqowB+N5GJmFue/ARExir0N3HyT6YI8jJNZIm5zXNCzyc9D5Bnzn/LFXRoXPSL4WT3vSrtb3zkwtdxsL8zCahZEJ+P5epb3bW8xq8Zx4DSImb3xxBPIj8N1PxrBwsAfSGeisZ9ciTI/DyCjMzpbbDXQchb4ExLtrTxCX+JXrzeWt3xp/imcgG4dxdxq1s90eiQ+2PZwTr7We1dI1C1bGVm58+TnJ5CDeXsd7CzAxbrGaKD8D9Xy9nr80+4yEcX2kRD4xBYfKKZdOmB0DMJWuzkVvJEXPzgQxZUykYZN5IEYg3g9GA5rNjClMQecBcGYaussoTkPnu/B9DK5MQ7wNjDibzupiWRmbzj4oWvn4pz+F819Bphs2FmG0z5HpEoOB8dbz0BsV+arsmg74atQjN7qBcI2x64GLlY+Ok81cHt7or/y+1kM7a8KLKVh0cJ83c0rHrb8NT0FfPfGo8QSvhsjPj0P8mJV2acfuC9PQbfwIqJWma/zRrFeY61xOzzR/6z6wnMK57RRMjXinNJo5rbid7tkBt8zgYxOUBkZmgn0a+p2pZO7OzfhlHE671tO4/dvE7A+ZPHrH58pXkO+D71xzO+aSqvmd8u8Mk56e5d+YZyHbDU5WbjNK5FvsmlY6XBOLQWfWMjoeQuqZ/+4jIoUJaD9kjXbd6Wv2w7+nhUVYfqGm/B7oN0/mUfhl3PFwFa188gvfQ7MibxaKHSunLV75xeo4Sh/3aOoduD3rynJp0Mb1RN6se7Dz5D+yh/DlN61MAjwHmg2IvFedFWw8RoteD60zje/gMEwYPyp/cjshZXrlGHw7D51NrlwLWuSXOiJzi+dhPrs8oBnvg2OfWg1xPwNmUV7nLkvM3zkPhoHdNPfzedYIqmuhoPP3pnx3R2I6zV0pl/N4vMH42rBWGmoHXB2FnjYY6XF1FF4pqrOwp9ze0l25rplKwoFyR2LWJEyPRiNXPzIjebeTuoXUy0nNa6Y7Z92ZwVCRv+twKNttTdZPvrP5lbZ1Rd51TwcHYdQ5eV121FwzecRGtHc53h6Owu/jZWFtUAQb0flmVnma8JMJqzkXyFXVsUoib96c9ry7zKeiEzRjBsfD33EJphON0Fi+phku9Ur2zK5xMaoajDgWlMXOgnmzsaNOxn+db77O8huJpZuw4WnHwrZv/+vqAIuQbIOPfBZDtSryA7chXc7GqirDY7Dibq/7DdpdxqmrVuex3j+REXm3wfxGyyXDNSPyZUsfHYR8siyQs5CYg3yDMXnbWZoRefOb0orh/HKc0YzONo80EZN3i3wMbi+UR+sBi7zTLmY0vzBnzTUsjeZj8H553qTNPUJeJZF3P/zut6SKzr6FN50gR/Lu0bL7LcVd91cPoLus8u52v3/V2lrBfHxF3u1T++GXqeqRr285NUbpbhv4dQR+35s2+WlCVRnn4L+59bvliK03EnnX6lPnaMYZrqnozbfB4CgkW1yS5+dsS+Ea1xBi/znIZ6G9yXCBKWbWdBIZ+GkjDIxA2ixQM1tHZOCYO9bpWnjW6Eim0Zg8XiM8E891r4xeJZF326OuyANXf4eeJiaogxR5t4j6ibxz9Ms8JBPw0dfw+ilrQt74lkleSCbhc+fEkSvMUtUm59uhw2Ek8o0+PcFdJ5GvI/IGuzOm6TbD/vMwnvXJPPCwnZ/Im/BBt2NyyN3BDE+0NgG4VI7JSDCj56IVe37jUOVNtjrR5CVmtZbie8Vr3fFkvzet0suYx4Z1TcXkPToSv8et2f2NghT5mhuB1WjEuW+9V6Cby+fMpHsS2kdgZ861uaBL5Ku2IlgHIt9suMY9N+PnF2v1e4m8j8jbo+CecjaN25C1MnfqGdxP5Eu/NaOsPkdYw1mgI/ujKccqwGgGkh/Boj2pG3C4puYqzRrpc85wQlgiXxVbbgpy9cWrKfLNdkCljnLKSp/98t7y5KnfCHw9ijzuiVdXOMY9B+e159YzukIoP5fINyDyxjImhdFkgSzFkh3mqpWuVcuiDYl8+cdTOehLWemaFR+fDa7cl5tMiHiP9SCbz5IYrDGRr3iLWI1wjQkdvQDOiFWz9vR7coMU+ZFOOO1YcOCZYFDnBk1qYp/p9M3czzmYL8eg/US+6k3MOc/jqM+vnFIn4/c21sA1jZRReo7N2hbHc+CVbho7COMmdbbFdRF+/rDa30vk64i86dmLycqMgbkR6D5dKbrOCatGDOg38ZqegKwjhc+MaNPx5Rz5Uh01HirP+hcgvhM+t7McnKmZIYm8me94xRUmMvdeMYpuQOSLU/DCgcpWNxWuAdxC+c4gzCYbsWRj1wQp8s7Mn9LdnIIHI42FEN27hjpDa37i7MW94i2sjMavnNUWedtiVXn3MdjfbZ0tEW9xrq0xb1j9qyTyPiKf3AhmJ03nZ2mxUvmPFZNZDdjQT+RNWqHJ2rGzIOwiKxYRvQ+/j9bIL3fdQ9WoaxVTKGuFa9zx0VK/5crxbiRcU5Xn75oYNTnkr7kOmXHPOXgtiqs1mp/Ow8Y+2NnE5HeQIm/Etu2ANRK3P2evQt4j9c8smJrdU540LkDiFXCuHWwqhdLjXISqlENzzR64WGcCd9VF3iwANCvJN1vnVURksF5XdUIT+Yb2Lqlz634hD7/vS0U3mELpJVRL5Xttkesj9L4ivwWmPRZjOMWimddyr/267XDNeAKOuVYJtxqu8NpP3muiz3N1YYvZNV42PPeVdcKXcxWo0yRVE8uORWZL15nVvyOQKC/ptw+xme9rfkWwV0fjXojjdplm9pN3LnRbEvphyMRhs+mMimDCfiNm0ZCd7uvh+2atyVTWpGJZWxl87ew5PN4QFsZh5zFHB+OYK7IPSxmZh0VnOeYt0iwycnSSjYRa/K7x+949UHKvhWhgbLZuLwlF5M2S506zVNyF7Z2zMJ6rdAAvskWPk6Gcq0NN3C2+q/LEJ6+HymsEZzu66eGd4ljKjzcrM02KmX1yTwwGJ1zb4/q4gte2BqV7tx3f8fDZJ2qZUItJdyxtS/A5dJyF0Xzjq/FqpYJuO2pNxGZ3VR5iYpqwv7yNQ6MDVsPcCOJSSKjMwbly0AilWR6fcM0x1EoN9bOPjdqrEyt9Z4Q6CRdcB1J4jnTnIRGHTzxOcLLLqnWCVT2T1zsZavCWdxpu0ydDFSHXAynniVuumzo1bK0Gd9oztwdSVcdPwTmzvcM8HHKfv7gNrpptEBxHNhn2PReqn2VTvVkBW5WlU74v54lhXtsauFfPem1r4LzG6yAa98lbzhDh0WFrS49G/XvdKjywqiLfzBmWtdL4/FYPXrkCxz3OgLWNZMdr/VLPTP1tIzBvziHdaE3EjOTh65+WN/Qym5Q1s2mVX/tLbwxtkMhBLmvtdZ8fhfFPrTmA0oZR5izMFo4KNHnyiay1gVTHKSuboq9cTmlP/eRy25I5SDd41q2fPbwejtIZr+3WaLHTbLbWxBmvdnlu/zADh2TGaoPZRO5ot/X/zvnq079KZdTYIMwsZTdnjNobV9mbt5l88maO3WuKywqd8WrsmDX3/mV5zsjJwSuvv5wnP2o6h9ehJ2FldJXsUbQGNdmy7x08C9msN4PSpoC55XpLq5nLm4QZ8c2bhXc9sLMN2tuhfTNsKo2iatjGNnI5rDhS47xfc5npLMzeQl7nAdvf22c/1xwMuJy0Yz+074R4Mhpnza6qyK/n3lD3LgIisL4JeL0Z+rUoClsbSOT9rKzvRUAEokHAa+7Fr2UtbkrnV+xqfi+RX03aqksERCBcAgXIxevPX7hvsNUV4OE2dLl2ifxasYTuQwREIFACJsvJJHzcq3V+Qbn2wgJMZOB4OetspVdAB9pIj8Il8qtNXPWJgAiEQmAp2eI8PDWponU+xQl44RB0DFavkwnl5p+hUon8M8DTT0VABNYPAZNh1t1vpXueHYZ0D7S5MrvMKH52AjLm/N2+1jYgXGtEJPJrzSK6HxEQgcAImHULExPWGa9zc+WzcMu1mXTZ9j31U3sDu7EAC5bIBwhXRYuACIhA2AQk8mFbQPWLgAiIQIAEJPIBwlXRIiACIhA2AYl82BZQ/SIgAiIQIAGJfIBwVbQIiIAIhE1AIh+2BVS/CIiACARIQCIfIFwVLQIiIAJhE5DIh20B1S8CIiACARKQyAcIV0WLgAiIQNgEJPJhW0D1i4AIiECABCTyAcJV0SIgAiIQNgGJfNgWUP0iIAIiECABiXyAcFW0CIiACIRNQCIftgVUvwiIgAgESEAiHyBcFS0CIiACYROQyIdtAdUvAiIgAgESkMgHCFdFi4AIiEDYBCTyYVtA9YuACIhAgAQk8gHCVdEiIAIiEDYBiXzYFlD9IiACIhAgAYl8gHBVtAiIgAiETUAiH7YFVL8IiIAIBEhAIh8gXBUtAiIgAmETkMiHbQHVLwIiIAIBEpDIBwhXRYuACIhA2AQk8mFbQPWLgAiIQIAEJPIBwlXRIiACIhA2AYl82BZQ/SIgAiIQIAGJfIBwVbQIiIAIhE1AIh+2BVS/CIiACARIQCIfIFwVLQIiIAJhE5DIh20B1S8CIiACARKQyAcIV0WLgAiIQNgEJPJhW0D1i4AIiECABCTyAcJV0SIgAiIQNgGJfNgWUP0iIAIiECABiXyAcFW0CIiACIRNQCIftgVUvwiIgAgESOB/trB4GJ6MAl4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17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2192234"/>
            <a:ext cx="4907004" cy="177016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36952589"/>
      </p:ext>
    </p:extLst>
  </p:cSld>
  <p:clrMapOvr>
    <a:masterClrMapping/>
  </p:clrMapOvr>
  <p:transition xmlns:p14="http://schemas.microsoft.com/office/powerpoint/2010/main" spd="slow">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0"/>
            <a:ext cx="8534400" cy="7478970"/>
          </a:xfrm>
          <a:prstGeom prst="rect">
            <a:avLst/>
          </a:prstGeom>
        </p:spPr>
        <p:txBody>
          <a:bodyPr wrap="square">
            <a:spAutoFit/>
          </a:bodyPr>
          <a:lstStyle/>
          <a:p>
            <a:r>
              <a:rPr lang="en-US" sz="2400" b="1" u="sng" dirty="0">
                <a:solidFill>
                  <a:srgbClr val="82A72F"/>
                </a:solidFill>
              </a:rPr>
              <a:t>Internal Styling (Internal CSS</a:t>
            </a:r>
            <a:r>
              <a:rPr lang="en-US" sz="2400" b="1" u="sng" dirty="0" smtClean="0">
                <a:solidFill>
                  <a:srgbClr val="82A72F"/>
                </a:solidFill>
              </a:rPr>
              <a:t>)</a:t>
            </a:r>
          </a:p>
          <a:p>
            <a:endParaRPr lang="en-US" sz="2400" b="1" u="sng" dirty="0">
              <a:solidFill>
                <a:srgbClr val="82A72F"/>
              </a:solidFill>
            </a:endParaRPr>
          </a:p>
          <a:p>
            <a:pPr marL="285750" indent="-285750">
              <a:buFont typeface="Arial" pitchFamily="34" charset="0"/>
              <a:buChar char="•"/>
            </a:pPr>
            <a:r>
              <a:rPr lang="en-US" dirty="0"/>
              <a:t>An internal style sheet can be used to define a common style for all HTML elements on a </a:t>
            </a:r>
            <a:r>
              <a:rPr lang="en-US" dirty="0" smtClean="0"/>
              <a:t>page.</a:t>
            </a:r>
          </a:p>
          <a:p>
            <a:pPr marL="285750" indent="-285750">
              <a:buFont typeface="Arial" pitchFamily="34" charset="0"/>
              <a:buChar char="•"/>
            </a:pPr>
            <a:r>
              <a:rPr lang="en-US" b="1" dirty="0" smtClean="0"/>
              <a:t>Internal </a:t>
            </a:r>
            <a:r>
              <a:rPr lang="en-US" b="1" dirty="0"/>
              <a:t>styling</a:t>
            </a:r>
            <a:r>
              <a:rPr lang="en-US" dirty="0"/>
              <a:t> is defined in the </a:t>
            </a:r>
            <a:r>
              <a:rPr lang="en-US" b="1" dirty="0"/>
              <a:t>&lt;head&gt;</a:t>
            </a:r>
            <a:r>
              <a:rPr lang="en-US" dirty="0"/>
              <a:t> section of an HTML page, using a </a:t>
            </a:r>
            <a:r>
              <a:rPr lang="en-US" b="1" dirty="0"/>
              <a:t>&lt;style&gt;</a:t>
            </a:r>
            <a:r>
              <a:rPr lang="en-US" dirty="0"/>
              <a:t> </a:t>
            </a:r>
            <a:r>
              <a:rPr lang="en-US" dirty="0" smtClean="0"/>
              <a:t>element</a:t>
            </a:r>
          </a:p>
          <a:p>
            <a:pPr marL="285750" indent="-285750">
              <a:buFont typeface="Arial" pitchFamily="34" charset="0"/>
              <a:buChar char="•"/>
            </a:pPr>
            <a:endParaRPr lang="en-US" b="1" dirty="0"/>
          </a:p>
          <a:p>
            <a:pPr marL="285750" indent="-285750">
              <a:buFont typeface="Arial" pitchFamily="34" charset="0"/>
              <a:buChar char="•"/>
            </a:pPr>
            <a:r>
              <a:rPr lang="en-US" b="1" dirty="0" smtClean="0"/>
              <a:t>Example: </a:t>
            </a:r>
          </a:p>
          <a:p>
            <a:r>
              <a:rPr lang="en-US" dirty="0"/>
              <a:t>&lt;!DOCTYPE html&gt;</a:t>
            </a:r>
          </a:p>
          <a:p>
            <a:r>
              <a:rPr lang="en-US" dirty="0"/>
              <a:t>&lt;html&gt;</a:t>
            </a:r>
          </a:p>
          <a:p>
            <a:r>
              <a:rPr lang="en-US" b="1" dirty="0" smtClean="0"/>
              <a:t>&lt;</a:t>
            </a:r>
            <a:r>
              <a:rPr lang="en-US" b="1" dirty="0"/>
              <a:t>head&gt;</a:t>
            </a:r>
          </a:p>
          <a:p>
            <a:r>
              <a:rPr lang="en-US" b="1" dirty="0"/>
              <a:t>&lt;style&gt;</a:t>
            </a:r>
          </a:p>
          <a:p>
            <a:r>
              <a:rPr lang="en-US" b="1" dirty="0"/>
              <a:t>  body {</a:t>
            </a:r>
            <a:r>
              <a:rPr lang="en-US" b="1" dirty="0" err="1"/>
              <a:t>background-color:pink</a:t>
            </a:r>
            <a:r>
              <a:rPr lang="en-US" b="1" dirty="0"/>
              <a:t>}</a:t>
            </a:r>
          </a:p>
          <a:p>
            <a:r>
              <a:rPr lang="en-US" b="1" dirty="0"/>
              <a:t>  h1   {</a:t>
            </a:r>
            <a:r>
              <a:rPr lang="en-US" b="1" dirty="0" err="1"/>
              <a:t>color:blue</a:t>
            </a:r>
            <a:r>
              <a:rPr lang="en-US" b="1" dirty="0"/>
              <a:t>}</a:t>
            </a:r>
          </a:p>
          <a:p>
            <a:r>
              <a:rPr lang="en-US" b="1" dirty="0"/>
              <a:t>  p    {</a:t>
            </a:r>
            <a:r>
              <a:rPr lang="en-US" b="1" dirty="0" err="1"/>
              <a:t>color:darkgreen</a:t>
            </a:r>
            <a:r>
              <a:rPr lang="en-US" b="1" dirty="0"/>
              <a:t>}</a:t>
            </a:r>
          </a:p>
          <a:p>
            <a:r>
              <a:rPr lang="en-US" b="1" dirty="0"/>
              <a:t>&lt;/style&gt;</a:t>
            </a:r>
          </a:p>
          <a:p>
            <a:r>
              <a:rPr lang="en-US" b="1" dirty="0"/>
              <a:t>&lt;/head&gt;</a:t>
            </a:r>
          </a:p>
          <a:p>
            <a:r>
              <a:rPr lang="en-US" dirty="0" smtClean="0"/>
              <a:t>&lt;</a:t>
            </a:r>
            <a:r>
              <a:rPr lang="en-US" dirty="0"/>
              <a:t>body&gt;</a:t>
            </a:r>
          </a:p>
          <a:p>
            <a:r>
              <a:rPr lang="en-US" dirty="0"/>
              <a:t>&lt;h1&gt;This is a heading&lt;/h1&gt;</a:t>
            </a:r>
          </a:p>
          <a:p>
            <a:r>
              <a:rPr lang="en-US" dirty="0"/>
              <a:t>&lt;p&gt;This is a paragraph.&lt;/p&gt;</a:t>
            </a:r>
          </a:p>
          <a:p>
            <a:r>
              <a:rPr lang="en-US" dirty="0"/>
              <a:t>&lt;/body</a:t>
            </a:r>
            <a:r>
              <a:rPr lang="en-US" dirty="0" smtClean="0"/>
              <a:t>&gt; &lt;/</a:t>
            </a:r>
            <a:r>
              <a:rPr lang="en-US" dirty="0"/>
              <a:t>html&gt;</a:t>
            </a:r>
          </a:p>
          <a:p>
            <a:endParaRPr lang="en-US" b="1" dirty="0" smtClean="0"/>
          </a:p>
          <a:p>
            <a:pPr marL="285750" indent="-285750">
              <a:buFont typeface="Arial" pitchFamily="34" charset="0"/>
              <a:buChar char="•"/>
            </a:pPr>
            <a:endParaRPr lang="en-US" dirty="0"/>
          </a:p>
          <a:p>
            <a:pPr marL="285750" indent="-285750">
              <a:buFont typeface="Arial" pitchFamily="34" charset="0"/>
              <a:buChar char="•"/>
            </a:pPr>
            <a:endParaRPr lang="en-US" dirty="0"/>
          </a:p>
          <a:p>
            <a:pPr marL="285750" indent="-285750">
              <a:buFont typeface="Arial" pitchFamily="34" charset="0"/>
              <a:buChar char="•"/>
            </a:pPr>
            <a:endParaRPr lang="en-US" dirty="0"/>
          </a:p>
        </p:txBody>
      </p:sp>
      <p:pic>
        <p:nvPicPr>
          <p:cNvPr id="327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3967" y="2057400"/>
            <a:ext cx="5134166" cy="30153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0684482"/>
      </p:ext>
    </p:extLst>
  </p:cSld>
  <p:clrMapOvr>
    <a:masterClrMapping/>
  </p:clrMapOvr>
  <p:transition xmlns:p14="http://schemas.microsoft.com/office/powerpoint/2010/mai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0"/>
            <a:ext cx="8686800" cy="6832640"/>
          </a:xfrm>
          <a:prstGeom prst="rect">
            <a:avLst/>
          </a:prstGeom>
          <a:ln>
            <a:solidFill>
              <a:schemeClr val="tx1"/>
            </a:solidFill>
          </a:ln>
        </p:spPr>
        <p:txBody>
          <a:bodyPr wrap="square">
            <a:spAutoFit/>
          </a:bodyPr>
          <a:lstStyle/>
          <a:p>
            <a:r>
              <a:rPr lang="en-US" sz="2400" b="1" u="sng" dirty="0">
                <a:solidFill>
                  <a:srgbClr val="82A72F"/>
                </a:solidFill>
              </a:rPr>
              <a:t>External Styling (External CSS</a:t>
            </a:r>
            <a:r>
              <a:rPr lang="en-US" sz="2400" b="1" u="sng" dirty="0" smtClean="0">
                <a:solidFill>
                  <a:srgbClr val="82A72F"/>
                </a:solidFill>
              </a:rPr>
              <a:t>)</a:t>
            </a:r>
          </a:p>
          <a:p>
            <a:endParaRPr lang="en-US" dirty="0">
              <a:solidFill>
                <a:srgbClr val="82A72F"/>
              </a:solidFill>
            </a:endParaRPr>
          </a:p>
          <a:p>
            <a:pPr marL="285750" indent="-285750">
              <a:buFont typeface="Arial" pitchFamily="34" charset="0"/>
              <a:buChar char="•"/>
            </a:pPr>
            <a:r>
              <a:rPr lang="en-US" dirty="0"/>
              <a:t>External style sheet are ideal when the style is applied to many </a:t>
            </a:r>
            <a:r>
              <a:rPr lang="en-US" dirty="0" smtClean="0"/>
              <a:t>pages.</a:t>
            </a:r>
          </a:p>
          <a:p>
            <a:pPr marL="285750" indent="-285750">
              <a:buFont typeface="Arial" pitchFamily="34" charset="0"/>
              <a:buChar char="•"/>
            </a:pPr>
            <a:r>
              <a:rPr lang="en-US" dirty="0" smtClean="0"/>
              <a:t>With </a:t>
            </a:r>
            <a:r>
              <a:rPr lang="en-US" dirty="0"/>
              <a:t>external style sheets, you can change the look of an entire web site by changing one </a:t>
            </a:r>
            <a:r>
              <a:rPr lang="en-US" dirty="0" smtClean="0"/>
              <a:t>file.</a:t>
            </a:r>
          </a:p>
          <a:p>
            <a:pPr marL="285750" indent="-285750">
              <a:buFont typeface="Arial" pitchFamily="34" charset="0"/>
              <a:buChar char="•"/>
            </a:pPr>
            <a:r>
              <a:rPr lang="en-US" b="1" dirty="0" smtClean="0"/>
              <a:t>External </a:t>
            </a:r>
            <a:r>
              <a:rPr lang="en-US" b="1" dirty="0"/>
              <a:t>styles</a:t>
            </a:r>
            <a:r>
              <a:rPr lang="en-US" dirty="0"/>
              <a:t> are defined in an external CSS file, and then linked to in the </a:t>
            </a:r>
            <a:r>
              <a:rPr lang="en-US" b="1" dirty="0"/>
              <a:t>&lt;head&gt;</a:t>
            </a:r>
            <a:r>
              <a:rPr lang="en-US" dirty="0"/>
              <a:t> section of an HTML </a:t>
            </a:r>
            <a:r>
              <a:rPr lang="en-US" dirty="0" smtClean="0"/>
              <a:t>page</a:t>
            </a:r>
          </a:p>
          <a:p>
            <a:endParaRPr lang="en-US" dirty="0" smtClean="0"/>
          </a:p>
          <a:p>
            <a:pPr marL="285750" indent="-285750">
              <a:buFont typeface="Arial" pitchFamily="34" charset="0"/>
              <a:buChar char="•"/>
            </a:pPr>
            <a:r>
              <a:rPr lang="en-US" b="1" dirty="0" smtClean="0"/>
              <a:t>Example </a:t>
            </a:r>
          </a:p>
          <a:p>
            <a:r>
              <a:rPr lang="en-US" dirty="0" smtClean="0"/>
              <a:t>&lt;!</a:t>
            </a:r>
            <a:r>
              <a:rPr lang="en-US" dirty="0"/>
              <a:t>DOCTYPE html&gt;</a:t>
            </a:r>
          </a:p>
          <a:p>
            <a:r>
              <a:rPr lang="en-US" dirty="0"/>
              <a:t>&lt;html&gt;</a:t>
            </a:r>
          </a:p>
          <a:p>
            <a:r>
              <a:rPr lang="en-US" dirty="0"/>
              <a:t>&lt;head&gt;</a:t>
            </a:r>
          </a:p>
          <a:p>
            <a:r>
              <a:rPr lang="en-US" dirty="0"/>
              <a:t>&lt;link </a:t>
            </a:r>
            <a:r>
              <a:rPr lang="en-US" dirty="0" err="1"/>
              <a:t>rel</a:t>
            </a:r>
            <a:r>
              <a:rPr lang="en-US" dirty="0"/>
              <a:t>="</a:t>
            </a:r>
            <a:r>
              <a:rPr lang="en-US" dirty="0" err="1"/>
              <a:t>stylesheet</a:t>
            </a:r>
            <a:r>
              <a:rPr lang="en-US" dirty="0"/>
              <a:t>" </a:t>
            </a:r>
            <a:r>
              <a:rPr lang="en-US" dirty="0" err="1"/>
              <a:t>href</a:t>
            </a:r>
            <a:r>
              <a:rPr lang="en-US" dirty="0"/>
              <a:t>="styles.css"&gt;</a:t>
            </a:r>
          </a:p>
          <a:p>
            <a:r>
              <a:rPr lang="en-US" dirty="0"/>
              <a:t>&lt;/head&gt;</a:t>
            </a:r>
          </a:p>
          <a:p>
            <a:endParaRPr lang="en-US" dirty="0"/>
          </a:p>
          <a:p>
            <a:r>
              <a:rPr lang="en-US" dirty="0"/>
              <a:t>&lt;body&gt;</a:t>
            </a:r>
          </a:p>
          <a:p>
            <a:r>
              <a:rPr lang="en-US" dirty="0"/>
              <a:t>&lt;h1&gt;This is a heading&lt;/h1&gt;</a:t>
            </a:r>
          </a:p>
          <a:p>
            <a:r>
              <a:rPr lang="en-US" dirty="0"/>
              <a:t>&lt;p&gt;This is a paragraph.&lt;/p&gt;</a:t>
            </a:r>
          </a:p>
          <a:p>
            <a:r>
              <a:rPr lang="en-US" dirty="0"/>
              <a:t>&lt;/body&gt;</a:t>
            </a:r>
          </a:p>
          <a:p>
            <a:endParaRPr lang="en-US" dirty="0"/>
          </a:p>
          <a:p>
            <a:r>
              <a:rPr lang="en-US" dirty="0"/>
              <a:t>&lt;/html&gt;</a:t>
            </a:r>
          </a:p>
          <a:p>
            <a:endParaRPr lang="en-US" dirty="0"/>
          </a:p>
          <a:p>
            <a:pPr marL="285750" indent="-285750">
              <a:buFont typeface="Arial" pitchFamily="34" charset="0"/>
              <a:buChar char="•"/>
            </a:pPr>
            <a:endParaRPr lang="en-US" dirty="0" smtClean="0">
              <a:solidFill>
                <a:srgbClr val="82A72F"/>
              </a:solidFill>
            </a:endParaRPr>
          </a:p>
          <a:p>
            <a:endParaRPr lang="en-US" dirty="0"/>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2748" y="2743200"/>
            <a:ext cx="4411362" cy="2590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2553248"/>
      </p:ext>
    </p:extLst>
  </p:cSld>
  <p:clrMapOvr>
    <a:masterClrMapping/>
  </p:clrMapOvr>
  <p:transition xmlns:p14="http://schemas.microsoft.com/office/powerpoint/2010/main" spd="slow">
    <p:wip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0"/>
            <a:ext cx="8686800" cy="4062651"/>
          </a:xfrm>
          <a:prstGeom prst="rect">
            <a:avLst/>
          </a:prstGeom>
        </p:spPr>
        <p:txBody>
          <a:bodyPr wrap="square">
            <a:spAutoFit/>
          </a:bodyPr>
          <a:lstStyle/>
          <a:p>
            <a:r>
              <a:rPr lang="en-US" sz="2400" b="1" u="sng" dirty="0">
                <a:solidFill>
                  <a:srgbClr val="82A72F"/>
                </a:solidFill>
              </a:rPr>
              <a:t>CSS </a:t>
            </a:r>
            <a:r>
              <a:rPr lang="en-US" sz="2400" b="1" u="sng" dirty="0" smtClean="0">
                <a:solidFill>
                  <a:srgbClr val="82A72F"/>
                </a:solidFill>
              </a:rPr>
              <a:t>Fonts</a:t>
            </a:r>
          </a:p>
          <a:p>
            <a:endParaRPr lang="en-US" dirty="0"/>
          </a:p>
          <a:p>
            <a:pPr marL="285750" indent="-285750">
              <a:buFont typeface="Arial" pitchFamily="34" charset="0"/>
              <a:buChar char="•"/>
            </a:pPr>
            <a:r>
              <a:rPr lang="en-US" dirty="0"/>
              <a:t>The CSS </a:t>
            </a:r>
            <a:r>
              <a:rPr lang="en-US" b="1" dirty="0"/>
              <a:t>color</a:t>
            </a:r>
            <a:r>
              <a:rPr lang="en-US" dirty="0"/>
              <a:t> property defines the text color to be used for the HTML </a:t>
            </a:r>
            <a:r>
              <a:rPr lang="en-US" dirty="0" smtClean="0"/>
              <a:t>element.</a:t>
            </a:r>
          </a:p>
          <a:p>
            <a:pPr marL="285750" indent="-285750">
              <a:buFont typeface="Arial" pitchFamily="34" charset="0"/>
              <a:buChar char="•"/>
            </a:pPr>
            <a:r>
              <a:rPr lang="en-US" dirty="0" smtClean="0"/>
              <a:t>The </a:t>
            </a:r>
            <a:r>
              <a:rPr lang="en-US" dirty="0"/>
              <a:t>CSS </a:t>
            </a:r>
            <a:r>
              <a:rPr lang="en-US" b="1" dirty="0"/>
              <a:t>font-family</a:t>
            </a:r>
            <a:r>
              <a:rPr lang="en-US" dirty="0"/>
              <a:t> property defines the font to be used for the HTML </a:t>
            </a:r>
            <a:r>
              <a:rPr lang="en-US" dirty="0" smtClean="0"/>
              <a:t>element.</a:t>
            </a:r>
          </a:p>
          <a:p>
            <a:pPr marL="285750" indent="-285750">
              <a:buFont typeface="Arial" pitchFamily="34" charset="0"/>
              <a:buChar char="•"/>
            </a:pPr>
            <a:r>
              <a:rPr lang="en-US" dirty="0" smtClean="0"/>
              <a:t>The </a:t>
            </a:r>
            <a:r>
              <a:rPr lang="en-US" dirty="0"/>
              <a:t>CSS </a:t>
            </a:r>
            <a:r>
              <a:rPr lang="en-US" b="1" dirty="0"/>
              <a:t>font-size </a:t>
            </a:r>
            <a:r>
              <a:rPr lang="en-US" dirty="0"/>
              <a:t>property defines the text size to be used for the HTML element</a:t>
            </a:r>
            <a:r>
              <a:rPr lang="en-US" dirty="0" smtClean="0"/>
              <a:t>.</a:t>
            </a:r>
          </a:p>
          <a:p>
            <a:pPr marL="285750" indent="-285750">
              <a:buFont typeface="Arial" pitchFamily="34" charset="0"/>
              <a:buChar char="•"/>
            </a:pPr>
            <a:r>
              <a:rPr lang="en-US" b="1" dirty="0" smtClean="0"/>
              <a:t>Example: </a:t>
            </a:r>
          </a:p>
          <a:p>
            <a:r>
              <a:rPr lang="en-US" dirty="0"/>
              <a:t>&lt;!DOCTYPE html&gt;</a:t>
            </a:r>
          </a:p>
          <a:p>
            <a:r>
              <a:rPr lang="en-US" dirty="0"/>
              <a:t>&lt;html&gt;</a:t>
            </a:r>
          </a:p>
          <a:p>
            <a:r>
              <a:rPr lang="en-US" b="1" dirty="0"/>
              <a:t>&lt;head</a:t>
            </a:r>
            <a:r>
              <a:rPr lang="en-US" b="1" dirty="0" smtClean="0"/>
              <a:t>&gt; &lt;style&gt;  h1 </a:t>
            </a:r>
            <a:r>
              <a:rPr lang="en-US" b="1" dirty="0"/>
              <a:t>{</a:t>
            </a:r>
            <a:r>
              <a:rPr lang="en-US" b="1" dirty="0" err="1"/>
              <a:t>color:blue</a:t>
            </a:r>
            <a:r>
              <a:rPr lang="en-US" b="1" dirty="0"/>
              <a:t>;   </a:t>
            </a:r>
            <a:r>
              <a:rPr lang="en-US" b="1" dirty="0" err="1"/>
              <a:t>font-family:verdana</a:t>
            </a:r>
            <a:r>
              <a:rPr lang="en-US" b="1" dirty="0"/>
              <a:t>;   font-size:300%;}</a:t>
            </a:r>
          </a:p>
          <a:p>
            <a:r>
              <a:rPr lang="en-US" b="1" dirty="0"/>
              <a:t>p  {</a:t>
            </a:r>
            <a:r>
              <a:rPr lang="en-US" b="1" dirty="0" err="1"/>
              <a:t>color:red</a:t>
            </a:r>
            <a:r>
              <a:rPr lang="en-US" b="1" dirty="0"/>
              <a:t>;    </a:t>
            </a:r>
            <a:r>
              <a:rPr lang="en-US" b="1" dirty="0" err="1"/>
              <a:t>font-family:courier</a:t>
            </a:r>
            <a:r>
              <a:rPr lang="en-US" b="1" dirty="0"/>
              <a:t>;   font-size:160</a:t>
            </a:r>
            <a:r>
              <a:rPr lang="en-US" b="1" dirty="0" smtClean="0"/>
              <a:t>%;}  &lt;/</a:t>
            </a:r>
            <a:r>
              <a:rPr lang="en-US" b="1" dirty="0"/>
              <a:t>style&gt;</a:t>
            </a:r>
          </a:p>
          <a:p>
            <a:r>
              <a:rPr lang="en-US" b="1" dirty="0"/>
              <a:t>&lt;/head&gt;</a:t>
            </a:r>
          </a:p>
          <a:p>
            <a:r>
              <a:rPr lang="en-US" dirty="0"/>
              <a:t>&lt;body</a:t>
            </a:r>
            <a:r>
              <a:rPr lang="en-US" dirty="0" smtClean="0"/>
              <a:t>&gt; &lt;</a:t>
            </a:r>
            <a:r>
              <a:rPr lang="en-US" dirty="0"/>
              <a:t>h1&gt;This is a heading&lt;/h1</a:t>
            </a:r>
            <a:r>
              <a:rPr lang="en-US" dirty="0" smtClean="0"/>
              <a:t>&gt; &lt;</a:t>
            </a:r>
            <a:r>
              <a:rPr lang="en-US" dirty="0"/>
              <a:t>p&gt;This is a paragraph.&lt;/p&gt;</a:t>
            </a:r>
          </a:p>
          <a:p>
            <a:r>
              <a:rPr lang="en-US" dirty="0"/>
              <a:t>&lt;/body</a:t>
            </a:r>
            <a:r>
              <a:rPr lang="en-US" dirty="0" smtClean="0"/>
              <a:t>&gt; &lt;/</a:t>
            </a:r>
            <a:r>
              <a:rPr lang="en-US" dirty="0"/>
              <a:t>html&gt;</a:t>
            </a:r>
          </a:p>
        </p:txBody>
      </p:sp>
      <p:sp>
        <p:nvSpPr>
          <p:cNvPr id="3" name="AutoShape 2" descr="data:image/png;base64,iVBORw0KGgoAAAANSUhEUgAAAd4AAADcCAYAAADeIcB8AAAgAElEQVR4Xu2dT2xbVdr/P8zmV6QZTdlM0g0Ji0JeaYYJ0ovqSqBkRKV6BFKNusCFRQ2burPBWeGuXs8qZhV3M6SbNixozaJDkKgmSEWkAgmjIuG3LN4ACwIaiZQNZhYz1iyGn46v3d4k9r3n/rHje/3NDnp9z3M+z3PP955znvPcB3766aef0Z8IiIAIiIAIiMBICDwg4R0JZzUiAiIgAiIgAh0CEl4FggiIgAiIgAiMkICEd4Sw1ZQIiIAIiIAISHgVAyIgAiIgAiIwQgIS3hHCVlMiIAIiIAIiIOFVDIiACIiACIjACAlIeEcIW02JgAiIgAiIgIRXMSACIiACIiACIyQg4R0hbDUlAiIgAiIgAhJexYAIiIAIiIAIjJCAhHeEsNWUCIiACIiACEh4FQMiIAIiIAIiMEICqRHe2yu/5sTty3x19TRTIwSopkRABERABEQgCIFAwtsRt4r79r/h6FMneOn8Euefe5RDQVqO+dp9wnv3Oi8++gpP3vyJpSdjbky3EwEREAEREIGQBEIIb4WbPy3haFmbuzeXefF0DZY/4oM/PR7SjOg/k/BGZ6g7iIAIiIAIDJ9AROF1DLz9P7/mxNUKH329xEFJr4R3+MGiFkRABERABKITiEd4O0vQ7pmwY1jrq+tUy8tc/+BrfvjNUZ55dolK5SUeP3zf8Nbty1SW/8INcw3O0vWJV85TOf04h7jL9Rcf5ZUnb/LTrvXi26z8+gS3L3/F1dPOju4u4e0uM9/Yw6dyb9m5e98b+22OjlR3EAEREAEREIHBBGIQ3hbvnZ/hJd7i2zeeo6ep7dsrPPviTZ564zJ/PjEF7bvcXH6R0x+f5qMP/tSZGbfvrPDs0x9x+uZl/vSk+WWbu199zPUbbU4vPcdUWOE1/fXc45Xw6qEQAREQARE4GALRhLfd4s71JU5XoHrzCqdnep24w1+eepqb5+/w15fu/U9of0R56hX+33tf8OenD3Fn5ShP365y5+ppXFe5SISc8foK78HAVqsiIAIiIAIiEEJ490D77wo3ry/RmbDe092/8NTTH7N056pLjM0/fsv1Fx/n+mlnibh1s8TM6Rs8U1nhwrNPcvThKQ7vSo2W8CpERUAEREAE0kUghPDe3xe9+97LPPXSxzx7/Ta1Ey7lvb3Cr3efO9pF7TeVj/h6ySw2t7jzVoXKyg0++PqHzjUPP3OeSrXC6UeNAkt40xVu6o0IiIAIiEAk4TV7srdXnuXEXx7msnup+c4KR5++TfWrq3Rzn/xJt1t8+9XH/LWyROWLF3nviz/z9CEJrz84XSECIiACIpAkAhGFt7t8/PIJXvnuT9y8scSTZqLa/oj/+d1z/LDyLW88516DtkDTmS3f5nJHtNt8VJ7iubtv8dUVk2zV+/PJajaXqYCGBWxdIgIiIAIiMGoCMQivWTG+SenJ09x46jI3rziJUnffO8+Jpbu8cnmF80/PdKpatVvf8sWNN/jid1VeeRzuXD7PZw8v8exTjzLVueAuNyunOX+3zMddoTX7wE+e/oHKnauYPK323dtcX1mm+sYH/G7QcaIORSfB6+oz7/Hen5++l23tAFZW86gDTe2JgAiIgAg4BOIRXqOZ5viQ2det3OTG0pMdoW199R5XVla4fPUzvgN+c/QpTpx4kVfKL3WSsVq336J6+So3b35MZ4v34f/mxVeWWDr/HJ0t3s5fuyPQryz/la9/eJhnXl5i6cJRPnv0ucHneHu//OotyuerXPnsO9M4y9c/wymuJeHVAyACIiACInAwBAIJ78GYqFZFQAREQAREID0EJLzp8aV6IgIiIAIikAACEt4EOEkmioAIiIAIpIeAhDc9vlRPREAEREAEEkBAwpsAJ8lEERABERCB9BCQ8KbHl+qJCIiACIhAAghIeBPgJJkoAiIgAiKQHgIS3vT4Uj0RAREQARFIAAEJbwKcJBNFQAREQATSQ0DCmx5fqiciIAIiIAIJICDhTYCTZKIIiIAIiEB6CEh40+NL9UQEREAERCABBCS8CXCSTBQBERABEUgPASvhbbfb/OMf/+Df//43//nPf9LTe/VEBERABERABEZMwFd4f/rpJ/75z39y5MgRfvnLX/KLX/xixCaqOREQAREQARFIDwFP4TUz3R9//JGjR49KcNPjc/VEBERABETgAAl4Cu8PP/zA1NQUv/rVrw7QRDUtAiIgAiIgAukh4Cm8f//735mbm9NsNz3+Vk9EQAREQAQOmICn8H733Xf89re/PWAT1bwIiIAIiIAIpIeAhDc9vlRPREAEREAEEkBAwpsAJ8lEERABERCB9BCQ8KbHl+qJCIiACIhAAghIeBPgJJkoAiIgAiKQHgIS3vT4Uj0RAREQARFIAAEJbwKcJBNFQAREQATSQ0DCmx5fqiciIAIiIAIJICDhTYCTZKIIiIAIiEB6CEh40+NL9UQEREAERCABBCS8CXCSTBQBERABEUgPAQlvenypnoiACIiACCSAgIQ3AU6SiSIgAiIgAukhIOFNjy/VExEQAREQgQQQkPAmwEkyUQREQAREID0EJLzp8aV6IgIiIAIikAACEt4EOEkmioAIiIAIpIeAhDc9vlRPREAEREAEEkBAwpsAJ8lEERABERCB9BCQ8KbHl+qJCIiACIhAAghIeBPgJJkoAiIgAiKQHgIS3vT4Uj0RAREQARFIAAEJbwKcJBNFQAREQATSQ0DCmx5fqiciIAIiIAIJICDhTYCTZKIIiIAIiEB6CEh40+NL9UQEREAERCABBCS8CXCSTBQBERABEUgPAQlvenypnoiACIiACCSAgIQ3AU6SiSIgAiIgAukhIOFNjy/VExEQAREQgQQQkPAmwEkyUQREQAREID0EJLzp8aV6IgIiIAIikAACEt4EOEkmioAIiIAIpIeAhDc9vlRPREAEREAEEkBAwpsAJ8lEERABERCB9BCQ8KbHl+qJCIiACIhAAghIeBPgJJkoAiIgAiKQHgIS3vT4Uj0RAREQARFIAAEJbwKcJBNFQAREQATSQyB9wrsDuSPwroePlj+BcmbITmzAA8d92jgF36/D9JBNGeXtqw/ABZ8Gr30P+TR1epSAh9SWn99OXYP1/JAa121jJRDVlzt1OHLGx6Rl+Lkcq9kTdTMJ77DcLeEdSFbCO6ygC3/fqIN1+Jb1y7gJRPWlhDduj+y/XyzC6+fooXWj34xRM96h4ba5sU0sSHhtSI72Gj+/acY7Wn9EaS2qLyW8Uejb/VbCa8cp+FWa8WrGGzxqDuwXUQfrAzNcDe8jENWXEt7hB5WEd1iMJbwS3mHF1hDuG3WwHoJJumVIAlF9KeENCT7AzyS8AWAFulTCK+ENFDAHe3HUwfpgrVfrbgJRfSnhHX48SXiHz1gtiMDYE4g6WI99ByfIQPly/J0t4R1/H8lCERg6AQ3WQ0c8sgbky5GhDt2QhDc0Ov1QBNJDQIO1fJkeAuPfk1iE17qbFkd9iFpUwqKNkRTQsIaiC0Xg4AlIeA/eB3FZIF/GRXJ495HwdtlubcJGHdabcOvT7v+cgoU5mC9AMQdzh4fniCB33m5CowGbG7DVgq1bcNd1g6nHYG4a5jKwuAjzmfGxPUg/3de2tmDT9HkTmtuwfQu+dV8wAwuzMDvf7fM8zM+GbS3879rGH03Y2oKm8dMWsAO3vtx/z2MLcAiYz0FmDjKLMGv+xwH8hRmsd5qwsQZrpr+uGDT9Mn0q5CETZ4WyNjQ3nBgwz+nOFnzpCvxO3BuOWcguwuJcBJBt2Nnu+nEbmuuwTZ+4A3rP2+E5WMxAJgPzc45v4/rbacB6HeoN1/gEdFhnIFeAbLe/YXwZl51R7jPKeNpuOON9fU/sPrYAmXnI5pwYGtaQP/HCu1WHUhne3zWK9w+fUyuwVrJ3RqwPwA6sVaFycY/g2Eb6DJwrDWEw3NN+owrHvWpGBlnRaDkDe6m6e4C17TJT8EIeCsX7g5L1b4Nc2IJqAVbfDekbV1szJ6FchuJiEAOiXxskVnc2oVSEt/u8TOy1ZOFVWK3CXAQVMqJTrcDF9wP2cwaWa85Ls+0Aul2HQqX/i1Kg1k3slaBSjPbSG2R8Mi8A5lnZfh4ueRjrWwwlhlXDcY2nIDzN+HG2AsVDcPxlL6DBS/9OrvBOQ6kAF28FepyYegEadbCZTAUJPi8rGjXIL0Uf1HttfPIzDKtUdVzCax6QYgluuafywVy16+qhVsuyGKiCmj5zypnhzEcQrCBtWsVqFlYLcN6rEHq/Ro/BJ5uQCdqXFtQKsBS0vT02TJ10ZjfzFurrG79BoJprp+DVNahlA/7Q9D0PS0FfNiyaGRvhHWU8taCcg9cDjvcWOAmzPTqRwnvqHOxcgt6KshVc10XHlmGz7L+UZDWYeRWeb8NaAV5+O6iF3tePu/Aatn94Pd4+J014O70PK1gh0PnF6sI5OLQO74d8ETIvrM26/QdB2k3IZcO3tw+BYbkBGR/xjV14u4a8cA3qth+Z2IZiHi6FHaB8/D8OwjvSeBoyTwmvCbghzD76xfGVb6DgM+31G8z8HgDzNZjnYxZd05dxFt5mFZ7w+7xRCGFJpPACv1+GhsVLXggku37iF6tR729+/9qHULVYQo9ddLvG26xWDUt4jQlWMdh2GF0YkugaO/zGHZsx1C9BdWziaQQ8JbwjFN7fr0Cz5D0c+QWf1wPQ2oC5P+5Omopj8Btr4W1C5onwKxFefKwGvbCAh/yy986PkLNYJg1rvvmdX6xGufe9356DH1d99lvbUJqFiyFn1n52+onOMIXXZswY1ounm4sfg6QILxbx1KzBE0t+URHx34PkrXSbmsil5oiYnZ+fgm/Wvfd6/QYzrwdgLQsve+3vdDf+S1mYnYbDrv2zVgtM5rPJxKzW9ycmjeuM12aJ+dQylHJOxrK7zyabeNtkEjdgrbY/WW6kwmsS2fKQzcOisdMtmm0w/tkydq7CJYs9vHN/g9Wge4QBg9wvVgPebuDlfrG3WYI/XPRuzcRAOe/EQC/sW9uwuQ4lv1yI38PnTZgf0MRe4X3sBSfezOkA85y5t6lNzJnM58YGVGoWCYA+bZu06ewj4BsS3Wff7Fma0wu9v9YONDehesb7HqkRXr/VuwAvxL1xxZwu6Pm4M6Y0neRAz8Q+Ca/9UnMnA7ACeSNcroHRpJnXynZJV36DiN9gNvAB2IH8EfBaZQ4yGG9tQLUKb3YTC/zsjjLI+s4YPIK0Og0XPGY6C2/AZtHOOpMJa7LAL3QTc4YuvPNwKEQGtcmizZzxXtmYWoadIX903C9WO9TNC0XZESK3CJmjXmtluySoa99AftAWjd+KxxSsbEBpkGqa4z4WPL2WvE385k3WdgHyOZi2TQgzme1Z/yXid76H3IAjVjYvnmbf/8MNWPRYAfHz5dgI75DjyWq2axFTUca0QaPVRM54z15xsiUHxm4LinNwyWe5y28wD/0ANGH6Ce/B+Ow7sJazE6HeVb1M4erOGGY1W7xs2CzV7SVijr4UzSDagHycZ0qDofe8ujYPS//rccky/HzAwrvwGtSr3slRtQws+exNeu0N+g1wJ6/ARsEfvN9q0bBeZFrr8NDz3vYNHDPMEvuD4DPZx/PFpdt06HGnZ7rFTDHqHu8o4sn3uQJe/RBqPnkHfnGpPV4TODEEjbmNzZLXQQqvOaawvAbFrP0ZRf8hK/oVoYPUQniNdeeuQCUfYCYSvUtDv4NJnjrulcX9AnwfICM4jMGRB2sz21yDR7zOOwJeA7bfioftXreZ9T5yxoOCxTZRGIZmqTj3CHidflr+HMp9ZuztTXjwD96t2r54RvZlDGNoZBuixtM2LD4CnqeHTsI3G/5HQ0OPaR7unMgZr9/bWke/63DE6+G1yFIMHXyWItTzq6m2YiqtmP2J+fn9e1GhBpGQP4oSpH4Dr9ukmWNOZZlOlaBun917viHNj/9nvT3dLWc/cLu3/27KILV3VyEa2HiIPaSgHQkdq+6GLD6FOfDZ8xso/fZHA9oRZrult6e7veNUtGrvONXUWma82FNFaxD/Qf23WRZd+dx7mb3XZmRfjonwEiGebF5kfJfcu0CjjGmD4kDCO4CMjeOGNuMF1hbh5QiHvY0wmfJ1nVJyZv8x6Egc8vooQWqzyuBlltm3N2UX8yaxaYjl3vzQmD3PjQ2o1+HdOI6FJEV4/cTTY8Zrsvgf+qMf2fj+3Wuv9V4r3RKVa+uOP93lKcNaMkh4N4rwR69yU36JRC6DUiO8EeLJZuJk+yITZUyT8LoI2Mx4bd62him8NoFj/fDPwKum3GR++MvSUYK03YDMcfDa7rTusynZV4Zayb5og/W9B1xo9pPLlftJbFHvd+/3SRHeCDOlWOPdArzns9uC9VUoXYivWlzPpEFjTz0HZ7zWqAPEQGqEN0I82awg+I3fPZ9FGdMkvAkTXmOuqXRzJsYCGp3SeevDLUMYNUh9f28xqO665Bj8rQ5ZmxqfQe/tun7D1MG+OJxz12GSN4J2JfJgbRqMMlAOqXDKIA6DBl1TvMNkM79rUbs9KGNz/SDh9d1mkfD2xT2Ip804IuF1Iw0QYH09EeHh33U/i/0FP8dFHszaUMvFW6/VpnpPmAElzrdDm2W3QDYOufTiegGefzOQRcEujvpMWLQWOVYjCq/NQGnRDetL+j27RnSz2fjqg/czZqDwPgCeBdsCxEBkX8Ywhka2IWI82ST6+Y3fcY5pe2NBe7yDHtVxEN6ubXF/MCDMUSTbEc13ALUcQHrHgOKaedhmhNr2s3eddYWxGTiVdfbdTeGH6TknM/vQYViPcZkxqP296w98oPTLRA7bsQG/6zfo2hyHMrdzJzNOT3c/P3kIDjfhgePehmqp2eFjldgU4QXAZutCwqsZr9WwYgphrNZjSPSwTKO3MmrPRXEJb++2phBGfQ3qG/BplOW/KfjQJGvEnGXme1bQHPsyn55cHJzgFuf+Xhifmd8ctPDurMMRrzOwU/D5zuCKU2H77X6B8kvuOnbOqWI08CtHFi/rUYTXr1JebC9REQQvNhsiznhtkvUGHe3aG0txj2nm/prxJmDG289E9wfXGw1obAYTpr/9CNkh1P8dRpD2+t8rC2mOcvT63O8D84NcapvFaD2IW2Rd2hzQl/ACFkVjbGco1v5zXeibUW/zshpBeH3Pck9iVnOUFwBTFvQJ70TNhSuwaVGQZRhjmoQ3ocI7SIwb61Ap++9TDWsQG0aQeg6k3SMflZJ/QoxVNnuQUdtioLV5wZHwOmea/So32VauCuLC3rV+PrDaqrCIh0ExaLMnafviGHn1IorgdYFGtiHijNccri4+BJ4ntGxepoBhjGkS3jEUXrM/Mb8KtVXIzwUfRmwe4rETXjNo5WFlzVmWDfpnc+46buG12UeS8O72pJcPfJPqpuCaKf0ZNkN9B6oFuLC4vwSnn1AMW3jN8cXp4z41u1+D7ar/mXy/vvjur6ZBeM2pEL/cCfPJa4tvq9cLcMYredIyb8X9JEh4x1R4e1WzZk46M9hcgIIQviXzgA//Ff9+p0EZ+u3QNVswhTDKplh9NkBpSIvZhs03lIMIvo3Yv/YJVDMedzUf6c7BJa/DyyEe7CD9MNdGHqyjzlDMpHcTZv/gcySru2deDvByZipMmTrTlYvdc7l9al/7FqyxKDNpc3Z04ItHG8qz8LpPfXi/l0dTvKXwX95lKydFeG1qZ5uwnTnl7N0vur5MZL70ZFYPa9X9Xzrb92yFeD4lvGMuvG7zjp11BulBJRI7nwUznyjzW2q2+I5l0IG7d30cwutu+7GTzkcOMvPOJ9B2fWIP5xN725vgu9QcpOSgbect9pFMTe1Xa2A+4eb+0o0pMbhuxOBNi7O/IR5s2y70rhsH4TW22MxSOoPlSecLQiZLfO9nMc2ydedzfQ2nEMabe6uH9RFe39l2d4A2n5zMuD5HaPIOzDNXLftvdRi7vYTTRrjNPU6tQDXv+iRg2/kk5kbNLp4mRXhNHNi8zAR9ViS8/YjFsEzSua3FDMpvuTbsYGazhBklWPzemqPcO27hjWKL+7e+g03IhnwLH4S8766fTZDwmg8N5DPwts/MLxLWPsI77GeuZ6/ns2cxdkXqd/fHvs+ChR1+Y0jYsW9X/2Kww2TLzz9v8XIbBWyI51Mz3gTNeKPERu+3NnsaUdoZR+EdZtEQ21lKFKaTULnKzceUDl08DnGUue7Lvd9nFi0/BRrJjz4zXnPvUcTTJAlvZw5VheOe1UkielXCG61s3S78KZzxmnOI9VX/z2BFCUPfIB8UpBa8w9g19DKZbagu+n8AfZDtM2chtw0XvT6IEeLBDspqXGYoPbtbpnRjFt4fxsx3wPeNTW5E5kzI2dEUvFaA170+72ghvKb/UUrFLrwKhy9qj3dv/G+WIf96cN9OLUDuMFyKqY52zy7NeCdhxtvdZzT7QjHXj9hHb5yE1+yFrZWG/2EIszxazMOlgFO0c9egllflqoEvCS2oV6AUcw3sqWXYKfdv1cw4s0vBBmjzcrduRHsrfOWqXdaEKRVrnnFzEiIXQ6JcDEu84/YiZ/gGqobn+siKyST3nDGHeDGW8I6h8BqTOp+WW4fVNQhSJGJXd7rBY45QzA6hWEY/dKGF12S17jh9XluL9jm9k686CWaZ6aDzvgjXtxyRf9miZvNe+3wTikI82EF7Mo4D5b3Z77aTlVy9FOFrQTNwznzIwny32uc40s4G5Av+Z+E72fc1KGS7L3cWqzZ+e6Nuv22aey/599nMclcrMNd9xiP7MqXC22O704SNOqw3oHnrPl/jz7mMEyOmZncvGdK3uMoL8H092FfQRiu8QUcDXd8h0KlSZapTbUFzE7bMf9/a/1Z+bAEOzTpHjzofiHelxycOZRu2mk5marMJTfMReddD0uuPqZs7fRgy3TrIiyP89nA/pq1t5+Whvg6Nno+mYMF8G9l8Jzh7f4BMnE/GwGCTDd6pWtZ9Hvp9gN58i3r2EMwbkZ2D+Uw45k3zEmj86KoKN/LvXLe68bTmPP+9bwKbuF/MQSE/4hfMMYiBUZvgVxbWawVlkK0S3lF7Ue2JgAiIgAgkgoDNN8LP/Q1Ws8G6I+ENxktXi4AIiIAIJIiA2coptZztp7wpRGSb6GKZu+F3rLQfKglvggJIpoqACIiACAQjsDeHwhQiMvvyZjtub/EVs61niq9srFrmFJyFH9eCJ3BKeIP5UFeLgAiIgAgkiIBv8mKEvth+uGJvExLeCND1UxEQAREQgfEmMCzhjVKMSMI73jEj60RABERABCIQGIbwRi1GJOGN4FD9VAREQAREYLwJxC28Z69ArRB8X9dNScI73jEj60RABERABCIQWC/A8xaFbTybMMWISlAuwnwMxYgkvBEcqp+KgAiIgAgkgED3U5FbpgjRNmx1CxG1t+HTb/fYbwrezMHhOeezk8MoRiThTUDMyEQREAEREIH0EJDwpseX6okIiIAIiEACCEh4E+AkmSgCIiACIpAeAhLe9PhSPREBERABEUgAAQlvApwkE0VABERABNJDQMKbHl+qJyIgAiIgAgkgIOFNgJNkogiIgAiIQHoISHjT40v1RAREQAREIAEEJLwJcJJMFAEREAERSA8BCW96fKmeiIAIiIAIJICAhDcBTpKJIiACIiAC6SEg4U2PL9UTERABERCBBBCQ8CbASTJRBERABEQgPQQkvOnxpXoiAiIgAiKQAAIS3gQ4SSaKgAiIgAikh4CENz2+VE9EQAREQAQSQEDCmwAnyUQREAEREIH0EJDwpseX6okIiIAIiEACCEh4E+AkmSgCIiACIpAeAhLe9PhSPREBERABEUgAAQlvApwkE0VABERABNJDQMKbHl+qJyIgAiIgAgkgIOFNgJNkogiIgAiIQHoISHjT40v1RAREQAREIAEEJLwJcJJMFAEREAERSA8BCW96fKmeiIAIiIAIJICAhDcBTpKJIiACIiAC6SEg4U2PL9UTERABERCBBBCQ8CbASTJRBERABEQgPQQkvOnxpXoiAiIgAiKQAAIS3gQ4SSaKgAiIgAikh4CENz2+VE9EQAREQAQSQEDCmwAnyUQREAEREIH0EJDwpseX6okIiIAIiEACCEh4E+AkmSgCIiACIpAeAhLe9PhSPREBERABEUgAgXQKbz0HZ96FT36GTAK80DMxqXYnCLFMFQEREIGDJnDwwrtegOffdDgsfwLlGJQyqQKWVLsPOorVfroINGvwxJLTp1PXYD2frv6pNxNPIB7hbVTh+AV7mP0EtvoAIOFN5Ezd3vO6UgTsCZgX0XpewmtPTFcmhEB8wlud3fOANOCB4/uXe83DtF3eP7ONU3gTAl9mioAIeBCQ8Co8UkpAwptSx6pbIpB4AhLexLtQHehPQMKryBABERhPAhLe8fSLrIpMIB7hbVZhdR5Wsy6DBiw1bxShWYTy/G7j7y01z8JqBWrr8OVdmHoM8hWo5OGwR39rs7D07e4LgmQ1b29AdRU2G067M8cguwi5ArQq3eXxPTZHxg9Etbu1DfUq1Dfh1pfADJzKQi4HmRYsbsNOOQ5L99yjDc0NqG/A5gZ8athPwckclCuwOB1jmy0ozsOlrn87ft1x4mTN1fZCFopFyHsl6IW1ewdyR+DdXreW4ecuVxM7lQq8+akTr+VVKC326X/LYbW+ARsbTpwZf501z0MR5rwCHGjWoVZz2jF/x85CuQy5Oegl5pn/v/I5lHqx2obqHFzoPRun4Pt1MO7ZaUC1AvX34e4MvFod8JwFtXsLMv8FHTO77R3agtWq469ev02cFsuQne0fK/eENwvrq87z2Ykzw6wE1ZLTD/2JQMIIxCO8fTs9QHgHATLC2zgHRkiqdch0B6F2C9bNnnAbNtdgwDO6+7YB2zYvA0UzkFdhcQ4Ode9mbFmvQfkilGJK/PIMkIB2tzZgvgilVcgvwnTXcLbObGMAAAkuSURBVMOsue4MyrdK9wUizuCszTkvUIUszM/CYdN2G7YbUCxAYRPyVs4KYFVX/IqfQy0HcxUo5WHW1e91I8aHnJeRfjoWh907dTiyDT8XYbUAG4tQLXSFswXVHEyvQmHO1bcWFObhcAUKizA3240z8yKwDsUa1DYh0ws+NxYjnllo5KBWdPV3G1ZLTvu5TdjwS0Qy8VV1hLdRglWgUoJM108mkalRhJr7pSGK3d32PjExal6IDJPFbqyYcOna38w5HPd23Qjv6jQY0S6uOi8YnT8zFtSg0H3x68ssQFjpUhEYMYHxEt7agjMb6PcgmYdwowBrOQtEQQRsB/JHIPc95Ae8Pq9lYae6f5ZuYUmwS4LYjZPMZngMOm6xvebMDIcy4/Xo2dDa7QrvzgKU1gYLu8myr0w78RLkz9bujvCuwcltyK/vEdggDbqu3SxBLdPfl8a/vdlfv9sbwTzztsXRGxNfRTh5GOYrUO03Kw9ov5fddNs7dhhqA55r01xfwTf/35zHb8I7m5Dr8xLXKENxGpqlgEbrchE4WALjJbxex4m26/CImWXYLJsGFTAj6BlYzcO0z3LfUP0V0O6ddcisOctwc2ZmMFTj7G/eEab6/SVN+1/6XNkV3sPv+LyAtaE0C7ltWAwAxdbuznU1+MSISUzx0jmSx/74bm/CbBUaGx6rPWZW+hC0/M68mvjKwbVGfKsRg+zueLIbz7uWvvu52Pip6CxDu/XVd4/XNYPXknNsT5luNHwCyRHee8t7QxBew7mzT1eFzVtgtpEeW4C5OcjlneWxkfwFFF5jk1kOXzP7dJvO/pfZYzR2Z3JQKgxxD8xsAazBWh3e7e45GnuOLThLvO8fHp7wFn+ErI/gmUG7WYbq3v3eGOwOFIvuwNmBte4+Z2c/3vxNwYLZ3mjD+7n9wmvyJwqH/Gd1viLVE8LuUnMgoQph9z3hLcLnTfBLjzBbTbPf7H4h8O2ThHckw5IaiZ2AhNcLqdkr3VyFWmvwnmGsLgkhvH3bb8PWJpRrUKrDYkyzsl5b7aaTvGX2WItZZ7Z979/M/vIaHN8cnvCWLUqB9hu047I7jPCaF7u82eesQW4RZl0+abVgowRn5vYLr5lR7jsj38fpviIVUnjD2n1PeC2Fvt85ft8+SXhjHX50s5ERkPDaoDb7WOVZJyFlqH9xCW/XyM4yZRk2Gv4zDut+mUQfM4tcHVze03bJ1rrN3oW95KowM94Y7Q4svMbuech7LPEOWrI90BlvBLs14w0c3frB5BCQ8JqBzRy3MG/Xg/7aG/Dg6hBmcHsbDCK8TZiuOkdMBi4btqH4ICx6JI4FjnVjYxm+MaI+4Med/fgx2OPNbrmWpGO0O6jwdq5vwL9qg/fhTaLQ8cMh93i3IfsIHLLZ47WcgRrXRrH7nvAe33O8qV/MmD3ePKw2wJ0Irhlv4KdTP0gGAQlvZ6bRgG/WBwvJyLIngwhv99pre/bF3HHXbkDGJK1Y7LFZx6sZJB+Byr8GJC6ZTN8MvJ0ZwotKgKxmcz7aZMve+4vR7qDCa1YeHqwMfllpNSB7HD51nQ12+8NkNW8WoOY+J++6IFBWcwDhjWp3kKzmbbOqtGc/Pjbh3XaOvb35JcychLpJSgyQdGf9bOhCEbAjIOHtfeBhagGqVWdJsHMmtftn9itza06hiKE/rCGE1yTnmMIHpdyefcMmFHMwX4/ni0/ueDLnnitmtbkK8669SjP7LlUgk4XXt4cnvOVvYM2c+ywMOMc77Zz93ju2xmV3UOE17MxRoQ1zLrV0/xxu5zzqKhTXneMyr/fZ4+1w757j3S44BS7undeOcI7XNrkqkt3dPdj/6563zpqzt/3O8Q44JhiX8O79iMtZv6x4u8FTV4lAWALxCm9rHR56frAt7/wIuT2JPu7PAvZ+6b6u3z13fSqse5Si+2VBbxCuqj33hLVbdcsksJhqQuZtuHELTFEhk9lcMEUizGAXFvGg30W0G7PUvApmqXzL2F2/X3XLZDZnC04hi0zshjsdaqxCpQbvd7Nzj52CvCmckYO2WVo941w3swJmNhPLX3fG20muasPGmlPJqWODyQ7OQqlbyWlQe2Ht7hen+9qYgU9M1aYBRTBMMZZ71Ze69hYKTvET48feF74GCcPWuvNyOKhyVb8v+bg/seflg2uDtiPaThGZUHa7k59MgqJJVHRVnzKVq8yL2t4qZ/1s3nUkqQmzTzinD3p/M8uw1edlq/PvmvHG8vjpJrERiFd4YzNLNxKBfgTcwitCuwj4zg4Pgpeyjg+CutocfwIS3vH3kSy8R0DCOzAYjPCarPtd5R4POnQkvAftAbU/ngQkvOPpF1nVl4CEt39gbEMuA0V3Fvc4hJCEdxy8IBvGj4CEd/x8IosGEpDw7kPT2nI+0IA5FjeqCmu2ISrhtSWl6yaLgIR3svyd0N7u+Syguxe+dYAT2uV+Zu/NzjXXPHbSSXLLuw/AHnSf3Z8F3GNLvwTLgzZX7YvAiAlIeEcMXM2JgAiIgAhMNgEJ72T7X70XAREQAREYMQEJ74iBqzkREAEREIHJJiDhnWz/q/ciIAIiIAIjJiDhHTFwNScCIiACIjDZBCS8k+1/9V4EREAERGDEBCS8Iwau5kRABERABCabgIR3sv2v3ouACIiACIyYgIR3xMDVnAiIgAiIwGQTkPBOtv/VexEQAREQgRETkPCOGLiaEwEREAERmGwCEt7J9r96LwIiIAIiMGICEt4RA1dzIiACIiACk01AwjvZ/lfvRUAEREAERkxAwjti4GpOBERABERgsglIeCfb/+q9CIiACIjAiAlIeEcMXM2JgAiIgAhMNgEJ72T7X70XAREQAREYMQEJ74iBqzkREAEREIHJJiDhnWz/q/ciIAIiIAIjJiDhHTFwNScCIiACIjDZBCS8k+1/9V4EREAERGDEBCS8Iwau5kRABERABCabgIR3sv2v3ouACIiACIyYgIR3xMDVnAiIgAiIwGQTkPBOtv/VexEQAREQgRETkPCOGLiaEwEREAERmGwCEt7J9r96LwIiIAIiMGICEt4RA1dzIiACIiACk01AwjvZ/lfvRUAEREAERkxAwjti4GpOBERABERgsglIeCfb/+q9CIiACIjAiAn8f2Ejs82QJB2i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37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1725" y="4372000"/>
            <a:ext cx="4552950" cy="20955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2417522"/>
      </p:ext>
    </p:extLst>
  </p:cSld>
  <p:clrMapOvr>
    <a:masterClrMapping/>
  </p:clrMapOvr>
  <p:transition xmlns:p14="http://schemas.microsoft.com/office/powerpoint/2010/main" spd="slow">
    <p:wip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8997" y="326702"/>
            <a:ext cx="8287269" cy="4431983"/>
          </a:xfrm>
          <a:prstGeom prst="rect">
            <a:avLst/>
          </a:prstGeom>
        </p:spPr>
        <p:txBody>
          <a:bodyPr wrap="none">
            <a:spAutoFit/>
          </a:bodyPr>
          <a:lstStyle/>
          <a:p>
            <a:r>
              <a:rPr lang="en-US" sz="2400" b="1" u="sng" dirty="0">
                <a:solidFill>
                  <a:srgbClr val="82A72F"/>
                </a:solidFill>
              </a:rPr>
              <a:t>The CSS Box </a:t>
            </a:r>
            <a:r>
              <a:rPr lang="en-US" sz="2400" b="1" u="sng" dirty="0" smtClean="0">
                <a:solidFill>
                  <a:srgbClr val="82A72F"/>
                </a:solidFill>
              </a:rPr>
              <a:t>Model</a:t>
            </a:r>
          </a:p>
          <a:p>
            <a:r>
              <a:rPr lang="en-US" sz="2000" b="1" dirty="0" smtClean="0">
                <a:solidFill>
                  <a:srgbClr val="0070C0"/>
                </a:solidFill>
              </a:rPr>
              <a:t>1. Border:</a:t>
            </a:r>
          </a:p>
          <a:p>
            <a:pPr marL="285750" indent="-285750">
              <a:buFont typeface="Arial" pitchFamily="34" charset="0"/>
              <a:buChar char="•"/>
            </a:pPr>
            <a:r>
              <a:rPr lang="en-US" dirty="0"/>
              <a:t>Every HTML element has a box around it, even if you cannot see </a:t>
            </a:r>
            <a:r>
              <a:rPr lang="en-US" dirty="0" smtClean="0"/>
              <a:t>it.</a:t>
            </a:r>
            <a:endParaRPr lang="en-US" dirty="0"/>
          </a:p>
          <a:p>
            <a:pPr marL="285750" indent="-285750">
              <a:buFont typeface="Arial" pitchFamily="34" charset="0"/>
              <a:buChar char="•"/>
            </a:pPr>
            <a:r>
              <a:rPr lang="en-US" dirty="0" smtClean="0"/>
              <a:t>The </a:t>
            </a:r>
            <a:r>
              <a:rPr lang="en-US" dirty="0"/>
              <a:t>CSS </a:t>
            </a:r>
            <a:r>
              <a:rPr lang="en-US" b="1" dirty="0"/>
              <a:t>border</a:t>
            </a:r>
            <a:r>
              <a:rPr lang="en-US" dirty="0"/>
              <a:t> property defines a visible border around an HTML element</a:t>
            </a:r>
            <a:r>
              <a:rPr lang="en-US" dirty="0" smtClean="0"/>
              <a:t>:</a:t>
            </a:r>
            <a:endParaRPr lang="en-US" dirty="0"/>
          </a:p>
          <a:p>
            <a:pPr marL="285750" indent="-285750">
              <a:buFont typeface="Arial" pitchFamily="34" charset="0"/>
              <a:buChar char="•"/>
            </a:pPr>
            <a:r>
              <a:rPr lang="en-US" b="1" dirty="0" smtClean="0"/>
              <a:t>Example </a:t>
            </a:r>
          </a:p>
          <a:p>
            <a:r>
              <a:rPr lang="en-US" dirty="0"/>
              <a:t>&lt;!DOCTYPE html&gt;</a:t>
            </a:r>
          </a:p>
          <a:p>
            <a:r>
              <a:rPr lang="en-US" dirty="0"/>
              <a:t>&lt;html</a:t>
            </a:r>
            <a:r>
              <a:rPr lang="en-US" dirty="0" smtClean="0"/>
              <a:t>&gt; </a:t>
            </a:r>
          </a:p>
          <a:p>
            <a:r>
              <a:rPr lang="en-US" dirty="0" smtClean="0"/>
              <a:t>&lt;</a:t>
            </a:r>
            <a:r>
              <a:rPr lang="en-US" dirty="0"/>
              <a:t>head</a:t>
            </a:r>
            <a:r>
              <a:rPr lang="en-US" dirty="0" smtClean="0"/>
              <a:t>&gt; </a:t>
            </a:r>
            <a:r>
              <a:rPr lang="en-US" b="1" dirty="0" smtClean="0"/>
              <a:t>&lt;style&gt; p </a:t>
            </a:r>
            <a:r>
              <a:rPr lang="en-US" b="1" dirty="0"/>
              <a:t>{border:1px solid red;} &lt;/style</a:t>
            </a:r>
            <a:r>
              <a:rPr lang="en-US" b="1" dirty="0" smtClean="0"/>
              <a:t>&gt; </a:t>
            </a:r>
            <a:r>
              <a:rPr lang="en-US" dirty="0" smtClean="0"/>
              <a:t>&lt;/</a:t>
            </a:r>
            <a:r>
              <a:rPr lang="en-US" dirty="0"/>
              <a:t>head&gt;  </a:t>
            </a:r>
            <a:endParaRPr lang="en-US" dirty="0" smtClean="0"/>
          </a:p>
          <a:p>
            <a:r>
              <a:rPr lang="en-US" dirty="0" smtClean="0"/>
              <a:t>&lt;</a:t>
            </a:r>
            <a:r>
              <a:rPr lang="en-US" dirty="0"/>
              <a:t>body&gt;</a:t>
            </a:r>
          </a:p>
          <a:p>
            <a:r>
              <a:rPr lang="en-US" dirty="0"/>
              <a:t>&lt;h1&gt;This is a heading&lt;/h1</a:t>
            </a:r>
            <a:r>
              <a:rPr lang="en-US" dirty="0" smtClean="0"/>
              <a:t>&gt; &lt;</a:t>
            </a:r>
            <a:r>
              <a:rPr lang="en-US" dirty="0"/>
              <a:t>p&gt;This is a paragraph.&lt;/p</a:t>
            </a:r>
            <a:r>
              <a:rPr lang="en-US" dirty="0" smtClean="0"/>
              <a:t>&gt; </a:t>
            </a:r>
          </a:p>
          <a:p>
            <a:r>
              <a:rPr lang="en-US" dirty="0" smtClean="0"/>
              <a:t>&lt;</a:t>
            </a:r>
            <a:r>
              <a:rPr lang="en-US" dirty="0"/>
              <a:t>p&gt;This is a paragraph.&lt;/p&gt;</a:t>
            </a:r>
          </a:p>
          <a:p>
            <a:r>
              <a:rPr lang="en-US" dirty="0"/>
              <a:t>&lt;/body&gt;</a:t>
            </a:r>
          </a:p>
          <a:p>
            <a:r>
              <a:rPr lang="en-US" dirty="0"/>
              <a:t>&lt;/html&gt;</a:t>
            </a:r>
          </a:p>
          <a:p>
            <a:endParaRPr lang="en-US" dirty="0"/>
          </a:p>
          <a:p>
            <a:endParaRPr lang="en-US" dirty="0"/>
          </a:p>
        </p:txBody>
      </p:sp>
      <p:sp>
        <p:nvSpPr>
          <p:cNvPr id="3" name="AutoShape 2" descr="data:image/png;base64,iVBORw0KGgoAAAANSUhEUgAAAn8AAADHCAYAAABoSDXKAAAgAElEQVR4Xu3dQWwbZ37+8cc99K8UbaNcIhkobPqQtQKkGxpoYBpIIBobwDQSwBMYhanswXRQIKO9ZHTy+FTuSZNLRV82k0s8Pmw0ObgZAwlMA16YQQKIgRcwmw0QOjmYChYwlYvp7qIheqj+GJKSSJESRVmyJc53bhFnhu/v846sJ+/M+86BR48eLYsNAQQQQAABBBBAIBICBwh/kehnikQAAQQQQAABBBoChD8uBAQQQAABBBBAIEIChL8IdTalIoAAAggggAAChD+uAQQQQAABBBBAIEIChL8IdTalIoAAAggggAAChD+uAQQQQAABBBBAIEIChL8IdTalIoAAAggggAAChD+uAQQQQAABBBBAIEIChL8IdTalIoAAAggggAAChD+uAQQQQAABBBBAIEIChL8IdTalIoAAAggggAAChD+uAQQQQAABBBBAIEICQxn+7sw9q9fvfKTvPz6rsQh1JqUigAACCCCAAAL9BLYd/hoBK9t++uf1wquv69fTM5p+8xca6ffNu/h5V/hbuqa3f/GOXrn1SDOv7OIXc2oEEEAAAQQQQGCPCzxm+Mvq1qMZNfNUXUu3ZvX22Zw0+6X+8JtfPrXSCX9PjZ4vRgABBBBAAIE9LrCD4a9Z6Z1/f1avf5zVlz/M6GnFP8LfHr/qaB4CCCCAAAIIPDWBnQ9/jdvB7SOCzdpq31+TY8/q2h9+0E/Pv6BfvTGjbPbX+uXoWu21Ox8pO/s7fR7uo+Zt5NffmVb27C81oiVde/sXeueVW3rUce/2juaefV13PvpeH59tPuHXEf5at3w/X0ecXb0F3Drv591tfmq9whcjgAACCCCAAAK7JLDD4a+mz6YP69f6vRY/eFMrua5+Z05vvH1Lr37wkX77+phUX9Kt2bd19quz+vIPv2mMENa/mdMbr32ps7c+0m9eCY+sa+n7r3Tt87rOzrypse2GvxBu02f+CH+7dG1xWgQQQAABBBDYgwI7F/7qNX1zbUZns5Jz64rOHl6p9hv97tXXdGv6G/3nr1d/KNW/lD32jv7fZ3/Sb18b0TdzL+i1O46++fis2vZqI9vmyF/f8LcHe4UmIYAAAggggAACuyTwmOFvXav+Jatb12bUGLhbzX6/06uvfaWZbz5uC4Thh4u69vYvde1s83Zt7Zalw2c/16+yc7r0xit64dCYRjumDBP+duka4LQIIIAAAgggECGBxwx/a8/JLX12Qa/++iu9ce2Ocq+3pb87c3q2c02YDt7ns1/qh5nwxm9N3/w+q+zc5/rDDz819jn0q2llnazO/iJMgYS/CF2XlIoAAggggAACuySwY+EvfEbvztwbev13h/RR+23fb+b0wmt35Hz/sVrzMfqXUq9p8fuv9J/ZGWX/9LY++9Nv9doI4a8/HHsggAACCCCAAAKbC+xg+Au/aFHXLryud378jW59PqNXwgG7+pf6939+Uz/NLeqDN9vvB2+haxqjhnf0USM41vWlPaY3l36v76+EE0BWtj6zfcPdWOR5C9jsggACCCCAAAJRENjh8Bfevb0l65Wz+vzVj3TrSnPyxtJn03p9ZknvfDSn6dcON97+Ua8t6k+ff6A//bOjd34pffPRtP54aEZvvPoLjTV2WNKt7FlNL9n6qhX2wucCXzn7k7LffKxw7kh96Y6uzc3K+eAP+ueNlnpp9GJz0snHv/pMn/32tdVZyM0OZrZvFC50akQAAQQQQACBpsDOh78wt4VLu4TP+WVv6fOZVxphr/b9Z7oyN6ePPv6jfpT0/Auv6vXX39Y79q8bE0Rqd34v56OPdevWV2o88nfoX/T2OzOamX5TjUf+Glu9ERLfmf1P/fDTIf3qwoxmLr2gP/7izY3X+Vs58vvfy552dOWPP4Zfrtlrf1TzJSSEP34ZEEAAAQQQQCA6AtsOf9EholIEEEAAAQQQQGB4BAh/w9OXVIIAAggggAACCPQVIPz1JWIHBBBAAAEEEEBgeAQIf8PTl1SCAAIIIIAAAgj0FSD89SViBwQQQAABBBBAYHgECH/D05dUggACCCCAAAII9BUg/PUlYgcEEEAAAQQQQGB4BAh/w9OXVIIAAggggAACCPQVIPz1JWIHBBBAAAEEEEBgeAQIf8PTl1SCAAIIIIAAAgj0FSD89SViBwQQQAABBBBAYHgECH/D05dUggACCCCAAAII9BUg/PUlYgcEEEAAAQQQQGB4BAYOf/V6Xf/93/+t//3f/9X//d//DY8ElSCAAAIIIIAAAkMk8Dd/8zf627/9W/3jP/6jRkZGVisbKPw9evRI//M//6ODBw/q7//+7xWelA0BBBBAAAEEEEBg7wmEg3R//etf9eDBA/3d3/2dnn322UYjtxz+whG/hw8f6oUXXiD07b3+pUUIIIAAAggggEBPgTAE/vDDD3ruuecaI4BbDn8//fSTxsbG9A//8A/QIoAAAggggAACCOwjgb/85S9aWlrS888/v/Xw9+c//1kTExOM+u2jjqapCCCAAAIIIIBAKBCO/pXLZf3TP/3T1sPfjz/+qJdeeglBBBBAAAEEEEAAgX0o8O233+rQoUOEv33YdzQZAQQQQAABBBAYWIDwNzAZByCAAAIIIIAAAvtXgPC3f/uOliOAAAIIIIAAAgMLEP4GJuMABBBAAAEEEEBg/woQ/vZv39FyBBBAAAEEEEBgYAHC38BkHIAAAggggAACCOxfAcLf/u07Wo4AAggggAACCAwsQPgbmIwDEEAAAQQQQACB/StA+Nu/fUfLEUAAAQQQQACBgQUIfwOTcQACCCCAAAIIILB/BQh/+7fvaDkCCCCAAAIIIDCwAOFvYDIOQAABBBBAAAEE9q8A4W//9h0tRwABBBBAAAEEBhYg/A1MxgEIIIAAAggggMD+FSD87d++o+UIIIAAAggggMDAAoS/gck4AAEEEEAAAQQQ2L8ChL/923e0HAEEEEAAAQQQGFiA8DcwGQcggAACCCCAAAL7V4Dwt3/7jpYjgAACCCCAAAIDCxD+BibjAAQQQAABBBBAYP8KEP72b9/RcgQQQAABBBBAYGABwt/AZByAAAIIIIAAAgjsXwHC3/7tO1qOAAIIIIAAAggMLED4G5iMAxBAAAEEEEAAgf0rsEvhryrfOKip6zsBc0bzDwKlx6Wqb+hgj5OemX+gINxhwK2St2Sal3VTp/Se6yqXig14hsF3r5dcZdJZfVIb1bmsL8+Ma2Tw0+yRI4pyDpzQpa7WzGph2VZij7Ryu83Y6HqT1q7JjnPXS3IzaWU/qWn0XFa+Zyq+fzt3u2wchwACCCCwxwV2PfyNTb6nXM6WER9vhZxewbDzj2m9VlJgm5r68Gut/0NbL7syXpzWzTbYbYW/iqfUkQtt5zmlK/fzyuxm/qsXZMdO6v2llcaP6eLtipzkfk4INeWtCZ2+vFqUpOEIf81eqqmUS+vYTMcVt/o/JGuXYV0FO6aTa52rsYu3VXGS+zjc7/F/vWgeAggggMC2BHY3/FVntVCwlejINv3DX7OSuop2Qifej637Q9s92rSt8Fd0dOBE55jV7MKy7N0crqr6Mg5OqX1AdFtt31ZX795B3SNkwxT+JHVdK71G/npc12fm9SBIa/Ax6d3rK86MAAIIIIDALoa/uIpWRbmuUa2thr9w0CVQ5jlPqdZt32Z37VD4Y+Rvx65+wl/zf1YY+duxS4oTIYAAAgjsosDuhb+0p5jf67mvAcKfasqbGdWyzWf+djT8SeKZv525sgh/LUee+duZC4qzIIAAAgjsqsDuhb9cSSkrpdGu5g8S/sJJHo4KSXtXwt+uykbo5IS/CHU2pSKAAAII7HuBXQp/m7kMFv66z7RDt333fdftnQIIf3unL2gJAggggAAC/QSGKvxVC66yjqMPby5Kh0/pXTsrx0ysG33caHkSqXvCR01lPys7F+j61+E5j+u8acs2DcVKljJVW/6WlpjZeOmbnhM+qgXl7Kzc/Be6tzSmo6cMWXZWZrIuL+VrIr+9ZVRq5bwC15dXKqr8xT2F83PHjk4qlTFlZtJKbHNmwobhr1ZW4IZ+nzTrOGfJyVoyJjaf3Vyr5OU7rrz8dYXs7e4T3UPJq9f449VXUyXvy8nlFNwMbQ7r+HlLuZylRHn95KDOCR8bLgnTPuGjxwSjRsNnF7RsJ9S8dlvfPXZUp9JZ5bJpbVZvtejL93z5K06b/ba3vqffPwh8jgACCCAw/AJDEv4WZBYsnW4sDdO5HZ9dUMFOrFtuo66Kl9aRC50LEXaGv4r8dEJTnywpPEfeTmi0XlXRs5Wevqowkww6U7dWsJU8+b7+q62J689RLzpKnrikr8fOab7oKx2TauVAjmnq/S/CuLaNmbT1sjwzpQtXx3XxRqBsalwj9Yr8TLO+xjY2qdkgL7tzavaWfgN6hb8bd0eUS83oZvsKMI3vWaur++TNZVVSMze11LZfxU8rMfVJ42dXCp4y68Pj49ZXLylnpDTTaOyYzs0X5Yfw1YIc01MsPa6pqffbe617qZdaQXbypN7v7NzO2b61vKyJ0+pYFefivG7UXWUuf9EI4x3b8TndLVqKd0GFfZfU1NXwKgxJr6jgZjQxunbNdh1C+NvStcxOCCCAQBQEhiL8jY0dVtLJy81MSF0Ba4P1+3osu9Ie/mp5UxOnP2z8Qb64sCynbQmYlTCSGHhx6X63rMtyEy9qurG84bzuB2mtLjtYL8pJntClrwcNf1UF6bjeaoS8M5q/HzQCZWNbPxr18pzulnqFjc1/FbrD35jGJjPyfEep8Yo844jac3bv9e/qKjpJnbjUDPCnrtxXfnXRxZJy8WOaCYPV2Hu6XclpbRL549bXfnzji3U/n1lzr+VlTpzWhx3JrPciz0XngDpWD+pa6qX3CPDxdz+VnzMUq3oyjlzoWAro3RsP5abahzvDSVATOr3aoJc1d7ckayUhVjwlj1zQFw3F45pdKGwr0EfhHz9qRAABBKIqMBTh7+WLCyo6K6N73QGr+w+owpkkXWvutYe/jj/kx9/Vp74rYzWJNf8Au8nSgG8W6RP+Oto0plNzeflWfO22dSmnxLG6coO8PaOUU/zYzNpo46a3Ijd4c0Wf347u8NcZMrs+7xEywxHPxIlLrXauC6nhMirWMzp5udmQ4x98p6I50fyPx6yvXrAVO/n+6qjb5JX7Kqxb6bvipXTkQr9FnsMsvY3wd3xWdwt2600g3eHw5bm7Kq0mux716qIWlp22t6msu8a2Geij+g8idSOAAAJREBiK8Nd567Tf6FqrWwcJf41DDuvMnCfXSjYX7S3lZJbTcrf0zN/KpTRI+Gse03hDiptVuvHwV01BxtW4N8Azf+vD0dis7lbt5q3ELS1e3P/XoN+Ej36fh3Xlzed0+sOV7+oe3ewIVu2B5rHqW/+90nu3f+5em3KLTtsKfx23Y3uMDK67Xdvfcv01Nqkr9wu7++aa/pcIeyCAAAII7CEBwl9bZ2x027ejvw6f0ZzvyUpsMvNgww7uF0zbbvt2nGNMk+/l5Dpp9Zkr0eOb6yq5GaWzn+jeyCnNer7s5KgUvkIva+uty/1HtPpdr/0CSb/Puxfu7hP+dE6fPvBlNFL449TX3R893/JC+Ot3CfA5AggggMA+EiD8bRD+pIqCTFJvtR6q7+zTMU1e9BU4yR7rGG7W+/3CnxTe/kwZl9SY27F+O3xeV/Ju94SHQS64akFuOAu6nlE+U9WLp9tfcbdTt307w1vf8NdjFHbzkjYZzRqkvj6jv6tt2EPhr+s2d9cEoHXX2NhF3a44bc9IDnKxsC8CCCCAwDAKEP42DH/hB7XGqJkxfb0xu3f91nsm8eOFv8bRlUBWxtTlXglw09mym3x3rSw/a8oKZ5WeuaL7QUaxLYaafhd+v3DX7/Pu5y/f0+2f2yd19GtB2FXbqG8/hr/GLfL2CR/rgvC650ZXZy5vgZBdEEAAAQSiIUD42zT8NT+slX1lTatHGFs307LvNdN/5G/tFFUVcqYyMz2C57s39NDt9faU3g2ol1yljWldbyTYttnPeyX81Quynjmp1nwOSYO5bru+cCbvc6e1+qihpHOfPpDfvJ+8tm3R6Uk889dsVEWBlZHZWh5m7Ny8in44M7x9qZfjenfeUy49sW6Zo74XKTsggAACCAy5AOFvg/BXdCzVrfbRp5rKnqXUheYafytbz7Cw4UXTf8KHnU/IaZ9tWs3LTmdaa/y1Ttw+aaPfBVoNlI6/pZXl/DqWkNliqOn7Fb6hg1PtayYOeNtXFXnJI7rQXJ+ksXXNct2oEY9V3xa/d4tOTy78NTFqZVfmi9P6pM3m8PEzjUW77XRKse08ltqvs/kcAQQQQGDfCxD+Ngx/B2SN3FWxfZmNcHrByiLMjePGNHu3Krt7Fd4NLoz+4c+IF2SWXXUs7dYxotMYntID32jOOu6zlXJxHWsskNfanshSL4OGP6l7OZVTmrsbyIqvfxtIXUXX00jGbCyP8rj1dX1vj6VRKr6hIx3hdgfX+Rtwtu9KN9aKOWUyRaXzzYXA2RBAAAEEENiqwFMIfyU548d0qWNCwyC3+frdOu33eYtmS0u9hIvkhm+9aB9CaTv/hm9g2Ih/C+Hv4JSKq7fx1s6z9tzcmN69UV638O/G3d01GqUzunI/UCZWUWCm9VbHW1EG6YdebVv52eDhT/WSnOQxtdZ4bp5oLJydnJOZmmhMrKmHM5TtrCoZf3Xh4seur8f3rr7RJXzm0zNl2AUtLrVfsC/r4u2CnHDWdNv2pEb+Vv8H5OKClttXH9/qbz37IYAAAghEWuAJh7+6yn5GyfBVXevYX373UwXhWw42f+2r6mVXxovTal+gRCsTGMJbYaWc0sdmOj9/91M9dI22mbm9X+/28sXbKrRm8K79IW+t72cmNT4iVfO2jNPv6+uxU5rL9xqZ2vh66vV6t0bb/Uyz7rZA2ljfL5dVOh4uyxK+ni2pC+Gr5t69Id9Nrb2Bos/l2/6mkvZdD5+Zk58dl3NsquONEuFo5uRs0HidXZ+uaJ2uprw1odMd7yxrD0dVBWZcb3W8ImNSH9zNy1w/qlfJy0yfVo+39LXC4KQu+kFH6NqR+iqBMsm31Gtid+PVaV2zonuE3F6vd2sEbV+ZlYu61+vdXr6o2wVHjRxZ8ZVOTK3dog+/ZvID3c03RzmbW9vbTtqPjfQ/YxSPAAIIIDCIwBMKf71fa9W7oRsvN9I9a7T9DLOany9qquP2XOfnC403Y3SPvnW2o/n9Mc9QJR3IGCkq8D15bqCb95Y0dnRSqYwl2zTUWHd5S1v/+hvry8V8mbmYcs6EKvlAru8quPq1FnVYx8+klLGyMpNbudnb3qhwHTxTpnNVXy8e1vHzhsyMrUzrPJW8JdPyW7Wdk5VzZKe2eh9xc8sz8/NKTE2pfTGZ9pb1fjdyVUXfk+t6yn9xr/E/CSvmlmkozMKd2w7VVysrcB3lvLy+uLckHT6u81ZOOSuh0aKjmJVXPJ5QMh7XxMSEJuIxjY+ONgLy5tdl+DrmBS0nCzrQ8e63DgnNzyc0NbWh1Nq7hLe4LE5oFrbTSGeUTie29IjAli5ldkIAAQQQ2PcCTyj87XsnCkBgbwjUC7JjJ/V+r3UgN2jh2OSsgrytxNaGcvdGnbQCAQQQQGDXBAh/u0bLiRHYHYGKn1aix6MTm33bqSv3lV/3zuLdaR1nRQABBBDY6wKEv73eQ7QPgS6BuqqBreRbl3Vvqzrr3hG81cPYDwEEEEBg+AQIf8PXp1Q0zALhxBIjrfe/kM5dyctNxzXa63ZuvaZK0ZWZvqSbS9LklfsqMPI3zFcGtSGAAAJbFiD8bZmKHRF4+gJrk0vOaP5+0GeNv7Lc5IuaLr+rG11rRz79WmgBAggggMDTESD8PR13vhWB7QlU8zKN5nI4Y6dm5eUySsTGO0f/wlG/ckFB1tJMKakreVeZCWZ7bA+coxBAAIHhEyD8DV+fUtHQC9RULuRVCPLyS2VVvgiXA1rZDuv4ZFzxhKFUOqVUfHyL6zUOPRoFIoAAAgi0BAh/XAoIIIAAAggggECEBAh/EepsSkUAAQQQQAABBAh/XAMIIIAAAggggECEBAh/EepsSkUAAQQQQAABBAh/XAMIIIAAAggggECEBAh/EepsSkUAAQQQQAABBAh/XAMIIIAAAggggECEBAh/EepsSkUAAQQQQAABBAh/XAMIIIAAAggggECEBAh/EepsSkUAAQQQQAABBAh/XAMIIIAAAggggECEBAh/EepsSkUAAQQQQAABBAh/XAMIIIAAAggggECEBAh/EepsSkUAAQQQQAABBAh/XAMIIIAAAggggECEBAh/EepsSkUAAQQQQAABBAh/XAMIIIAAAggggECEBAh/EepsSkUAAQQQQAABBAh/XAMIIIAAAggggECEBAh/EepsSkUAAQQQQAABBAh/XAMIIIAAAggggECEBAh/EepsSkUAAQQQQAABBAh/XAMIIIAAAggggECEBHYn/B04ECFCSkUAAQQQQAABBPaQwPLypo3ZvfDX54v3EBFNQQABBBBAAAEEhkMgHIAj/A1HX1IFAggggAACCCDQV4Dw15eIHRBAAAEEEEAAgeEReKrhb2FWB05c2hRzdmFZVqwgz86qkPLlp8d77192lchIXtHUxIDdU3YTyshT0Rz0yAG/aGh3r6kUuMpakl2xlRjaOikMAQQQQACBIRB4muGvOn9Olhz56ZikqnzjoPz0AwWNgFdT0UmpkHQ1ahvKfrGoxPzKZ0MAP0Ql1PKW4uZlLS7OamGZ8DdEXUspCCCAAALDKPBUw9+NT1VNGYo3YNeHv/BHgYKqISNelHPghIqEvz17CVZ9QwenEoS/PdtDNAwBBBBAAIGWwNMMf50zTXqEv9VeIvzt9QuW8LfXe4j2IYAAAgggsC/D333lRnLKmJdVHj0vN+/JCO8Yq/XMWRCT66XVeCqwEiiTMpUftxS4MRVKSdm9nheslRS4WQUxV17r80qQUcrMa9wK5MYKKiVtdR9aV9m3ZWV93by3pLGjp5TOucqlGg1at9VUznvKWnVlgpjypqXL5VGdy/ryzLhGJNXLvmwrK//mPS2NHdWpdE5uLqVYqzbHrinl1OWZl1W176psxVTMWbJyV/X1onT4+HnZriszHp6tWb9l2s3ztbXm/KcP5SZK8rKOCnFTybyl6WJSN8quYvmN6unf/tXw9zClUsbQ9HXp1JyvwEo06mNDAAEEEEAAgT0isJ9G/oLzV+TmMoqPluWmXpSbuquSFVc1yChhXtViYl4PgjD81ZQ3DVWsgsI5HLWCLbtqye1KcFUFmYTMq23PE9byMo2KrEI4caSmgm2rarnd4a+elxXLaaKQb3xH2IaD5oTuVu3Wbey1Dg4/i5tXtbQ0qYu3fTnJcdWKjlIncorfCGsZUd6KKTdRUL55MmUOmpq4W1WmnFbc+kRLS2d05X6gzEq2LLtKJsuyyzmlRqWSE9exUlYPfEPjKikXP6aCdV9BJtb6Ll/puyVZ4S30cUOXlpb08sXbKjhJjYZN3aSe8b7tH1Uz/Emzt3OykjHV85YmTtflPXQb7WNDAAEEEEAAgT0isJ/CX/szf0XngE5oQct2c25pI3z46Vb4qypIx+XGPeXMlCY2DR/rbjdXA6XjruJeTmZqohmMNttqFeV9RznnQ93cZMJD923RugrWMzpZv6GHbqr1PTVV8r6cnKMPby4qnOkclrfpLdVqUb6XUzb3ie6thN+whoOejPuBGnNptP62+Sa30Teop1/76+uf+av6Mg76Sj8Ieoya9kPlcwQQQAABBBDYNYHhDH9SveQqbUzr+uKYjp6z5bmWEj2T3PpnDesquWkZ09e1OHZU52xPrpXoEQLrKnumDG9UdtaUoUDPndSGEx56Bbj2wDpa9mQankbtrExDCpon2yT8haOShsyyISebVrxs6shq+K2pYKVkj+eUtxMarXgyjvgy7udbI4e9wt/m9fRrvwh/u/Y7yokRQAABBBDYUYFhDX9NpLqqxUCeY+tS1dZ3PdcA3GCiSb2qYuDJsS+pan/XvQZg0dH4iYq8n12lwofaio4OnBgs/BWd8UZorNqSM35CFe/nxi3glZG6zcJfI4y5KX3XuD29fuQzfObPl2l6KpRuqjZ6TrbnylpNvz3CX596eoW/tfYnukcnGfnb0d9TToYAAggggMCOCeyd8FeWm2w9x2c3F39Z2wqyD5xU+UrzGbYw1OXNZ3RaN/Szm2pMKCi7Sb3oGrpbshQPl40xHY1mHaXGR8IPlUzXlWt8tn5rfa/RfH5QVV+mM6qsk1Lz0KTS9Vzzs7atXrD0zMlK8zm88aqKuYxOXIprYdnpuchxMzxVNXs7Lzs5qnrFVybhKVXMKzNekPXMSVUa9Y2rWswpc+KS4gvLchJSxTN05ELnMioVL6kjuYRuFxwlVZJvm5qqWrofpBULn/lL+IoXw896bS3PtqVz+tWzaftjK22c0O3l1neG5i/6Sn/XfO6SDQEEEEAAAQT2iMCeCH+NUbP2N320LxbcHKVa+fTM/APZlYNa3f3MvP4r7evlqest0fDYjCq5ohLJqixjWsWRc8r63tpM2FX75qjf2qELWs5UlCsmlKxaMqaLGjmXle+ZWplEu3povSQ33ZzVembOl5csyUg5GrE8+XZrEkVbHzfD04TmP63Kfuuq6kfDNoWzc8N70Wu3mnVmTr6XVMlIyRmx9B//WtTZfwtrO67JSUNOobWIcjUvK53R5fKE3su5skZdJTN5JZ1AbmZE+UxSb11d7LjKDp+akx8kVHim6Tk2OSnD9JsTYfrU03ymr3f7m7W1+T+IyTk4pdWfLCzLrJmKm5JbYgLIHvnVpxkIIIAAAlEV2BPhLwL4T3QdvHpJni+lM81lZFa2ei2QX0gqY/SdxtLVI0+0/RG4HigRAQQQQACBpyZA+Hsy9BXf0PKLoHoAAAsBSURBVJGpttuiu/i1JWdctny5ZkKx0Vb8q1dU8AoazWS6RzG30JYn2f4tNIddEEAAAQQQQGC7AoS/7cpt/biu26K7/f7bWlGu7cjLX28sAD12dFKpjCXbNPose9O7pife/q3TsicCCCCAAAIIDCpA+BtUjP0RQAABBBBAAIF9LPBUw98+dqPpCCCAAAIIIIDAvhVYXt606d9++60OHTqkA48ePdp8z9ZpfvzxR7300kv71oOGI4AAAggggAACURYg/EW596kdAQQQQAABBCInQPiLXJdTMAIIIIAAAghEWYDwF+Xep3YEEEAAAQQQiJwA4S9yXU7BCCCAAAIIIBBlAcJflHuf2hFAAAEEEEAgcgKEv8h1OQUjgAACCCCAQJQFCH9R7n1qRwABBBBAAIHICRD+ItflFIwAAggggAACURYg/EW596kdAQQQQAABBCInQPiLXJdTMAIIIIAAAghEWYDwF+Xep3YEEEAAAQQQiJwA4S9yXU7BCCCAAAIIIBBlAcJflHuf2hFAAAEEEEAgcgKEv8h1OQUjgAACCCCAQJQFCH9R7n1qRwABBBBAAIHICexO+DtwIHKQFIwAAggggAACCOwJgeXlTZuxe+GvzxfvCRwagQACCCCAAAIIDJNAOABH+BumHqUWBBBAAAEEEEBgEwHCH5cHAggggAACCCAQIYGnGv4WZnXgxKVNtWcXlmXFCvLsrAopX356vPf+ZVeJjOQVTU0M2H9lN6GMPBXNQY8c8IuGdveaSoGrrCXZFVuJoa2TwhBAAAEEEBgCgacZ/qrz52TJkZ+OSarKNw7KTz9Q0Ah4NRWdlApJV6O2oewXi0rMr3w2BPBDVEItbyluXtbi4qwWlgl/Q9S1lIIAAgggMIwCTzX83fhU1ZSheAN2ffgLfxQoqBoy4kU5B06oSPjbs5dg1Td0cCpB+NuzPUTDEEAAAQQQaAk8zfDXOdOkR/hb7SXC316/YAl/e72HaB8CCCCAAAL7MvzdV24kp4x5WeXR83LznozwjrFaz5wFMbleWo2nAiuBMilT+XFLgRtToZSU3et5wVpJgZtVEHPltT6vBBmlzLzGrUBurKBS0lb3oXWVfVtW1tfNe0saO3pK6ZyrXKrRoHVbTeW8p6xVVyaIKW9aulwe1bmsL8+Ma0RSvezLtrLyb97T0thRnUrn5OZSirVqc+yaUk5dnnlZVfuuylZMxZwlK3dVXy9Kh4+fl+26MuPh2Zr1W6bdPF9ba85/+lBuoiQv66gQN5XMW5ouJnWj7CqW36ie/u1fDX8PUyplDE1fl07N+QqsRKM+NgQQQAABBBDYIwL7aeQvOH9Fbi6j+GhZbupFuam7KllxVYOMEuZVLSbm9SAIw19NedNQxSoonMNRK9iyq5bcrgRXVZBJyLza9jxhLS/TqMgqhBNHairYtqqW2x3+6nlZsZwmCvnGd4RtOGhO6G7Vbt3GXuvg8LO4eVVLS5O6eNuXkxxXregodSKn+I2wlhHlrZhyEwXlmydT5qCpibtVZcppxa1PtLR0RlfuB8qsZMuyq2SyLLucU2pUKjlxHStl9cA3NK6ScvFjKlj3FWRire/ylb5bkhXeQh83dGlpSS9fvK2Ck9Ro2NRN6hnv2/5RNcOfNHs7JysZUz1vaeJ0Xd5Dt9E+NgQQQAABBBDYIwL7Kfy1P/NXdA7ohBa0bDfnljbCh59uhb+qgnRcbtxTzkxpYtPwse52czVQOu4q7uVkpiaawWizrVZR3neUcz7UzU0mPHTfFq2rYD2jk/UbeuimWt9TUyXvy8k5+vDmosKZzmF5m95SrRblezllc5/o3kr4DWs46Mm4H6gxl0brb5tvcht9g3r6tb++/pm/qi/joK/0g6DHqGk/VD5HAAEEEEAAgV0TGM7wJ9VLrtLGtK4vjunoOVueaynRM8mtf9awrpKbljF9XYtjR3XO9uRaiR4hsK6yZ8rwRmVnTRkK9NxJbTjhoVeAaw+so2VPpuFp1M7KNKSgebJNwl84KmnILBtysmnFy6aOrIbfmgpWSvZ4Tnk7odGKJ+OIL+N+vjVy2Cv8bV5Pv/aL8Ldrv6OcGAEEEEAAgR0VGNbw10Sqq1oM5Dm2LlVtfddzDcANJprUqyoGnhz7kqr2d91rABYdjZ+oyPvZVSp8qK3o6MCJwcJf0RlvhMaqLTnjJ1Txfm7cAl4Zqdss/DXCmJvSd43b0+tHPsNn/nyZpqdC6aZqo+dke66s1fTbI/z1qadX+Ftrf6J7dJKRvx39PeVkCCCAAAII7JjA3gl/ZbnJ1nN8dnPxl7WtIPvASZWvNJ9hC0Nd3nxGp3VDP7upxoSCspvUi66huyVL8XDZGNPRaNZRanwk/FDJdF25xmfrt9b3Gs3nB1X1ZTqjyjopNQ9NKl3PNT9r2+oFS8+crDSfwxuvqpjL6MSluBaWnZ6LHDfDU1Wzt/Oyk6OqV3xlEp5Sxbwy4wVZz5xUpVHfuKrFnDInLim+sCwnIVU8Q0cudC6jUvGSOpJL6HbBUVIl+bapqaql+0FasfCZv4SveDH8rNfW8mxbOqdfPZu2P7bSxgndXm59Z2j+oq/0d83nLtkQQAABBBBAYI8I7Inw1xg1a3/TR/tiwc1RqpVPz8w/kF05qNXdz8zrv9K+Xp663hINj82okisqkazKMqZVHDmnrO+tzYRdtW+O+q0duqDlTEW5YkLJqiVjuqiRc1n5nqmVSbSrh9ZLctPNWa1n5nx5yZKMlKMRy5NvtyZRtPVxMzxNaP7Tquy3rqp+NGxTODs3vBe9dqtZZ+bke0mVjJScEUv/8a9Fnf23sLbjmpw05BRaiyhX87LSGV0uT+i9nCtr1FUyk1fSCeRmRpTPJPXW1cWOq+zwqTn5QUKFZ5qeY5OTMky/ORGmTz3NZ/p6t79ZW5v/g5icg1Na/cnCssyaqbgpuSUmgOyRX32agQACCCAQVYE9Ef4igP9E18Grl+T5UjrTXEZmZavXAvmFpDJG32ksXT3yRNsfgeuBEhFAAAEEEHhqAoS/J0Nf8Q0dmWq7LbqLX1tyxmXLl2smFBttxb96RQWvoNFMpnsUcwtteZLt30Jz2AUBBBBAAAEEtitA+Nuu3NaP67otutvvv60V5dqOvPz1xgLQY0cnlcpYsk2jz7I3vWt64u3fOi17IoAAAggggMCgAoS/QcXYHwEEEEAAAQQQ2McCTzX87WM3mo4AAggggAACCOxbgeXlTZv+7bff6tChQzrw6NGjzfdsnebHH3/USy+9tG89aDgCCCCAAAIIIBBlAcJflHuf2hFAAAEEEEAgcgKEv8h1OQUjgAACCCCAQJQFCH9R7n1qRwABBBBAAIHICRD+ItflFIwAAggggAACURYg/EW596kdAQQQQAABBCInQPiLXJdTMAIIIIAAAghEWYDwF+Xep3YEEEAAAQQQiJwA4S9yXU7BCCCAAAIIIBBlAcJflHuf2hFAAAEEEEAgcgKEv8h1OQUjgAACCCCAQJQFCH9R7n1qRwABBBBAAIHICRD+ItflFIwAAggggAACURYg/EW596kdAQQQQAABBCInQPiLXJdTMAIIIIAAAghEWYDwF+Xep3YEEEAAAQQQiJwA4S9yXU7BCCCAAAIIIBBlAcJflHuf2hFAAAEEEEAgcgKEv8h1OQUjgAACCCCAQJQFCH9R7n1qRwABBBBAAIHICRD+ItflFIwAAggggAACURYg/EW596kdAQQQQAABBCInQPiLXJdTMAIIIIAAAghEWWAl/P1/MfcXm4fn5Vk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58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975" y="4322500"/>
            <a:ext cx="7388225" cy="201474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3104679"/>
      </p:ext>
    </p:extLst>
  </p:cSld>
  <p:clrMapOvr>
    <a:masterClrMapping/>
  </p:clrMapOvr>
  <p:transition xmlns:p14="http://schemas.microsoft.com/office/powerpoint/2010/main" spd="slow">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3383" y="304800"/>
            <a:ext cx="8672015" cy="4001095"/>
          </a:xfrm>
          <a:prstGeom prst="rect">
            <a:avLst/>
          </a:prstGeom>
        </p:spPr>
        <p:txBody>
          <a:bodyPr wrap="square">
            <a:spAutoFit/>
          </a:bodyPr>
          <a:lstStyle/>
          <a:p>
            <a:r>
              <a:rPr lang="en-US" sz="2000" b="1" dirty="0" smtClean="0">
                <a:solidFill>
                  <a:srgbClr val="0070C0"/>
                </a:solidFill>
              </a:rPr>
              <a:t>2. Padding</a:t>
            </a:r>
          </a:p>
          <a:p>
            <a:pPr marL="285750" indent="-285750">
              <a:buFont typeface="Arial" pitchFamily="34" charset="0"/>
              <a:buChar char="•"/>
            </a:pPr>
            <a:r>
              <a:rPr lang="en-US" dirty="0" smtClean="0"/>
              <a:t>The </a:t>
            </a:r>
            <a:r>
              <a:rPr lang="en-US" dirty="0"/>
              <a:t>CSS </a:t>
            </a:r>
            <a:r>
              <a:rPr lang="en-US" b="1" dirty="0"/>
              <a:t>padding</a:t>
            </a:r>
            <a:r>
              <a:rPr lang="en-US" dirty="0"/>
              <a:t> property defines a padding (space) inside the </a:t>
            </a:r>
            <a:r>
              <a:rPr lang="en-US" dirty="0" smtClean="0"/>
              <a:t>border.</a:t>
            </a:r>
            <a:endParaRPr lang="en-US" dirty="0"/>
          </a:p>
          <a:p>
            <a:pPr marL="285750" indent="-285750">
              <a:buFont typeface="Arial" pitchFamily="34" charset="0"/>
              <a:buChar char="•"/>
            </a:pPr>
            <a:r>
              <a:rPr lang="en-US" b="1" dirty="0" smtClean="0"/>
              <a:t>Example</a:t>
            </a:r>
          </a:p>
          <a:p>
            <a:r>
              <a:rPr lang="en-US" dirty="0"/>
              <a:t>&lt;!DOCTYPE html&gt;</a:t>
            </a:r>
          </a:p>
          <a:p>
            <a:r>
              <a:rPr lang="en-US" dirty="0"/>
              <a:t>&lt;html&gt;</a:t>
            </a:r>
          </a:p>
          <a:p>
            <a:r>
              <a:rPr lang="en-US" dirty="0"/>
              <a:t>&lt;head&gt;</a:t>
            </a:r>
          </a:p>
          <a:p>
            <a:r>
              <a:rPr lang="en-US" b="1" dirty="0"/>
              <a:t>&lt;style&gt; p {border:3px solid red;padding:10px;} &lt;/style&gt;</a:t>
            </a:r>
          </a:p>
          <a:p>
            <a:r>
              <a:rPr lang="en-US" dirty="0"/>
              <a:t>&lt;/head&gt;</a:t>
            </a:r>
          </a:p>
          <a:p>
            <a:r>
              <a:rPr lang="en-US" dirty="0"/>
              <a:t>&lt;body&gt;</a:t>
            </a:r>
          </a:p>
          <a:p>
            <a:r>
              <a:rPr lang="en-US" dirty="0"/>
              <a:t>&lt;h1&gt;This is a heading&lt;/h1&gt;</a:t>
            </a:r>
          </a:p>
          <a:p>
            <a:r>
              <a:rPr lang="en-US" dirty="0"/>
              <a:t>&lt;p&gt;This is a paragraph.&lt;/p&gt;</a:t>
            </a:r>
          </a:p>
          <a:p>
            <a:r>
              <a:rPr lang="en-US" dirty="0"/>
              <a:t>&lt;p&gt;This is a paragraph.&lt;/p&gt;</a:t>
            </a:r>
          </a:p>
          <a:p>
            <a:r>
              <a:rPr lang="en-US" dirty="0"/>
              <a:t>&lt;/body&gt;</a:t>
            </a:r>
          </a:p>
          <a:p>
            <a:r>
              <a:rPr lang="en-US" dirty="0"/>
              <a:t>&lt;/html&gt;</a:t>
            </a:r>
          </a:p>
        </p:txBody>
      </p:sp>
      <p:sp>
        <p:nvSpPr>
          <p:cNvPr id="3" name="AutoShape 2" descr="data:image/png;base64,iVBORw0KGgoAAAANSUhEUgAAAn8AAADoCAYAAACesoIpAAAgAElEQVR4Xu3dQYwbVYL/8V/2sP9mtbs0F7ojrRLnwKSR2MFIi+JIoHY0SHEEUgpFqzjMAQetRPVcqD6lclrPqYvLtnMZigupHIYuDiwVCRRHyihGILVRRoqXQcLAIW40Utxc4uyMFmsP23+V7e622+52u2N37Pa3bhNXvXrv817Ib17Ve3Xo4cOHa+JAAAEEEEAAAQQQGAuBQ4S/sehnGokAAggggAACCNQECH8MBAQQQAABBBBAYIwECH9j1Nk0FQEEEEAAAQQQIPwxBhBAAAEEEEAAgTESIPyNUWfTVAQQQAABBBBAgPDHGEAAAQQQQAABBMZIgPA3Rp1NUxFAAAEEEEAAAcIfYwABBBBAAAEEEBgjAcLfGHU2TUUAAQQQQAABBAh/jAEEEEAAAQQQQGCMBA5c+Luz+KReufOBvv/wnKbGqCNpKgIIIIAAAgggsBuBPYW/WsBKNxf/tJ556RX9em5ec6/9QhO7ufOAzmkLf6sf641fvKUXbz3U/IsDuinFIoAAAggggAACIyLwCOEvrVsP51XPU1Wt3lrQG+cy0sIX+sNvfvnYmk/4e2z03BgBBBBAAAEERkCgT+Gv3tI7//6kXvkwrS9+mNfjin+EvxEYdVQRAQQQQAABBB6bQH/DX+1xcPOMYL1dle8/lmMv6OM//KCfnn5Gv3p1Xun0r/XLyc12V+58oPTC7/RZeI7qj5FfeWtO6XO/1IRW9fEbv9BbL97Sw5Znt3e0+OQruvPB9/rwXP0Nv5bw13jk+9kW3vTGI+BGuZ+11/mx9Qg3RgABBBBAAAEEBijQx/BX0adzR/Vr/V4r772m9VxXvbOoV9+4pZfe+0C/fWVKqq7q1sIbOvflOX3xh9/UZgirXy/q1Ze/0LlbH+g3L4ZXVrX6/Zf6+LOqzs2/pqm9hr8Qbsd3/gh/AxxbFI0AAggggAACQyjQn/BXrejrj+d1Li05t67q3NH1ln6t3730sm7Nfa3//PXGH0rVL2RPvaX/9+mf9NuXJ/T14jN6+Y6jrz88p6azmrj2OPPXNfwNYY9QJQQQQAABBBBAYIACjxD+ttTqX9K69fG8ahN3G9nvd3rp5S81//WHTYEw/HFFH7/xS318rv64tnLL0tFzn+lX6UVdfvVFPXNkSpMtS4YJfwMcAxSNAAIIIIAAAmMk8Ajhb/M9udVPL+qlX3+pVz++o8wrTenvzqKebN0TpoX26fQX+mE+fPBb0de/Tyu9+Jn+8MNPtXOO/GpOaSetc78IUyDhb4zGJE1FAAEEEEAAgQEK9CX8he/o3Vl8Va/87og+aH7s+/Winnn5jpzvP1RjPUb3plQrWvn+S/1nel7pP72hT//0W708QfjrDscZCCCAAAIIIIBAd4E+hb/wRiv6+OIreuvH3+jWZ/N6MZywq36hf//n1/TT4oree635eXD3iqk2a3hHH9SCY1Vf2FN6bfX3+v5quABk/eiy2jc8jU2ed4HNKQgggAACCCAwLgJ9DH/h09tbsl48p89e+kC3rtYXb6x+OqdX5lf11geLmnv5aO3rH9XKiv702Xv60z87euuX0tcfzOmPR+b16ku/0FTthFXdSp/T3KqtLxthL3wv8MVzPyn99YcK145UV+/o48UFOe/9Qf+83VYvtV6sLzr58Fef6tPfvryxCrnewaz2HZeBTjsRQAABBBBAoC7Q3/AX5rZwa5fwPb/0LX02/2It7FW+/1RXFxf1wYd/1I+Snn7mJb3yyht6y/51bYFI5c7v5XzwoW7d+lK1V/6O/IveeGte83OvqfbKX+2o1kLiWwv/qR9+OqJfXZzX/OVn9MdfvLb9Pn/rV37/e9lzjq7+8cfw5lr4+I+qf4SE8MdfBAQQQAABBBAYL4E9hb/xIqK1CCCAAAIIIIDAwREg/B2cvqQlCCCAAAIIIIBAVwHCX1ciTkAAAQQQQAABBA6OAOHv4PQlLUEAAQQQQAABBLoKEP66EnECAggggAACCCBwcAQIfwenL2kJAggggAACCCDQVYDw15WIExBAAAEEEEAAgYMjQPg7OH1JSxBAAAEEEEAAga4ChL+uRJyAAAIIIIAAAggcHAHC38HpS1qCAAIIIIAAAgh0FSD8dSXiBAQQQAABBBBA4OAIEP4OTl/SEgQQQAABBBBAoKsA4a8rEScggAACCCCAAAIHR6Cn8FetVvXf//3f+t///V/93//938FRoCUIIIAAAggggMABEvibv/kb/e3f/q3+8R//URMTEy0t23X4e/jwof7nf/5Hhw8f1t///d8rLJQDAQQQQAABBBBAYPgEwkm6v/71r7p//77+7u/+Tk8++eRGJXcV/sIZvwcPHuiZZ54h9A1f/1IjBBBAAAEEEECgo0AYAn/44Qc99dRTGzOAuwp/P/30k6ampvQP//AP0CKAAAIIIIAAAgiMkMBf/vIXra6u6umnn67Velfh789//rNmZmaY9RuhjqaqCCCAAAIIIIBAKBDO/hWLRf3TP/3T7sPfjz/+qOeeew5BBBBAAAEEEEAAgREU+Oabb3TkyBHC3wj2HVVGAAEEEEAAAQR6FiD89UzGBQgggAACCCCAwOgKEP5Gt++oOQIIIIAAAggg0LMA4a9nMi5AAAEEEEAAAQRGV4DwN7p9R80RQAABBBBAAIGeBQh/PZNxAQIIIIAAAgggMLoChL/R7TtqjgACCCCAAAII9CxA+OuZjAsQQAABBBBAAIHRFSD8jW7fUXMEEEAAAQQQQKBnAcJfz2RcgAACCCCAAAIIjK4A4W90+46aI4AAAggggAACPQsQ/nom4wIEEEAAAQQQQGB0BQh/o9t31BwBBBBAAAEEEOhZgPDXMxkXIIAAAggggAACoytA+BvdvqPmCCCAAAIIIIBAzwKEv57JuAABBBBAAAEEEBhdAcLf6PYdNUcAAQQQQAABBHoWIPz1TMYFCCCAAAIIIIDA6AoQ/ka376g5AggggAACCCDQswDhr2cyLkAAAQQQQAABBEZXgPA3un1HzRFAAAEEEEAAgZ4FCH89k3EBAggggAACCCAwugKEv9HtO2qOAAIIIIAAAgj0LED465mMCxBAAAEEEEAAgdEVGFD4K8s3DuvC9X7AnNXS/UDJaansGzrcodCzS/cVhCf0eJSylkzzim7qtN5xXWUSkR5L6P30asFVKpnWR5VJnU/78syoJnovZkiuyMs5dFKX22qzoOU1W7EhqeVeq7HdeJM2x2RL2dWC3FRS6Y8qmjyflu+Zio5u5+6VjesQQAABBIZcYODhb2r2HWUytozodCPkdAqGrf+YVisFBbapC+9/pa3/0FaLroxn53SzCXZP4a/kKXHsYlM5p3X1XlapQea/ak525JTeXV2v/JQu3S7JiY9yQqgoa83ozJWNRkk6GOGv3ksVFTJJvTDfMuI2/g/J5jCsKmdHdGqzczV16bZKTnyEw/2Q/9eL6iGAAAII7ElgsOGvvKDlnK1YS7bpHv7qLakqb8d08t3Iln9o22eb9hT+8o4OnWyds1pYXpM9yOmqsi/j8AU1T4juqe576urBXdQ+Q3aQwp+ktrHSaeavw7g+u6T7QVK9z0kPrq8oGQEEEEAAgQGGv6jyVkmZtlmt3Ya/cNIlUOopT4nGY996d/Up/DHz17fRT/ir/58VZv76NqQoCAEEEEBggAKDC39JTxG/03tfPYQ/VZQ1U6qk6+/89TX8SeKdv/6MLMJfw5F3/vozoCgFAQQQQGCgAoMLf5mCElZCk23V7yX8hYs8HOXi9kDC30Blx6hwwt8YdTZNRQABBBAYeYEBhb+dXHoLf+0l9emx78h33fA0gPA3PH1BTRBAAAEEEOgmcKDCXznnKu04ev/minT0tN6203LM2JbZx+22J5HaF3xUVPTTsjOBrn8VlnlCb5q2bNNQpGApVbbl72qLme23vum44KOcU8ZOy81+ru9Wp3T8tCHLTsuMV+UlfM1k97aNSqWYVeD68gp5FT//TuH63Knjs0qkTJmppGJ7XJmwbfirFBW4od9H9Xact+SkLRkzO69urpSy8h1XXva6QvZm95n2qeSNMf5o7auolPXlZDIKboY2R3XiTUuZjKVYcevioNYFH9tuCdO84KPDAqNaxReWtWbHVB+7jXtPHdfpZFqZdFI7tbec9+V7vvx1p53+tjfu0+0/CPyOAAIIIHDwBQ5I+FuWmbN0prY1TOtxYmFZOTu2ZbuNqkpeUscutm5E2Br+SvKTMV34aFVhGVk7pslqWXnPVnLumsJM0utK3UrOVvzUu/qvpipuLaOadxQ/eVlfTZ3XUt5XMiJVioEc09S7n4dxbQ8raatFeWZCF69N69KNQOnEtCaqJfmpevtqx9SsFoKs7Nal2bv6G9Ap/N24O6FMYl43m3eAqd1ns13thde3VUnM39Rq03klP6nYhY9qf3Y15ym1NTw+avuqBWWMhOZrlZ3S+aW8/BC+nJNjeookp3XhwrvNvda+1UslJzt+Su+2dm7rat9KVtbMGbXsinNpSTeqrlJXPq+F8ZbjxKLu5i1F26DCvovrwrVwFIakV5VzU5qZ3ByzbZcQ/nY1ljkJAQQQGAeBAxH+pqaOKu5k5aZmpLaAtc3+fR22XWkOf5WsqZkz79f+Qb60vCanaQuY9TAS63lz6W6PrItyY89qrra94ZLuBUltbDtYzcuJn9Tlr3oNf2UFyaher4W8s1q6F9QCZe3YOhv1/KLuFjqFjZ3/KrSHvylNzabk+Y4S0yV5xjE15+zO+99VlXfiOnm5HuBPX72n7MamiwVloi9oPgxWU+/odimjzUXkj9q+5utrN9a9bGrTvZKVOXNG77cks86bPOedQ2rZPahtq5fOM8An3v5EfsZQpOzJOHaxZSugt288kJtonu4MF0HN6MxGhZ7X4t2CrPWEWPIUP3ZRn9cUT2hhObenQD8O//GjjQgggMC4ChyI8Pf8pWXlnfXZvfaA1f4PqMKVJG177jWHv5Z/yE+8rU98V8ZGEqv/A+zGCz1+WaRL+Gup05ROL2blW9HNx9aFjGIvVJXp5esZhYyiL8xvzjbu+Chymy9XdPnb0R7+WkNm2+8dQmY44xk7eblRzy0hNdxGxXpCp67UK3LivW+VN2fq/+MR21fN2Yqcendj1m326j3ltuz0XfISOnax2ybPYZbeQ/g7saC7ObvxJZD2cPj84l0VNpJdh/bqkpbXnKavqWwZY3sM9OP6H0TajQACCIyDwIEIf62PTrvNrjW6tZfwV7vkqM4uenKteH3T3kJGZjEpd1fv/K0PpV7CX/2a2hdS3LSStZe/KgpSrqa9Ht752xqOphZ0t2zXHyXuavPi7n8Nui346PZ72K6s+ZTOvL9+r/bZzZZg1RxoHql9W+8rvXP75/a9KXfptKfw1/I4tsPM4JbHtd0tt46xWV29lxvsl2u6DxHOQAABBBAYIgHCX1NnbPfYt6W/jp7Vou/Jiu2w8mDbDu4WTJse+7aUMaXZdzJynaS6rJXocOeqCm5KyfRH+m7itBY8X3Z8Ugo/oZe29fqV7jNa3cZrt0DS7ff2jbu7hD+d1yf3fRm1FP4o7Wvvj45feSH8dRsC/I4AAgggMEIChL9twp9UUpCK6/XGS/WtfTql2Uu+AifeYR/DnXq/W/iTwsefCeOyams7th5H39TVrNu+4KGXAVfOyQ1XQVdTyqbKevZM8yfu+vXYtzW8dQ1/HWZhd27SDrNZvbSvy+zvRh2GKPy1PeZuWwC0ZYxNXdLtktP0jmQvg4VzEUAAAQQOogDhb9vwF/5Qqc2aGXPXa6t7tx6dVxI/WvirXV0KZKVMXemUAHdcLbvDvStF+WlTVriq9OxV3QtSiuwy1HQb+N3CXbff29+/fEe3f25e1NGtBmFX7aF9oxj+ao/Imxd8bAnCW94b3Vi5vAtCTkEAAQQQGA8Bwt+O4a/+Y6XoK21aHcLYlpWWXcdM95m/zSLKymVMpeY7BM+3b+iB2+nrKZ0rUC24Shpzul5LsE2rn4cl/FVzsp44pcZ6Dkm9ue65feFK3qfOaONVQ0nnP7kvv/48efPYpdN+vPNXr1RJgZWS2dgeZur8kvJ+uDK8eauXE3p7yVMmObNlm6Oug5QTEEAAAQQOuADhb5vwl3csVa3m2aeKip6lxMX6Hn/rR8ewsO2g6b7gw87G5DSvNi1nZSdTjT3+GgU3L9roNkDLgZLR17W+nV/LFjK7DDVdb+EbOnyhec/EHh/7qiQvfkwX6/uT1I62Va7bVeKR2rfL++7Saf/CXx2jUnRlPjunj5psjp44W9u0204mFNnLa6ndOpvfEUAAAQRGXoDwt234OyRr4q7yzdtshMsL1jdhrl03pYW7Zdntu/BuMzC6hz8jmpNZdNWytVvLjE5tekr3faO+6rjLUchE9UJtg7zGsS9bvfQa/qT27VROa/FuICu69WsgVeVdTxMps7Y9yqO2r+2+HbZGKfmGjrWE2z7u89fjat/1bqzkM0ql8kpm6xuBcyCAAAIIILBbgccQ/gpypl/Q5ZYFDb085uv26LTb7w2aXW31Em6SG371onkKpan8bb/AsB3/LsLf4QvKbzzG2yxn8725Kb19o7hl49/tu7ttNkpndfVeoFSkpMBM6vWWr6L00g+d6rb+Z72HP1ULcuIvqLHHc72gqXB1ckZmYqa2sKYarlC20yql/I2Nix+5fR3uu/FFl/CdT8+UYee0sto8YJ/Xpds5OeGq6aZjv2b+Nv4PyKVlrTXvPr7bv/WchwACCCAw1gL7HP6qKvopxcNPdW1hf/7tTxSEXznY+bOvqhZdGc/OqXmDEq0vYAgfhRUySr4w3/r725/ogWs0rczt/Hm35y/dVq6xgnfzH/LG/n5mXNMTUjlryzjzrr6aOq3FbKeZqe3HU6fPu9Xq7qfq7W4KpLX9/TJpJaPhtizh59niuhh+au7tG/LdxOYXKLoM3+YvlTSfevTsovz0tJwXLrR8USKczZxdCGqfs+vSFY3iKspaMzrT8s2y5nBUVmBG9XrLJzJm9d7drMyts3qlrMzkGXX4Sl8jDM7qkh+0hK6+tK8UKBV/XZ0Wdtc+nda2KrpDyO30ebda0PaVWh/UnT7v9vwl3c45quXIkq9k7MLmI/rwNrPv6W62PstZP5q+dtJ87Vj/Z4zGI4AAAgj0IrBP4a/zZ606V3T77UbaV402l7CgpaW8LrQ8nmv9fbn2ZYz22bfWetTvH/EMlZKBjIm8At+T5wa6+d2qpo7PKpGyZJuGavsu7+ro3v7a/nIRX2Ymoowzo1I2kOu7Cq59pRUd1YmzCaWstMz4bh72Nlcq3AfPlOlc01crR3XiTUNmylaqUU4pa8m0/EbbzsvKOLITu32OuLPl2aUlxS5cUPNmMs016/xt5LLyvifX9ZT9/Lva/0lYN7dMQ2EWbj361L5KUYHrKONl9fl3q9LRE3rTyihjxTSZdxSxsopGY4pHo5qZmdFMNKLpyclaQN55XIafY17WWjynQy3ffmuR0NJSTBcubCu1+S3hXW6LE5qF9TSSKSWTsV29IrCrocxJCCCAAAIjL7BP4W/knWgAAsMhUM3JjpzSu532gdymhlOzCwqytmK7m8odjnZSCwQQQACBgQkQ/gZGS8EIDEag5CcV6/DqxE53O331nrJbvlk8mNpRKgIIIIDAsAsQ/oa9h6gfAm0CVZUDW/HXr+i73eps+Ubwbi/jPAQQQACBgydA+Dt4fUqLDrJAuLDESOrdz6XzV7Nyk1FNdnqcW62olHdlJi/r5qo0e/Wecsz8HeSRQdsQQACBXQsQ/nZNxYkIPH6BzcUlZ7V0L+iyx19RbvxZzRXf1o22vSMff1uoAQIIIIDA4xEg/D0ed+6KwN4EylmZRn07nKnTC/IyKcUi062zf+GsXzGnIG1pvhDX1ayr1AyrPfYGzlUIIIDAwRMg/B28PqVFB16gomIuq1yQlV8oqvR5uB3Q+nFUJ2ajisYMJZIJJaLTu9yv8cCj0UAEEEAAgYYA4Y+hgAACCCCAAAIIjJEA4W+MOpumIoAAAggggAAChD/GAAIIIIAAAgggMEYChL8x6myaigACCCCAAAIIEP4YAwgggAACCCCAwBgJEP7GqLNpKgIIIIAAAgggQPhjDCCAAAIIIIAAAmMkQPgbo86mqQgggAACCCCAAOGPMYAAAggggAACCIyRAOFvjDqbpiKAAAIIIIAAAoQ/xgACCCCAAAIIIDBGAoS/MepsmooAAggggAACCBD+GAMIIIAAAggggMAYCRD+xqizaSoCCCCAAAIIIED4YwwggAACCCCAAAJjJED4G6POpqkIIIAAAggggADhjzGAAAIIIIAAAgiMkQDhb4w6m6YigAACCCCAAAKEP8YAAggggAACCCAwRgKEvzHqbJqKAAIIIIAAAggQ/hgDCCCAAAIIIIDAGAkQ/saos2kqAggggAACCCBA+GMMIIAAAggggAACYyQwmPB36NAYEdJUBBBAAAEEEEBgiATW1nasDOFviPqKqiCAAAIIIIAAAo8sQPh7ZEIKQAABBBBAAAEERkfgsYe/LhUYHUlqigACCCCAAAIIDKlA8yt3hL8h7SSqhQACCCCAAAII9EuA8NcvScpBAAEEEEAAAQRGQIDwNwKdRBURQAABBBBAAIF+CRD++iVJOQgggAACCCCAwAgIEP5GoJOoIgIIIIAAAggg0C8Bwl+/JCkHAQQQQAABBBAYAQHC3wh0ElVEAAEEEEAAAQT6JUD465ck5SCAAAIIIIAAAiMgQPgbgU6iiggggAACCCCAQL8ECH/9kqQcBBBAAAEEEEBgBAQIfyPQSVQRAQQQQAABBBDolwDhr1+SlIMAAggggAACCIyAwEiGv7yjQycv76i7sLwmK5KTZ6eVS/jyk9Odzy+6iqUkL29qpsf+KroxpeQpb/Z6ZY83OrCnV1QIXKUtyS7Zih3YdtIwBBBAAAEEhkhgFMNf2U/KkiM/GZFUlm8clp+8r6AW8CrKOwnl4q4mbUPpz1cUW1r/bYjgqYoqWUtR84pWVha0vEb4Y0gggAACCCCwLwIjGf6ygcoJQ9Ga0NbwF/5RoKBsyIjm5Rw6qTzhb1/G0l5uUvYNHb4QI/ztBY9rEEAAAQQQ2IvAKIa/1nZ2CH8bJxD+9jIm9vMawt9+anMvBBBAAAEEJI1H+LunzERGKfOKipNvys16MsInxmq8cxZE5HpJ1d4KLAVKJUxlpy0FbkS5Qlx2p/cFKwUFblpBxJXX+L0UpJQws5q2ArmRnApxW+2XVlX0bVlpXze/W9XU8dNKZlxlErUKbTkqKmY9pa2qUkFEWdPSleKkzqd9eWZUE5KqRV+2lZZ/8zutTh3X6WRGbiahSKNtjl1RwqnKM6+obN9V0Yoon7FkZa7pqxXp6Ik3ZbuuzGhYWr39lmnXy2uqzZufPJAbK8hLO8pFTcWzlubycd0ouopkt2tP9/pvhL8HCRVShuauS6cXfQVWrNY+DgQQQAABBBDos8A4hL/gzatyMylFJ4tyE8/KTdxVwYqqHKQUM69pJbak+0EY/irKmoZKVk7hGo5KzpZdtuS2JbiyglRM5rWm9wkrWZlGSVYuXDhSUc62Vbbc9vBXzcqKZDSTy9buEdbhsDmju2W78Rh7s4PD36LmNa2uzurSbV9OfFqVvKPEyYyiN8K2TChrRZSZySlbL0ypw6Zm7paVKiYVtT7S6upZXb0XKLWeLYuu4vGi7GJGiUmp4ET1QiGt+76haRWUib6gnHVPQSrSuJev5N2CrPAR+rShy6urev7SbeWcuCbDqu7Qnumu9Z9UPfxJC7czsuIRVbOWZs5U5T1wa/XjQAABBBBAAIE+C4xD+Gt+5y/vHNJJLWvNrq8trYUPP9kIf2UFyajcqKeMmdDMjuFjy+PmcqBk1FXUy8hMzNSD0U5HpaSs7yjjvK+bOyx4aH8sWlXOekKnqjf0wE007lNRKevLyTh6/+aKwpXOYfN2fKRazsv3MkpnPtJ36+E3bMNhT8a9QLW1NNr62HyHx+jbtKdb/atb3/kr+zIO+0reDzrMmnZD5XcEEEAAAQQQ6CpA+GsOf1K14CppzOn6ypSOn7fluZZiHZPc1ncNqyq4SRlz17UydVznbU+uFesQAqsqeqYMb1J22pShQE+d0rYLHjoFuObAOln0ZBqeJu20TEMK6oXtEP7CWUlDZtGQk04qWjR1bCP8VpSzErKnM8raMU2WPBnHfBn3so2Zw07hb+f2dKu/CH9d/45yAgIIIIAAAn0VIPy1hr86blXlfCDPsXW5bOvbjnsAbrPQpFpWPvDk2JdVtr9t3wMw72j6ZEnez64S4UtttT0Lewt/eWe6FhrLtuRMn1TJ+7n2CHh9pm6n8FcLY25C39YeT2+d+Qzf+fNlmp5yhZuqTJ6X7bmyNtJvh/DXpT2dwt9m/WPts5PM/PX17zeFIYAAAggg0CYw+uGvKDfeeI/Prm/+snnkZB86peLV+jtsYajLmk/ojG7oZzdRW1BQdON61jV0t2ApGm4bYzqaTDtKTE+EPyqerCpT+23r0bivUX9/UGVfpjOptJNQ/dK4ktVM/bemo5qz9MSpUv09vOmy8pmUTl6OannN6bjJcT08lbVwOys7PqlqyVcq5imRzyo1nZP1xCmVau2bVjmfUerkZUWX1+TEpJJn6NjF1m1USl5cxzIx3c45iqsg3zZ1oWzpXpBUJHznL+Yrmg9/63Q0PJu2zunWnh3rH1mv44xurzXuGZo/6yv5bf29Sw4EEEAAAQQQ6LPASIe/ti99NG8WXJ+lWv8OyNml+7JLh7XxYZCzS/qvpK/nL1xviIbXplTK5BWLl2UZc8pPnFfa9zZXwm7Y12f9Ni9d1lqqpEw+pnjZkjGX18T5tHzP1Poi2o1LqwW5yfqq1rOLvrx4QUbC0YTlybcbiyia+rgenma09ElZ9uvXVD0e1ilcnRs+i9581CPi/TcAAA2CSURBVKyzi/K9uApGQs6Epf/417zO/VvYthOanTXk5BqbKJezspIpXSnO6J2MK2vSVTyVVdwJ5KYmlE3F9fq1lZZRdvT0ovwgptwTdc+p2VkZpl9fCNOlPfV3+jrXv962Jv/7ETmHL2jjT5bXZFZMRU3JLbAApM9/9SkOAQQQQGBcBUY6/I1Bp+3rPnjVgjxfSqbq28isH9VKID8XV8rouoylrUf2tf5jMB5oIgIIIIAAAo8sQPh7ZMKBFlDyDR270PRYdIB3KzjTsuXLNWOKTDbiX7WknJfTZCrVPou5i7rsZ/13UR1OQQABBBBAAAHC3/COgbbHooP+/m0lL9d25GWv1zaAnjo+q0TKkm0aXba96Wy47/Uf3q6kZggggAACCAyPAOFvePqCmiCAAAIIIIAAAgMXIPwNnJgbIIAAAggggAACwyNA+BuevqAmCCCAAAIIIIDAwAUIfwMn5gYIIIAAAggggMDwCBD+hqcvqAkCCCCAAAIIIDBwAcLfwIm5AQIIIIAAAgggMDwChL/h6QtqggACCCCAAAIIDFyA8DdwYm6AAAIIIIAAAggMjwDhb3j6gpoggAACCCCAAAIDFyD8DZyYGyCAAAIIIIAAAsMjQPgbnr6gJggggAACCCCAwMAFhir8Dby13AABBBBAAAEEEEBgQ2BtbUeMb775RkeOHKmdc+jhw4c7ny3pxx9/1HPPPbezcHP6pC8QQAABBBBAAAEE9k+A8Ld/1twJAQQQQAABBBB47AKPJfw99lZTAQQQQAABBBBAAIFOAoN57Is1AggggAACCCCAwFAKEP6GsluoFAIIIIAAAgggMBgBwt9gXCkVAQQQQAABBBAYSgHC31B2C5VCAAEEEEAAAQQGI0D4G4wrpSKAAAIIIIAAAkMpQPgbym6hUggggAACCCCAwGAECH+DcaVUBBBAAAEEEEBgKAUIf0PZLVQKAQQQQAABBBAYjADhbzCulIoAAggggAACCAylAOFvKLuFSiGAAAIIIIAAAoMRIPwNxpVSEUAAAQQQQACBoRQg/A1lt1ApBBBAAAEEEEBgMAKEv8G4UioCCCCAAAIIIDCUAoS/oewWKoUAAggggAACCAxGgPA3GFdKRQABBBBAAAEEhlJgMOHv0KGhbCyVQgABBBBAAAEEDrzA2tqOTST8HfgRQAMRQAABBBBAYKwECH9j1d00FgEEEEAAAQTGXeCxh78uFRj3/qH9CCCAAAIIIIDAIws0v3JH+HtkTgpAAAEEEEAAAQSGW4DwN9z9Q+0QQAABBBBAAIG+ChD++spJYQgggAACCCCAwHALEP6Gu3+oHQIIIIAAAggg0FcBwl9fOSkMAQQQQAABBBAYbgHC33D3D7VDAAEEEEAAAQT6KkD46ysnhSGAAAIIIIAAAsMtQPgb7v6hdggggAACCCCAQF8FCH995aQwBBBAAAEEEEBguAUIf8PdP9QOAQQQQAABBBDoqwDhr6+cFIYAAggggAACCAy3AOFvuPuH2iGAAAIIIIAAAn0VGMnwl3d06OTlHR0WltdkRXLy7LRyCV9+crrz+UVXsZTk5U3N9ChbdGNKyVPe7PXKHm90YE+vqBC4SluSXbIVO7DtpGEIIIAAAggMkcAohr+yn5QlR34yIqks3zgsP3lfQS3gVZR3EsrFXU3ahtKfryi2tP7bEMFTFVWylqLmFa2sLGh5jfDHkEAAAQQQQGBfBEYy/GUDlROGojWhreEv/KNAQdmQEc3LOXRSecLfvoylvdyk7Bs6fCFG+NsLHtcggAACCCCwF4FRDH+t7ewQ/jZOIPztZUzs5zWEv/3U5l4IIIAAAghIGo/wd0+ZiYxS5hUVJ9+Um/VkhE+M1XjnLIjI9ZKqvRVYCpRKmMpOWwrciHKFuOxO7wtWCgrctIKIK6/xeylIKWFmNW0FciM5FeK22i+tqujbstK+bn63qqnjp5XMuMokahXaclRUzHpKW1WlgoiypqUrxUmdT/vyzKgmJFWLvmwrLf/md1qdOq7TyYzcTEKRRtscu6KEU5VnXlHZvquiFVE+Y8nKXNNXK9LRE2/Kdl2Z0bC0evst066X11SbNz95IDdWkJd2lIuaimctzeXjulF0Fclu157u9d8Ifw8SKqQMzV2XTi/6CqxYrX0cCCCAAAIIINBngXEIf8GbV+VmUopOFuUmnpWbuKuCFVU5SClmXtNKbEn3gzD8VZQ1DZWsnMI1HJWcLbtsyW1LcGUFqZjMa03vE1ayMo2SrFy4cKSinG2rbLnt4a+alRXJaCaXrd0jrMNhc0Z3y3bjMfZmB4e/Rc1rWl2d1aXbvpz4tCp5R4mTGUVvhG2ZUNaKKDOTU7ZemFKHTc3cLStVTCpqfaTV1bO6ei9Qaj1bFl3F40XZxYwSk1LBieqFQlr3fUPTKigTfUE5656CVKRxL1/JuwVZ4SP0aUOXV1f1/KXbyjlxTYZV3aE9013rP6l6+JMWbmdkxSOqZi3NnKnKe+DW6seBAAIIIIAAAn0WGIfw1/zOX945pJNa1ppdX1taCx9+shH+ygqSUblRTxkzoZkdw8eWx83lQMmoq6iXkZmYqQejnY5KSVnfUcZ5Xzd3WPDQ/li0qpz1hE5Vb+iBm2jcp6JS1peTcfT+zRWFK53D5u34SLWcl+9llM58pO/Ww2/YhsOejHuBamtptPWx+Q6P0bdpT7f6V7e+81f2ZRz2lbwfdJg17YbK7wgggAACCCDQVYDw1xz+pGrBVdKY0/WVKR0/b8tzLcU6Jrmt7xpWVXCTMuaua2XquM7bnlwr1iEEVlX0TBnepOy0KUOBnjqlbRc8dApwzYF1sujJNDxN2mmZhhTUC9sh/IWzkobMoiEnnVS0aOrYRvitKGclZE9nlLVjmix5Mo75Mu5lGzOHncLfzu3pVn8R/rr+HeUEBBBAAAEE+ipA+GsNf3Xcqsr5QJ5j63LZ1rcd9wDcZqFJtax84MmxL6tsf9u+B2De0fTJkryfXSXCl9pqexb2Fv7yznQtNJZtyZk+qZL3c+0R8PpM3U7hrxbG3IS+rT2e3jrzGb7z58s0PeUKN1WZPC/bc2VtpN8O4a9LezqFv836x9pnJ5n56+vfbwpDAAEEEECgTWD0w19RbrzxHp9d3/xl88jJPnRKxav1d9jCUJc1n9AZ3dDPbqK2oKDoxvWsa+huwVI03DbGdDSZdpSYngh/VDxZVab229ajcV+j/v6gyr5MZ1JpJ6H6pXElq5n6b01HNWfpiVOl+nt402XlMymdvBzV8prTcZPjengqa+F2VnZ8UtWSr1TMUyKfVWo6J+uJUyrV2jetcj6j1MnLii6vyYlJJc/QsYut26iUvLiOZWK6nXMUV0G+bepC2dK9IKlI+M5fzFc0H/7W6Wh4Nm2d0609O9Y/sl7HGd1ea9wzNH/WV/Lb+nuXHAgggAACCCDQZ4GRDn9tX/po3iy4Pku1/h2Qs0v3ZZcOa+PDIGeX9F9JX89fuN4QDa9NqZTJKxYvyzLmlJ84r7Tvba6E3bCvz/ptXrqstVRJmXxM8bIlYy6vifNp+Z6p9UW0G5dWC3KT9VWtZxd9efGCjISjCcuTbzcWUTT1cT08zWjpk7Ls16+pejysU7g6N3wWvfmoWWcX5XtxFYyEnAlL//GveZ37t7BtJzQ7a8jJNTZRLmdlJVO6UpzROxlX1qSreCqruBPITU0om4rr9WsrLaPs6OlF+UFMuSfqnlOzszJMv74Qpkt76u/0da5/vW1N/vcjcg5f0MafLK/JrJiKmpJbYAFIn//qUxwCCCCAwLgKjHT4G4NO29d98KoFeb6UTNW3kVk/qpVAfi6ulNF1GUtbj+xr/cdgPNBEBBBAAAEEHlmA8PfIhAMtoOQbOnah6bHoAO9WcKZly5drxhSZbMS/akk5L6fJVKp9FnMXddnP+u+iOpyCAAIIIIAAAoS/4R0DbY9FB/3920peru3Iy16vbQA9dXxWiZQl2zS6bHvT2XDf6z+8XUnNEEAAAQQQGB4Bwt/w9AU1QQABBBBAAAEEBi5A+Bs4MTdAAAEEEEAAAQSGR4DwNzx9QU0QQAABBBBAAIGBCxD+Bk7MDRBAAAEEEEAAgeERIPwNT19QEwQQQAABBBBAYOAChL+BE3MDBBBAAAEEEEBgeAQIf8PTF9QEAQQQQAABBBAYuADhb+DE3AABBBBAAAEEEBgeAcLf8PQFNUEAAQQQQAABBAYuQPgbODE3QAABBBBAAAEEhkeA8Dc8fUFNEEAAAQQQQACBgQsMVfgbeGu5AQIIIIAAAggggMCGwNrajhjffPONjhw5Ujvn0MOHD3c+W9KPP/6o5557bmfh5vRJXyCAAAIIIIAAAgjsnwDhb/+suRMCCCCAAAIIIPDYBR5L+HvsraYCCCCAAAIIIIAAAp0EBvPYF2sEEEAAAQQQQACBoRQg/A1lt1ApBBBAAAEEEEBgMAKEv8G4UioCCCCAAAIIIDCUAoS/oewWKoUAAggggAACCAxGgPA3GFdKRQABBBBAAAEEhlKA8DeU3UKlEEAAAQQQQACBwQgQ/gbjSqkIIIAAAggggMBQChD+hrJbqBQCCCCAAAIIIDAYAcLfYFwpFQEEEEAAAQQQGEqB5vD3/wFo5yPsKcFEkg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68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6009" y="4305895"/>
            <a:ext cx="6086475" cy="2209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7746787"/>
      </p:ext>
    </p:extLst>
  </p:cSld>
  <p:clrMapOvr>
    <a:masterClrMapping/>
  </p:clrMapOvr>
  <p:transition xmlns:p14="http://schemas.microsoft.com/office/powerpoint/2010/main" spd="slow">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7744428" cy="3170099"/>
          </a:xfrm>
          <a:prstGeom prst="rect">
            <a:avLst/>
          </a:prstGeom>
        </p:spPr>
        <p:txBody>
          <a:bodyPr wrap="none">
            <a:spAutoFit/>
          </a:bodyPr>
          <a:lstStyle/>
          <a:p>
            <a:r>
              <a:rPr lang="en-US" sz="2000" b="1" dirty="0" smtClean="0">
                <a:solidFill>
                  <a:srgbClr val="0070C0"/>
                </a:solidFill>
              </a:rPr>
              <a:t>3. Margin</a:t>
            </a:r>
          </a:p>
          <a:p>
            <a:pPr marL="285750" indent="-285750">
              <a:buFont typeface="Arial" pitchFamily="34" charset="0"/>
              <a:buChar char="•"/>
            </a:pPr>
            <a:r>
              <a:rPr lang="en-US" dirty="0"/>
              <a:t>The CSS </a:t>
            </a:r>
            <a:r>
              <a:rPr lang="en-US" b="1" dirty="0"/>
              <a:t>margin</a:t>
            </a:r>
            <a:r>
              <a:rPr lang="en-US" dirty="0"/>
              <a:t> property defines a margin (space) outside the border</a:t>
            </a:r>
            <a:r>
              <a:rPr lang="en-US" dirty="0" smtClean="0"/>
              <a:t>:</a:t>
            </a:r>
          </a:p>
          <a:p>
            <a:pPr marL="285750" indent="-285750">
              <a:buFont typeface="Arial" pitchFamily="34" charset="0"/>
              <a:buChar char="•"/>
            </a:pPr>
            <a:r>
              <a:rPr lang="en-US" b="1" dirty="0" smtClean="0"/>
              <a:t>Example</a:t>
            </a:r>
          </a:p>
          <a:p>
            <a:r>
              <a:rPr lang="en-US" dirty="0"/>
              <a:t>&lt;!DOCTYPE html&gt;</a:t>
            </a:r>
          </a:p>
          <a:p>
            <a:r>
              <a:rPr lang="en-US" dirty="0"/>
              <a:t>&lt;html</a:t>
            </a:r>
            <a:r>
              <a:rPr lang="en-US" dirty="0" smtClean="0"/>
              <a:t>&gt;&lt;</a:t>
            </a:r>
            <a:r>
              <a:rPr lang="en-US" dirty="0"/>
              <a:t>head&gt;</a:t>
            </a:r>
          </a:p>
          <a:p>
            <a:r>
              <a:rPr lang="en-US" b="1" dirty="0"/>
              <a:t>&lt;style&gt;p { border:1px solid red; padding:5px;margin:60px;}</a:t>
            </a:r>
          </a:p>
          <a:p>
            <a:r>
              <a:rPr lang="en-US" dirty="0"/>
              <a:t>&lt;/style</a:t>
            </a:r>
            <a:r>
              <a:rPr lang="en-US" dirty="0" smtClean="0"/>
              <a:t>&gt;&lt;/</a:t>
            </a:r>
            <a:r>
              <a:rPr lang="en-US" dirty="0"/>
              <a:t>head&gt;</a:t>
            </a:r>
          </a:p>
          <a:p>
            <a:r>
              <a:rPr lang="en-US" dirty="0"/>
              <a:t>&lt;body&gt;</a:t>
            </a:r>
          </a:p>
          <a:p>
            <a:r>
              <a:rPr lang="en-US" dirty="0"/>
              <a:t>&lt;h1&gt;This is a heading&lt;/h1</a:t>
            </a:r>
            <a:r>
              <a:rPr lang="en-US" dirty="0" smtClean="0"/>
              <a:t>&gt;&lt;</a:t>
            </a:r>
            <a:r>
              <a:rPr lang="en-US" dirty="0"/>
              <a:t>p&gt;This is a paragraph.&lt;/p&gt;</a:t>
            </a:r>
          </a:p>
          <a:p>
            <a:r>
              <a:rPr lang="en-US" dirty="0"/>
              <a:t>&lt;p&gt;This is a paragraph.&lt;/p&gt;</a:t>
            </a:r>
          </a:p>
          <a:p>
            <a:r>
              <a:rPr lang="en-US" dirty="0"/>
              <a:t>&lt;/body</a:t>
            </a:r>
            <a:r>
              <a:rPr lang="en-US" dirty="0" smtClean="0"/>
              <a:t>&gt;&lt;/</a:t>
            </a:r>
            <a:r>
              <a:rPr lang="en-US" dirty="0"/>
              <a:t>html&gt; </a:t>
            </a:r>
          </a:p>
        </p:txBody>
      </p:sp>
      <p:pic>
        <p:nvPicPr>
          <p:cNvPr id="378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374814"/>
            <a:ext cx="6858000" cy="327140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72903057"/>
      </p:ext>
    </p:extLst>
  </p:cSld>
  <p:clrMapOvr>
    <a:masterClrMapping/>
  </p:clrMapOvr>
  <p:transition xmlns:p14="http://schemas.microsoft.com/office/powerpoint/2010/mai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066800"/>
            <a:ext cx="8534400" cy="758952"/>
          </a:xfrm>
        </p:spPr>
        <p:txBody>
          <a:bodyPr>
            <a:normAutofit fontScale="90000"/>
          </a:bodyPr>
          <a:lstStyle/>
          <a:p>
            <a:r>
              <a:rPr lang="en-US" sz="3600" b="1" u="sng" dirty="0">
                <a:solidFill>
                  <a:srgbClr val="FF6702"/>
                </a:solidFill>
              </a:rPr>
              <a:t>HTML </a:t>
            </a:r>
            <a:r>
              <a:rPr lang="en-US" sz="3600" b="1" u="sng" dirty="0" smtClean="0">
                <a:solidFill>
                  <a:srgbClr val="FF6702"/>
                </a:solidFill>
              </a:rPr>
              <a:t>Tags</a:t>
            </a:r>
            <a:r>
              <a:rPr lang="en-US" sz="3600" b="1" u="sng" dirty="0">
                <a:solidFill>
                  <a:srgbClr val="FF6702"/>
                </a:solidFill>
              </a:rPr>
              <a:t/>
            </a:r>
            <a:br>
              <a:rPr lang="en-US" sz="3600" b="1" u="sng" dirty="0">
                <a:solidFill>
                  <a:srgbClr val="FF6702"/>
                </a:solidFill>
              </a:rPr>
            </a:br>
            <a:r>
              <a:rPr lang="en-US" sz="3600" b="1" u="sng" dirty="0">
                <a:solidFill>
                  <a:srgbClr val="FF6702"/>
                </a:solidFill>
              </a:rPr>
              <a:t/>
            </a:r>
            <a:br>
              <a:rPr lang="en-US" sz="3600" b="1" u="sng" dirty="0">
                <a:solidFill>
                  <a:srgbClr val="FF6702"/>
                </a:solidFill>
              </a:rPr>
            </a:br>
            <a:endParaRPr lang="en-US" dirty="0"/>
          </a:p>
        </p:txBody>
      </p:sp>
      <p:sp>
        <p:nvSpPr>
          <p:cNvPr id="4" name="Rectangle 3"/>
          <p:cNvSpPr/>
          <p:nvPr/>
        </p:nvSpPr>
        <p:spPr>
          <a:xfrm>
            <a:off x="228600" y="1524000"/>
            <a:ext cx="8686800" cy="4247317"/>
          </a:xfrm>
          <a:prstGeom prst="rect">
            <a:avLst/>
          </a:prstGeom>
        </p:spPr>
        <p:txBody>
          <a:bodyPr wrap="square">
            <a:spAutoFit/>
          </a:bodyPr>
          <a:lstStyle/>
          <a:p>
            <a:pPr marL="285750" indent="-285750">
              <a:buFont typeface="Wingdings" pitchFamily="2" charset="2"/>
              <a:buChar char="§"/>
            </a:pPr>
            <a:r>
              <a:rPr lang="en-US" dirty="0" smtClean="0"/>
              <a:t>HTML tags are the hidden keywords within a web page that define how the browser must format and display the content.</a:t>
            </a:r>
          </a:p>
          <a:p>
            <a:pPr marL="285750" indent="-285750">
              <a:buFont typeface="Wingdings" pitchFamily="2" charset="2"/>
              <a:buChar char="§"/>
            </a:pPr>
            <a:endParaRPr lang="en-US" dirty="0"/>
          </a:p>
          <a:p>
            <a:pPr marL="285750" indent="-285750">
              <a:buFont typeface="Wingdings" pitchFamily="2" charset="2"/>
              <a:buChar char="§"/>
            </a:pPr>
            <a:r>
              <a:rPr lang="en-US" dirty="0" smtClean="0"/>
              <a:t>Most tags must have two parts, an opening and a closing part. </a:t>
            </a:r>
          </a:p>
          <a:p>
            <a:pPr marL="285750" indent="-285750">
              <a:buFont typeface="Wingdings" pitchFamily="2" charset="2"/>
              <a:buChar char="§"/>
            </a:pPr>
            <a:endParaRPr lang="en-US" dirty="0"/>
          </a:p>
          <a:p>
            <a:pPr marL="285750" indent="-285750">
              <a:buFont typeface="Wingdings" pitchFamily="2" charset="2"/>
              <a:buChar char="§"/>
            </a:pPr>
            <a:r>
              <a:rPr lang="en-US" dirty="0" smtClean="0"/>
              <a:t>For example, &lt;html&gt; is the opening tag and &lt;/html&gt; is the closing tag. Note that the closing tag has the same text as the opening tag, but has an additional forward-slash ( / ) character.</a:t>
            </a:r>
          </a:p>
          <a:p>
            <a:pPr marL="285750" indent="-285750">
              <a:buFont typeface="Wingdings" pitchFamily="2" charset="2"/>
              <a:buChar char="§"/>
            </a:pPr>
            <a:endParaRPr lang="en-US" dirty="0"/>
          </a:p>
          <a:p>
            <a:pPr marL="285750" indent="-285750">
              <a:buFont typeface="Wingdings" pitchFamily="2" charset="2"/>
              <a:buChar char="§"/>
            </a:pPr>
            <a:r>
              <a:rPr lang="en-US" dirty="0" smtClean="0"/>
              <a:t>The </a:t>
            </a:r>
            <a:r>
              <a:rPr lang="en-US" dirty="0"/>
              <a:t>purpose of a web browser (Chrome, IE, Firefox, Safari) is to read HTML documents and display </a:t>
            </a:r>
            <a:r>
              <a:rPr lang="en-US" dirty="0" smtClean="0"/>
              <a:t>them.</a:t>
            </a:r>
          </a:p>
          <a:p>
            <a:pPr marL="285750" indent="-285750">
              <a:buFont typeface="Wingdings" pitchFamily="2" charset="2"/>
              <a:buChar char="§"/>
            </a:pPr>
            <a:endParaRPr lang="en-US" dirty="0"/>
          </a:p>
          <a:p>
            <a:pPr marL="285750" indent="-285750">
              <a:buFont typeface="Wingdings" pitchFamily="2" charset="2"/>
              <a:buChar char="§"/>
            </a:pPr>
            <a:r>
              <a:rPr lang="en-US" dirty="0" smtClean="0"/>
              <a:t>The </a:t>
            </a:r>
            <a:r>
              <a:rPr lang="en-US" dirty="0"/>
              <a:t>browser does not display the HTML tags, but uses them to determine how to display the document:</a:t>
            </a:r>
          </a:p>
          <a:p>
            <a:endParaRPr lang="en-US" dirty="0"/>
          </a:p>
        </p:txBody>
      </p:sp>
    </p:spTree>
    <p:extLst>
      <p:ext uri="{BB962C8B-B14F-4D97-AF65-F5344CB8AC3E}">
        <p14:creationId xmlns:p14="http://schemas.microsoft.com/office/powerpoint/2010/main" val="3574411495"/>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1" y="304800"/>
            <a:ext cx="8610600" cy="5940088"/>
          </a:xfrm>
          <a:prstGeom prst="rect">
            <a:avLst/>
          </a:prstGeom>
        </p:spPr>
        <p:txBody>
          <a:bodyPr wrap="square">
            <a:spAutoFit/>
          </a:bodyPr>
          <a:lstStyle/>
          <a:p>
            <a:r>
              <a:rPr lang="en-US" sz="2000" b="1" dirty="0" smtClean="0">
                <a:solidFill>
                  <a:srgbClr val="0070C0"/>
                </a:solidFill>
              </a:rPr>
              <a:t>4. </a:t>
            </a:r>
            <a:r>
              <a:rPr lang="en-US" sz="2000" b="1" dirty="0">
                <a:solidFill>
                  <a:srgbClr val="0070C0"/>
                </a:solidFill>
              </a:rPr>
              <a:t>The id </a:t>
            </a:r>
            <a:r>
              <a:rPr lang="en-US" sz="2000" b="1" dirty="0" smtClean="0">
                <a:solidFill>
                  <a:srgbClr val="0070C0"/>
                </a:solidFill>
              </a:rPr>
              <a:t>Attribute</a:t>
            </a:r>
          </a:p>
          <a:p>
            <a:pPr marL="285750" indent="-285750">
              <a:buFont typeface="Arial" pitchFamily="34" charset="0"/>
              <a:buChar char="•"/>
            </a:pPr>
            <a:r>
              <a:rPr lang="en-US" dirty="0"/>
              <a:t>All the examples above use CSS to style HTML elements in a general </a:t>
            </a:r>
            <a:r>
              <a:rPr lang="en-US" dirty="0" smtClean="0"/>
              <a:t>way.</a:t>
            </a:r>
          </a:p>
          <a:p>
            <a:endParaRPr lang="en-US" dirty="0" smtClean="0"/>
          </a:p>
          <a:p>
            <a:pPr marL="285750" indent="-285750">
              <a:buFont typeface="Arial" pitchFamily="34" charset="0"/>
              <a:buChar char="•"/>
            </a:pPr>
            <a:r>
              <a:rPr lang="en-US" dirty="0" smtClean="0"/>
              <a:t>To </a:t>
            </a:r>
            <a:r>
              <a:rPr lang="en-US" dirty="0"/>
              <a:t>define a special style for one special element, first add an id attribute to the </a:t>
            </a:r>
            <a:r>
              <a:rPr lang="en-US" dirty="0" smtClean="0"/>
              <a:t>element</a:t>
            </a:r>
          </a:p>
          <a:p>
            <a:endParaRPr lang="en-US" dirty="0" smtClean="0"/>
          </a:p>
          <a:p>
            <a:pPr marL="285750" indent="-285750">
              <a:buFont typeface="Arial" pitchFamily="34" charset="0"/>
              <a:buChar char="•"/>
            </a:pPr>
            <a:r>
              <a:rPr lang="en-US" b="1" dirty="0" smtClean="0"/>
              <a:t>Example</a:t>
            </a:r>
            <a:r>
              <a:rPr lang="en-US" dirty="0" smtClean="0"/>
              <a:t> </a:t>
            </a:r>
          </a:p>
          <a:p>
            <a:r>
              <a:rPr lang="en-US" dirty="0"/>
              <a:t>&lt;!DOCTYPE html&gt;</a:t>
            </a:r>
          </a:p>
          <a:p>
            <a:r>
              <a:rPr lang="en-US" dirty="0"/>
              <a:t>&lt;html&gt;</a:t>
            </a:r>
          </a:p>
          <a:p>
            <a:r>
              <a:rPr lang="en-US" b="1" dirty="0"/>
              <a:t>&lt;head</a:t>
            </a:r>
            <a:r>
              <a:rPr lang="en-US" b="1" dirty="0" smtClean="0"/>
              <a:t>&gt;</a:t>
            </a:r>
          </a:p>
          <a:p>
            <a:r>
              <a:rPr lang="en-US" b="1" dirty="0" smtClean="0"/>
              <a:t> </a:t>
            </a:r>
            <a:r>
              <a:rPr lang="en-US" b="1" dirty="0"/>
              <a:t>&lt;style</a:t>
            </a:r>
            <a:r>
              <a:rPr lang="en-US" b="1" dirty="0" smtClean="0"/>
              <a:t>&gt;</a:t>
            </a:r>
          </a:p>
          <a:p>
            <a:r>
              <a:rPr lang="en-US" b="1" dirty="0" smtClean="0"/>
              <a:t> </a:t>
            </a:r>
            <a:r>
              <a:rPr lang="en-US" b="1" dirty="0"/>
              <a:t>p#p01 {color: blue</a:t>
            </a:r>
            <a:r>
              <a:rPr lang="en-US" b="1" dirty="0" smtClean="0"/>
              <a:t>;}</a:t>
            </a:r>
          </a:p>
          <a:p>
            <a:r>
              <a:rPr lang="en-US" b="1" dirty="0" smtClean="0"/>
              <a:t>&lt;/</a:t>
            </a:r>
            <a:r>
              <a:rPr lang="en-US" b="1" dirty="0"/>
              <a:t>style&gt;</a:t>
            </a:r>
          </a:p>
          <a:p>
            <a:r>
              <a:rPr lang="en-US" dirty="0"/>
              <a:t>&lt;/head&gt;</a:t>
            </a:r>
          </a:p>
          <a:p>
            <a:r>
              <a:rPr lang="en-US" dirty="0"/>
              <a:t>&lt;body&gt;</a:t>
            </a:r>
          </a:p>
          <a:p>
            <a:r>
              <a:rPr lang="en-US" dirty="0"/>
              <a:t>&lt;p&gt;This is a paragraph.&lt;/p</a:t>
            </a:r>
            <a:r>
              <a:rPr lang="en-US" dirty="0" smtClean="0"/>
              <a:t>&gt;</a:t>
            </a:r>
          </a:p>
          <a:p>
            <a:r>
              <a:rPr lang="en-US" dirty="0" smtClean="0"/>
              <a:t>&lt;</a:t>
            </a:r>
            <a:r>
              <a:rPr lang="en-US" dirty="0"/>
              <a:t>p&gt;This is a paragraph.&lt;/p&gt;</a:t>
            </a:r>
          </a:p>
          <a:p>
            <a:r>
              <a:rPr lang="en-US" dirty="0"/>
              <a:t>&lt;p id="p01"&gt;I am different.&lt;/p&gt;</a:t>
            </a:r>
          </a:p>
          <a:p>
            <a:r>
              <a:rPr lang="en-US" dirty="0"/>
              <a:t>&lt;/body&gt; </a:t>
            </a:r>
            <a:endParaRPr lang="en-US" dirty="0" smtClean="0"/>
          </a:p>
          <a:p>
            <a:r>
              <a:rPr lang="en-US" dirty="0" smtClean="0"/>
              <a:t>&lt;/</a:t>
            </a:r>
            <a:r>
              <a:rPr lang="en-US" dirty="0"/>
              <a:t>html&gt;</a:t>
            </a:r>
          </a:p>
          <a:p>
            <a:endParaRPr lang="en-US" dirty="0"/>
          </a:p>
        </p:txBody>
      </p:sp>
      <p:pic>
        <p:nvPicPr>
          <p:cNvPr id="389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2037494"/>
            <a:ext cx="4527934" cy="306790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5715792"/>
      </p:ext>
    </p:extLst>
  </p:cSld>
  <p:clrMapOvr>
    <a:masterClrMapping/>
  </p:clrMapOvr>
  <p:transition xmlns:p14="http://schemas.microsoft.com/office/powerpoint/2010/main" spd="slow">
    <p:wip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0"/>
            <a:ext cx="8610600" cy="5663089"/>
          </a:xfrm>
          <a:prstGeom prst="rect">
            <a:avLst/>
          </a:prstGeom>
        </p:spPr>
        <p:txBody>
          <a:bodyPr wrap="square">
            <a:spAutoFit/>
          </a:bodyPr>
          <a:lstStyle/>
          <a:p>
            <a:r>
              <a:rPr lang="en-US" sz="2000" b="1" dirty="0" smtClean="0">
                <a:solidFill>
                  <a:srgbClr val="0070C0"/>
                </a:solidFill>
              </a:rPr>
              <a:t>5. The </a:t>
            </a:r>
            <a:r>
              <a:rPr lang="en-US" sz="2000" b="1" dirty="0">
                <a:solidFill>
                  <a:srgbClr val="0070C0"/>
                </a:solidFill>
              </a:rPr>
              <a:t>class Attribute</a:t>
            </a:r>
          </a:p>
          <a:p>
            <a:pPr marL="285750" indent="-285750">
              <a:buFont typeface="Arial" pitchFamily="34" charset="0"/>
              <a:buChar char="•"/>
            </a:pPr>
            <a:r>
              <a:rPr lang="en-US" dirty="0"/>
              <a:t>To define a style for a special type (class) of elements, add a class attribute to the </a:t>
            </a:r>
            <a:r>
              <a:rPr lang="en-US" dirty="0" smtClean="0"/>
              <a:t>element</a:t>
            </a:r>
          </a:p>
          <a:p>
            <a:endParaRPr lang="en-US" dirty="0" smtClean="0"/>
          </a:p>
          <a:p>
            <a:pPr marL="285750" indent="-285750">
              <a:buFont typeface="Arial" pitchFamily="34" charset="0"/>
              <a:buChar char="•"/>
            </a:pPr>
            <a:r>
              <a:rPr lang="en-US" b="1" dirty="0" smtClean="0"/>
              <a:t>Example </a:t>
            </a:r>
          </a:p>
          <a:p>
            <a:r>
              <a:rPr lang="en-US" dirty="0"/>
              <a:t>&lt;!DOCTYPE html&gt;</a:t>
            </a:r>
          </a:p>
          <a:p>
            <a:r>
              <a:rPr lang="en-US" dirty="0"/>
              <a:t>&lt;html&gt;</a:t>
            </a:r>
          </a:p>
          <a:p>
            <a:r>
              <a:rPr lang="en-US" dirty="0"/>
              <a:t>&lt;head&gt;</a:t>
            </a:r>
          </a:p>
          <a:p>
            <a:r>
              <a:rPr lang="en-US" b="1" dirty="0"/>
              <a:t>&lt;style</a:t>
            </a:r>
            <a:r>
              <a:rPr lang="en-US" b="1" dirty="0" smtClean="0"/>
              <a:t>&gt;</a:t>
            </a:r>
          </a:p>
          <a:p>
            <a:r>
              <a:rPr lang="en-US" b="1" dirty="0" smtClean="0"/>
              <a:t> </a:t>
            </a:r>
            <a:r>
              <a:rPr lang="en-US" b="1" dirty="0" err="1"/>
              <a:t>p.error</a:t>
            </a:r>
            <a:r>
              <a:rPr lang="en-US" b="1" dirty="0"/>
              <a:t> {</a:t>
            </a:r>
            <a:r>
              <a:rPr lang="en-US" b="1" dirty="0" err="1"/>
              <a:t>color:red</a:t>
            </a:r>
            <a:r>
              <a:rPr lang="en-US" b="1" dirty="0" smtClean="0"/>
              <a:t>;}</a:t>
            </a:r>
          </a:p>
          <a:p>
            <a:r>
              <a:rPr lang="en-US" b="1" dirty="0" smtClean="0"/>
              <a:t>&lt;/</a:t>
            </a:r>
            <a:r>
              <a:rPr lang="en-US" b="1" dirty="0"/>
              <a:t>style&gt;</a:t>
            </a:r>
          </a:p>
          <a:p>
            <a:r>
              <a:rPr lang="en-US" dirty="0"/>
              <a:t>&lt;/head&gt;</a:t>
            </a:r>
          </a:p>
          <a:p>
            <a:r>
              <a:rPr lang="en-US" dirty="0"/>
              <a:t>&lt;body&gt;</a:t>
            </a:r>
          </a:p>
          <a:p>
            <a:r>
              <a:rPr lang="en-US" dirty="0"/>
              <a:t>&lt;p&gt;This is a paragraph.&lt;/p&gt;</a:t>
            </a:r>
          </a:p>
          <a:p>
            <a:r>
              <a:rPr lang="en-US" dirty="0"/>
              <a:t>&lt;p class="error"&gt;I am different.&lt;/p&gt;</a:t>
            </a:r>
          </a:p>
          <a:p>
            <a:r>
              <a:rPr lang="en-US" dirty="0"/>
              <a:t>&lt;p&gt;This is a paragraph.&lt;/p&gt;</a:t>
            </a:r>
          </a:p>
          <a:p>
            <a:r>
              <a:rPr lang="en-US" dirty="0"/>
              <a:t>&lt;p class="error"&gt;I am different too.&lt;/p&gt;</a:t>
            </a:r>
          </a:p>
          <a:p>
            <a:r>
              <a:rPr lang="en-US" dirty="0"/>
              <a:t>&lt;/body</a:t>
            </a:r>
            <a:r>
              <a:rPr lang="en-US" dirty="0" smtClean="0"/>
              <a:t>&gt;</a:t>
            </a:r>
          </a:p>
          <a:p>
            <a:r>
              <a:rPr lang="en-US" dirty="0" smtClean="0"/>
              <a:t>&lt;/</a:t>
            </a:r>
            <a:r>
              <a:rPr lang="en-US" dirty="0"/>
              <a:t>html&gt;</a:t>
            </a:r>
          </a:p>
          <a:p>
            <a:endParaRPr lang="en-US" dirty="0"/>
          </a:p>
        </p:txBody>
      </p:sp>
      <p:pic>
        <p:nvPicPr>
          <p:cNvPr id="399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5895" y="1905000"/>
            <a:ext cx="4131072" cy="268519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4035700"/>
      </p:ext>
    </p:extLst>
  </p:cSld>
  <p:clrMapOvr>
    <a:masterClrMapping/>
  </p:clrMapOvr>
  <p:transition xmlns:p14="http://schemas.microsoft.com/office/powerpoint/2010/main" spd="slow">
    <p:wip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0"/>
            <a:ext cx="8534400" cy="758952"/>
          </a:xfrm>
        </p:spPr>
        <p:txBody>
          <a:bodyPr>
            <a:noAutofit/>
          </a:bodyPr>
          <a:lstStyle/>
          <a:p>
            <a:r>
              <a:rPr lang="en-US" sz="3200" b="1" dirty="0">
                <a:solidFill>
                  <a:srgbClr val="FF6702"/>
                </a:solidFill>
              </a:rPr>
              <a:t>HTML Links</a:t>
            </a:r>
            <a:br>
              <a:rPr lang="en-US" sz="3200" b="1" dirty="0">
                <a:solidFill>
                  <a:srgbClr val="FF6702"/>
                </a:solidFill>
              </a:rPr>
            </a:br>
            <a:endParaRPr lang="en-US" sz="3200" b="1" dirty="0">
              <a:solidFill>
                <a:srgbClr val="FF6702"/>
              </a:solidFill>
            </a:endParaRPr>
          </a:p>
        </p:txBody>
      </p:sp>
      <p:sp>
        <p:nvSpPr>
          <p:cNvPr id="3" name="Rectangle 2"/>
          <p:cNvSpPr/>
          <p:nvPr/>
        </p:nvSpPr>
        <p:spPr>
          <a:xfrm>
            <a:off x="228600" y="1524000"/>
            <a:ext cx="8610600" cy="4247317"/>
          </a:xfrm>
          <a:prstGeom prst="rect">
            <a:avLst/>
          </a:prstGeom>
        </p:spPr>
        <p:txBody>
          <a:bodyPr wrap="square">
            <a:spAutoFit/>
          </a:bodyPr>
          <a:lstStyle/>
          <a:p>
            <a:pPr marL="285750" indent="-285750">
              <a:buFont typeface="Arial" pitchFamily="34" charset="0"/>
              <a:buChar char="•"/>
            </a:pPr>
            <a:r>
              <a:rPr lang="en-US" dirty="0"/>
              <a:t>HTML links are </a:t>
            </a:r>
            <a:r>
              <a:rPr lang="en-US" dirty="0" smtClean="0"/>
              <a:t>hyperlinks.</a:t>
            </a:r>
          </a:p>
          <a:p>
            <a:endParaRPr lang="en-US" dirty="0" smtClean="0"/>
          </a:p>
          <a:p>
            <a:pPr marL="285750" indent="-285750">
              <a:buFont typeface="Arial" pitchFamily="34" charset="0"/>
              <a:buChar char="•"/>
            </a:pPr>
            <a:r>
              <a:rPr lang="en-US" dirty="0" smtClean="0"/>
              <a:t>A </a:t>
            </a:r>
            <a:r>
              <a:rPr lang="en-US" dirty="0"/>
              <a:t>hyperlink is a text or an image you can click on, and jump to another document</a:t>
            </a:r>
            <a:r>
              <a:rPr lang="en-US" dirty="0" smtClean="0"/>
              <a:t>.</a:t>
            </a:r>
          </a:p>
          <a:p>
            <a:endParaRPr lang="en-US" dirty="0" smtClean="0"/>
          </a:p>
          <a:p>
            <a:pPr marL="285750" indent="-285750">
              <a:buFont typeface="Arial" pitchFamily="34" charset="0"/>
              <a:buChar char="•"/>
            </a:pPr>
            <a:r>
              <a:rPr lang="en-US" dirty="0"/>
              <a:t>In HTML, links are defined with the </a:t>
            </a:r>
            <a:r>
              <a:rPr lang="en-US" b="1" dirty="0"/>
              <a:t>&lt;a&gt;</a:t>
            </a:r>
            <a:r>
              <a:rPr lang="en-US" dirty="0"/>
              <a:t> </a:t>
            </a:r>
            <a:r>
              <a:rPr lang="en-US" dirty="0" smtClean="0"/>
              <a:t>tag</a:t>
            </a:r>
          </a:p>
          <a:p>
            <a:endParaRPr lang="en-US" dirty="0" smtClean="0"/>
          </a:p>
          <a:p>
            <a:pPr marL="285750" indent="-285750">
              <a:buFont typeface="Arial" pitchFamily="34" charset="0"/>
              <a:buChar char="•"/>
            </a:pPr>
            <a:r>
              <a:rPr lang="en-US" dirty="0" smtClean="0"/>
              <a:t>HTML link syntax is  </a:t>
            </a:r>
            <a:r>
              <a:rPr lang="en-US" b="1" dirty="0" smtClean="0"/>
              <a:t>&lt;</a:t>
            </a:r>
            <a:r>
              <a:rPr lang="en-US" b="1" dirty="0"/>
              <a:t>a </a:t>
            </a:r>
            <a:r>
              <a:rPr lang="en-US" b="1" dirty="0" err="1"/>
              <a:t>href</a:t>
            </a:r>
            <a:r>
              <a:rPr lang="en-US" b="1" dirty="0"/>
              <a:t>="</a:t>
            </a:r>
            <a:r>
              <a:rPr lang="en-US" b="1" i="1" dirty="0" err="1"/>
              <a:t>url</a:t>
            </a:r>
            <a:r>
              <a:rPr lang="en-US" b="1" dirty="0" smtClean="0"/>
              <a:t>"&gt; </a:t>
            </a:r>
            <a:r>
              <a:rPr lang="en-US" b="1" i="1" dirty="0" smtClean="0"/>
              <a:t>link text  </a:t>
            </a:r>
            <a:r>
              <a:rPr lang="en-US" b="1" dirty="0" smtClean="0"/>
              <a:t>&lt;/a&gt;</a:t>
            </a:r>
          </a:p>
          <a:p>
            <a:endParaRPr lang="en-US" b="1" dirty="0" smtClean="0"/>
          </a:p>
          <a:p>
            <a:pPr marL="285750" indent="-285750">
              <a:buFont typeface="Arial" pitchFamily="34" charset="0"/>
              <a:buChar char="•"/>
            </a:pPr>
            <a:r>
              <a:rPr lang="en-US" dirty="0" smtClean="0"/>
              <a:t>The</a:t>
            </a:r>
            <a:r>
              <a:rPr lang="en-US" dirty="0"/>
              <a:t> </a:t>
            </a:r>
            <a:r>
              <a:rPr lang="en-US" b="1" dirty="0" err="1"/>
              <a:t>href</a:t>
            </a:r>
            <a:r>
              <a:rPr lang="en-US" dirty="0"/>
              <a:t> attribute specifies the destination address (</a:t>
            </a:r>
            <a:r>
              <a:rPr lang="en-US" dirty="0">
                <a:hlinkClick r:id="rId2"/>
              </a:rPr>
              <a:t>http://</a:t>
            </a:r>
            <a:r>
              <a:rPr lang="en-US" dirty="0" smtClean="0">
                <a:hlinkClick r:id="rId2"/>
              </a:rPr>
              <a:t>www.vethics.com</a:t>
            </a:r>
            <a:r>
              <a:rPr lang="en-US" dirty="0" smtClean="0"/>
              <a:t>)</a:t>
            </a:r>
          </a:p>
          <a:p>
            <a:endParaRPr lang="en-US" dirty="0" smtClean="0"/>
          </a:p>
          <a:p>
            <a:pPr marL="285750" indent="-285750">
              <a:buFont typeface="Arial" pitchFamily="34" charset="0"/>
              <a:buChar char="•"/>
            </a:pPr>
            <a:r>
              <a:rPr lang="en-US" dirty="0" smtClean="0"/>
              <a:t>The</a:t>
            </a:r>
            <a:r>
              <a:rPr lang="en-US" dirty="0"/>
              <a:t> </a:t>
            </a:r>
            <a:r>
              <a:rPr lang="en-US" b="1" dirty="0"/>
              <a:t>link text</a:t>
            </a:r>
            <a:r>
              <a:rPr lang="en-US" dirty="0"/>
              <a:t> is the visible part (Visit our HTML tutorial</a:t>
            </a:r>
            <a:r>
              <a:rPr lang="en-US" dirty="0" smtClean="0"/>
              <a:t>).</a:t>
            </a:r>
          </a:p>
          <a:p>
            <a:endParaRPr lang="en-US" dirty="0" smtClean="0"/>
          </a:p>
          <a:p>
            <a:pPr marL="285750" indent="-285750">
              <a:buFont typeface="Arial" pitchFamily="34" charset="0"/>
              <a:buChar char="•"/>
            </a:pPr>
            <a:r>
              <a:rPr lang="en-US" dirty="0" smtClean="0"/>
              <a:t>Clicking </a:t>
            </a:r>
            <a:r>
              <a:rPr lang="en-US" dirty="0"/>
              <a:t>on the link text, will send you to the specified address.</a:t>
            </a:r>
          </a:p>
          <a:p>
            <a:pPr marL="285750" indent="-285750">
              <a:buFont typeface="Arial" pitchFamily="34" charset="0"/>
              <a:buChar char="•"/>
            </a:pPr>
            <a:endParaRPr lang="en-US" b="1" dirty="0"/>
          </a:p>
        </p:txBody>
      </p:sp>
    </p:spTree>
    <p:extLst>
      <p:ext uri="{BB962C8B-B14F-4D97-AF65-F5344CB8AC3E}">
        <p14:creationId xmlns:p14="http://schemas.microsoft.com/office/powerpoint/2010/main" val="3804018501"/>
      </p:ext>
    </p:extLst>
  </p:cSld>
  <p:clrMapOvr>
    <a:masterClrMapping/>
  </p:clrMapOvr>
  <p:transition xmlns:p14="http://schemas.microsoft.com/office/powerpoint/2010/main" spd="slow">
    <p:wip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0"/>
            <a:ext cx="8610600" cy="3139321"/>
          </a:xfrm>
          <a:prstGeom prst="rect">
            <a:avLst/>
          </a:prstGeom>
        </p:spPr>
        <p:txBody>
          <a:bodyPr wrap="square">
            <a:spAutoFit/>
          </a:bodyPr>
          <a:lstStyle/>
          <a:p>
            <a:r>
              <a:rPr lang="en-US" b="1" dirty="0" smtClean="0"/>
              <a:t>Example</a:t>
            </a:r>
            <a:r>
              <a:rPr lang="en-US" dirty="0" smtClean="0"/>
              <a:t> :</a:t>
            </a:r>
          </a:p>
          <a:p>
            <a:r>
              <a:rPr lang="en-US" dirty="0" smtClean="0"/>
              <a:t>&lt;!</a:t>
            </a:r>
            <a:r>
              <a:rPr lang="en-US" dirty="0"/>
              <a:t>DOCTYPE html&gt;</a:t>
            </a:r>
          </a:p>
          <a:p>
            <a:r>
              <a:rPr lang="en-US" dirty="0"/>
              <a:t>&lt;html&gt;</a:t>
            </a:r>
          </a:p>
          <a:p>
            <a:r>
              <a:rPr lang="en-US" dirty="0"/>
              <a:t>&lt;body&gt;</a:t>
            </a:r>
          </a:p>
          <a:p>
            <a:r>
              <a:rPr lang="en-US" dirty="0" smtClean="0"/>
              <a:t>&lt;</a:t>
            </a:r>
            <a:r>
              <a:rPr lang="en-US" dirty="0"/>
              <a:t>p&gt;</a:t>
            </a:r>
          </a:p>
          <a:p>
            <a:r>
              <a:rPr lang="en-US" b="1" dirty="0"/>
              <a:t>&lt;a </a:t>
            </a:r>
            <a:r>
              <a:rPr lang="en-US" b="1" dirty="0" err="1"/>
              <a:t>href</a:t>
            </a:r>
            <a:r>
              <a:rPr lang="en-US" b="1" dirty="0"/>
              <a:t>="http://</a:t>
            </a:r>
            <a:r>
              <a:rPr lang="en-US" b="1" dirty="0" smtClean="0"/>
              <a:t>www.vethics.com"&gt;</a:t>
            </a:r>
          </a:p>
          <a:p>
            <a:r>
              <a:rPr lang="en-US" b="1" dirty="0" smtClean="0"/>
              <a:t>Visit </a:t>
            </a:r>
            <a:r>
              <a:rPr lang="en-US" b="1" dirty="0"/>
              <a:t>our </a:t>
            </a:r>
            <a:r>
              <a:rPr lang="en-US" b="1" dirty="0" smtClean="0"/>
              <a:t>website</a:t>
            </a:r>
          </a:p>
          <a:p>
            <a:r>
              <a:rPr lang="en-US" b="1" dirty="0" smtClean="0"/>
              <a:t>&lt;/</a:t>
            </a:r>
            <a:r>
              <a:rPr lang="en-US" b="1" dirty="0"/>
              <a:t>a&gt;</a:t>
            </a:r>
          </a:p>
          <a:p>
            <a:r>
              <a:rPr lang="en-US" dirty="0"/>
              <a:t>&lt;/p&gt;</a:t>
            </a:r>
          </a:p>
          <a:p>
            <a:r>
              <a:rPr lang="en-US" dirty="0" smtClean="0"/>
              <a:t>&lt;/</a:t>
            </a:r>
            <a:r>
              <a:rPr lang="en-US" dirty="0"/>
              <a:t>body&gt;</a:t>
            </a:r>
          </a:p>
          <a:p>
            <a:r>
              <a:rPr lang="en-US" dirty="0"/>
              <a:t>&lt;/html&gt;</a:t>
            </a:r>
          </a:p>
        </p:txBody>
      </p:sp>
      <p:sp>
        <p:nvSpPr>
          <p:cNvPr id="3" name="AutoShape 2" descr="data:image/png;base64,iVBORw0KGgoAAAANSUhEUgAAANYAAACACAYAAAB3NJfEAAAOSElEQVR4Xu2df0zU5x3HX23TaWorposQtajNhJJh1f7AdlYWnfiDQYvJdZhwmatXaQLtMq5ZG9Q/PJIKpGt2LlNIhj2RDhLraNSBUj0rLeo6T12L0hjoUhW14Zq1dzSa8/fyvR94oC0qd+fDcx/+aQLH8/18Xu/ndc+Pw/Sea9euXUO+hIAQiCiBe0SsiPKUwYSAn4CIJRNBCESBgF+sy5cvc+XKFUL/jcJzZEghEFcE7vn++++vXb16Na6almaFQLQJ3OP1euXyItqUZfy4IyBixV3k0nAsCIhYsaAsz4g7AiJW3EUuDceCgIgVC8ryjLgjIGLFXeTScCwIiFixoCzPiDsCIlbcRS4Nx4KAiBULyvKMuCMgYsVd5NJwLAiIWLGgLM+IOwIiVtxFLg3HgoCIFQvK8oy4IyBixV3k0nAsCGgllsueQJbLQWeDiaRY0JNnCIEfIHDbYvknry18tERSZmdhLrJSlJvKyLuI+gaxehopSLWQ4fRizbiLhcmj447AHYplw+m1EpirPnqcFRSY1kJFG3uKp901iCLWXUMvDx5AIAJiBUZ0rU4gq8FGW5eVu6WWiCXzWxUCkRPLv0UMX8kCLXo6G6ksraBxTxfuxBTm5Vix2cxMG3MdgcflwFZRRbPxGgJbyyxLETbTNEbSQ2NBKpYMJ95++zkX9oQsXI5OGkyBE1U/sYLbwOYBpG1928LguM031qxKOFLH8CUQIbE8NBVNwkw9J6tzCTnjc9nJKXAyu9pBWVYS+HpwVhRg2meibU+xf2XztdvJyWzD5HRQnGH8po+ezn00NvswWXNJulOxjEx+9IwlYg3faat+5UMXy+ehvdGKyQaVzo2YJoWabqdqdibOonY+MPd9E3xtlCZZGNF0lLLMkbTbU8h0VdLeYCLsVWHk7nDFGlQs9cORCocvgTsUa0DDT9twNlrxLzh9XlUxO3Mf1vaGMNmMH56ksWAajabAFs7jLGGSqZl5NjsrcjJImZjEmH5XiyLW8J1e8Vv5HYp1/VzS07SM2eZ95DS6WJsVZpbLTkL/e/l+lBNtbXRZjc2gh/Z6GzZ7M3u63P7XTJxXhK3ShinVMEzEit/pOXw7H7JYxpnIZc8hq2oijvCtYLudlEwXlZ0NBO8WBqfk83Cycx8f2KzYjhbQdLSMzJEi1uDg5BWqEYiAWMHt3bIsLKeKcTZbyTAWGl8bqx/PxW0/SXVu+B7xFhD4VzsXDr+UPtpKk8jtqadzo3GZEfoa5FZQzli3AFpeEi0CERLL2NE5Kckw0TzbgXNj4CKip6mILGsPFoedosxJ/r/K8HlOcrS5mqOPV2KZBu2OIg5NtJIzO5Uk/wt6cNpMFPWUsi8oknEOyzC5sbU3YNyD+HpcNNorqKzew+M/dN3uJxa4QGmY10RTWWbfbWUAptwKRmtSybgQObEMJ4zrdeNcZXPSbM3wi+TpbGKj3Y6j4RCngMSU2WRlFWApNfsvOzyueiodDTid+/AfsSY+TYHFirUoF/8Ry//l8wtoqfiALvdE5i2zYl2RwqHU3B/+HCv0m531lBZVsvHQKePhVDQeIvDHISKWCBA9ArctVvRKkZGFgD4ERCx9spROFCIgYikUhpSiDwERS58spROFCIhYCoUhpehDQMTSJ0vpRCECIpZCYUgp+hAQsfTJUjpRiICIpVAYUoo+BEQsfbKUThQiIGIpFIaUog8BEUufLKUThQiIWAqFIaXoQ+CWxfL5fPT29nLx4kWuXr2qDwHpRAhEgcAtieX1ejl//jzjxo3jwQcf5N57741CKTKkENCHwKBiGSvVd999R0pKigilT+7SSZQJDCqW2+0mKSmJhx56KMqlyPBCQB8Cg4p1+vRp0tLSZLXSJ3PpJAYEBhXr1KlTTJ06NQalyCOEgD4ERCx9spROFCIgYikUhpSiDwERS58spROFCIhYCoUhpehDQMTSJ0vpRCECIpZCYUgp+hAQsfTJUjpRiICIpVAYUoo+BEQsfbKUThQiIGIpFIaUog8BEUufLKUThQiIWAqFIaXoQ0DE0idL6UQhAiKWQmFIKfoQiIBYbnZZ6tjw4XUoKVVLWZOXGPxG/5/P3/5HCp+CE3V21pBLzdKUQWj+j/2ldbQuXMqquT/Vh3yoE28Xre/tpYZZ1L92u/88R3M2wzjtCIhldO/jzLY63izuxZDK1idViEwX9S/uhcolmKckDGNckS7dy/7VDqo2XOHSikW8f9tiRboeGS9SBCIkllHOcWrnN+EqXML6/OQB9XWx9f0rLM5Pi0zd3TtZe+QpSm4QODLDx3aU4Ir+ZITE0opNbJOI5NMiKBaceb8Ka8143tq9mNTwKjv+yVaeZ3F6JErvprloMwcWhW83IzHu3RojkmLpxuZuZTL050ZULLyfYPv5QcZseY2SWaH/5b2Pg3V7mbA0mwkDzhWtyYv7to3uFgdvln7LqOVZvJH8JZ2/eJEFiXDR/Rlbyts4/9vfUzjlGLXFLexoDQ00muX/ecX/uv5f3exft5OaDb2c/wbG/zadwhXZpCeEnfeCWy/3tr/xWnEvLJzOOsd8EoNnntreZF668CU1Gy4zf5eVl8LfFA5vJv+F7sAjjXHyv2bVE5/T5f9GMqvPLCHdvTv4vWCNo79iV8VONm04z6VHHmDWymwK8x5lFCGxMnlr9OeU/7mXS6NH8+tqM+b0Uf4Rh8bmHCe2bWVt+decPQ3jl0+nZMV8JofiGfockhFuQiCyYuHjYPk63ulIx14fFMl3mPoPEzHnhbaHbnaV1LFpC0wOXXJ4P2HNy17M/3ieyXg5WN6IZ7mFBYnHqH2mhR2nIXTpAceomdDCiX4XJOGdGQf6jex4Mo+V+SmM8naxtXQbDaen8NY/jZW0m2bLZjaFbb1O1P2VN1vTWOeYzmdFdWzaDpcWpmN3hL0Z3ODuTlY9+zXzv7Awx39s/B+tJRtpXbQM26LAJcuZbTvx5GWTbshTuptRr5t4LnEkF90fUf7EkeAbUG/g8mdEOm9XZjM5wUtHTT1l60fyh48tPMfQ2LhbNtEwYj7Fc8fzE99ZdpU2sClxLhtXPsVPRImoEYiwWEDHVl5a8BVzgu/ynpbN7E9fQk6/Y1fgXfrjvOB2zv0RqxYcZ7I9m9/MfZQx/doNiETwNnFQsfzPP0fxf83MDL0rd++k5NkOJvtX0uBEDhPLv2ptezSwYvWtIIOdeQb0EBL2QuhNpZvm973k5E8NMvmS8wNj9K+aiQGx+p2xjlEzowW3vZBV6YeHwKaL2vnb2PHFwAcHV9WoTSsZOPJiGRPMvJmGdONdMZnWmuPMLPzlAFkGTspzdNbVU7ail0tj7yPl1bm8UTgj+Du3J5an5W+88nICK88sYUZfvuGrHDdM5DsTCzwtDl55b1xgdTbOkb5ETrxwgDHGm8ro3dR3Z2I2tsTG1nH9w0FxB066m52xwvmMGgIbo+8DTLrpdlkmfzQJREGs4IR7GYq3j6Prm5kUBrdG1xsZKFbwJ76zdHzYRm15N55XTdQsfZTQCnXrK9Y/MC/oHnAu+oz1E/Yyyr+KetlfWsNfHrm+It2pWIEz5TEyPrUw9l8HmJw/ixPl66gam8vbyV9xYk52YNU0VlHzOYo/DVtF+2DcRCzfYdb+7JOAoKGz3R2xCaxYnrLwM280p5OMHSIQFbEwJsaze3ExluKPf8dzN3x09RX1Lzaye2EutYVp4N7NmvWjKVzxDIkjL3OirhrbhUXUFqaA79/86WdtnHs3dHY5S7Olgda8AmyPHKdjyq+Y2W/8s+wqamDD6WRW/t3EjATjrOPgzZYp2Kt/hXHP0bHuHcqOBM9Q7sPUrj7Aju0XuP+F6dir03ANOIP98HQJnKu2JCaTNyePBcbq5JfoLGNff4Y1S0PnmG62mjfTnDydVcbFgVGv7zC12xN5Kf8B/xhVvY/xlj2b1IRzfLaujj8Z51Sj3iGymfBhFdb3RrHcvpgF/s8Qz3Gw5hMmFP7I+VH8GDKB6IgFdNbYKfvmlzc5JA/4S43grVrtkTQy3DspX9HL/S88xkr786SODGzhdgfbDPxFx2g6ahyU286T8m4BtkXjb4TgC7uBG3sf4/Om9r8J6/6INeYjfH7hAWZVLqagt4XyI+MofHUGZ0rrA39F8uQIxi6cy/pBPrQ9t9fBsvKHwz5iCHyed8Mq4T1O/eqd7Nhyxb/dHb8ojWJbNqn+c2DYLeaI+/j58rmUhLbC7t0MjY2XjrpG1q7/Fu9peGDOWBavfJHFwRvHIc8gGeCmBKImlvAWAvFMICJi5U94J54ZDsve/7ghj5nZg/2d5rBsTYmiIyKWEp1IEUJAIQIilkJhSCn6EBCx9MlSOlGIgIilUBhSij4ERCx9spROFCIgYikUhpSiDwERS58spROFCIhYCoUhpehDQMTSJ0vpRCECIpZCYUgp+hAQsfTJUjpRiICIpVAYUoo+BEQsfbKUThQiIGIpFIaUog8BEUufLKUThQiIWAqFIaXoQ0DE0idL6UQhAiKWQmFIKfoQELH0yVI6UYiAiKVQGFKKPgRELH2ylE4UIiBiKRSGlKIPARFLnyylE4UIiFgKhSGl6ENAxNInS+lEIQIilkJhSCn6EBCx9MlSOlGIgIilUBhSij4ERCx9spROFCIgYikUhpSiDwERS58spROFCIhYCoUhpehDQMTSJ0vpRCECIpZCYUgp+hAQsfTJUjpRiICIpVAYUoo+BEQsfbKUThQiIGIpFIaUog8BEUufLKUThQiIWAqFIaXoQ0DE0idL6UQhAiKWQmFIKfoQELH0yVI6UYiAiKVQGFKKPgRELH2ylE4UIiBiKRSGlKIPARFLnyylE4UIiFgKhSGl6ENAxNInS+lEIQIilkJhSCn6EPg/ti2vkW3k4x8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09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500" y="524301"/>
            <a:ext cx="4076700" cy="2438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4999" y="3212910"/>
            <a:ext cx="4638675" cy="300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Arrow Connector 4"/>
          <p:cNvCxnSpPr/>
          <p:nvPr/>
        </p:nvCxnSpPr>
        <p:spPr>
          <a:xfrm flipH="1" flipV="1">
            <a:off x="6800850" y="2057400"/>
            <a:ext cx="742950" cy="115551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096125" y="3229211"/>
            <a:ext cx="1590675" cy="830997"/>
          </a:xfrm>
          <a:prstGeom prst="rect">
            <a:avLst/>
          </a:prstGeom>
          <a:noFill/>
        </p:spPr>
        <p:txBody>
          <a:bodyPr wrap="square" rtlCol="0">
            <a:spAutoFit/>
          </a:bodyPr>
          <a:lstStyle/>
          <a:p>
            <a:r>
              <a:rPr lang="en-US" sz="1600" b="1" dirty="0" smtClean="0"/>
              <a:t>By clicking on link the site will open </a:t>
            </a:r>
            <a:endParaRPr lang="en-US" sz="1600" b="1" dirty="0"/>
          </a:p>
        </p:txBody>
      </p:sp>
    </p:spTree>
    <p:extLst>
      <p:ext uri="{BB962C8B-B14F-4D97-AF65-F5344CB8AC3E}">
        <p14:creationId xmlns:p14="http://schemas.microsoft.com/office/powerpoint/2010/main" val="3802086103"/>
      </p:ext>
    </p:extLst>
  </p:cSld>
  <p:clrMapOvr>
    <a:masterClrMapping/>
  </p:clrMapOvr>
  <p:transition xmlns:p14="http://schemas.microsoft.com/office/powerpoint/2010/main" spd="slow">
    <p:wip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0"/>
            <a:ext cx="8534400" cy="758952"/>
          </a:xfrm>
        </p:spPr>
        <p:txBody>
          <a:bodyPr>
            <a:noAutofit/>
          </a:bodyPr>
          <a:lstStyle/>
          <a:p>
            <a:r>
              <a:rPr lang="en-US" sz="3200" b="1" dirty="0">
                <a:solidFill>
                  <a:srgbClr val="FF6702"/>
                </a:solidFill>
              </a:rPr>
              <a:t>HTML Images</a:t>
            </a:r>
            <a:br>
              <a:rPr lang="en-US" sz="3200" b="1" dirty="0">
                <a:solidFill>
                  <a:srgbClr val="FF6702"/>
                </a:solidFill>
              </a:rPr>
            </a:br>
            <a:endParaRPr lang="en-US" sz="3200" b="1" dirty="0">
              <a:solidFill>
                <a:srgbClr val="FF6702"/>
              </a:solidFill>
            </a:endParaRPr>
          </a:p>
        </p:txBody>
      </p:sp>
      <p:sp>
        <p:nvSpPr>
          <p:cNvPr id="3" name="Rectangle 2"/>
          <p:cNvSpPr/>
          <p:nvPr/>
        </p:nvSpPr>
        <p:spPr>
          <a:xfrm>
            <a:off x="228600" y="1447800"/>
            <a:ext cx="8534400" cy="3693319"/>
          </a:xfrm>
          <a:prstGeom prst="rect">
            <a:avLst/>
          </a:prstGeom>
        </p:spPr>
        <p:txBody>
          <a:bodyPr wrap="square">
            <a:spAutoFit/>
          </a:bodyPr>
          <a:lstStyle/>
          <a:p>
            <a:pPr marL="285750" indent="-285750">
              <a:buFont typeface="Arial" pitchFamily="34" charset="0"/>
              <a:buChar char="•"/>
            </a:pPr>
            <a:r>
              <a:rPr lang="en-US" dirty="0"/>
              <a:t>In HTML, images are defined with the </a:t>
            </a:r>
            <a:r>
              <a:rPr lang="en-US" b="1" dirty="0"/>
              <a:t>&lt;</a:t>
            </a:r>
            <a:r>
              <a:rPr lang="en-US" b="1" dirty="0" err="1"/>
              <a:t>img</a:t>
            </a:r>
            <a:r>
              <a:rPr lang="en-US" b="1" dirty="0"/>
              <a:t>&gt;</a:t>
            </a:r>
            <a:r>
              <a:rPr lang="en-US" dirty="0"/>
              <a:t> </a:t>
            </a:r>
            <a:r>
              <a:rPr lang="en-US" dirty="0" smtClean="0"/>
              <a:t>tag.</a:t>
            </a:r>
          </a:p>
          <a:p>
            <a:endParaRPr lang="en-US" dirty="0" smtClean="0"/>
          </a:p>
          <a:p>
            <a:pPr marL="285750" indent="-285750">
              <a:buFont typeface="Arial" pitchFamily="34" charset="0"/>
              <a:buChar char="•"/>
            </a:pPr>
            <a:r>
              <a:rPr lang="en-US" dirty="0" smtClean="0"/>
              <a:t>The </a:t>
            </a:r>
            <a:r>
              <a:rPr lang="en-US" dirty="0"/>
              <a:t>&lt;</a:t>
            </a:r>
            <a:r>
              <a:rPr lang="en-US" dirty="0" err="1"/>
              <a:t>img</a:t>
            </a:r>
            <a:r>
              <a:rPr lang="en-US" dirty="0"/>
              <a:t>&gt; tag is empty, it contains attributes only, and does not have a closing </a:t>
            </a:r>
            <a:r>
              <a:rPr lang="en-US" dirty="0" smtClean="0"/>
              <a:t>tag.</a:t>
            </a:r>
          </a:p>
          <a:p>
            <a:endParaRPr lang="en-US" dirty="0" smtClean="0"/>
          </a:p>
          <a:p>
            <a:pPr marL="285750" indent="-285750">
              <a:buFont typeface="Arial" pitchFamily="34" charset="0"/>
              <a:buChar char="•"/>
            </a:pPr>
            <a:r>
              <a:rPr lang="en-US" dirty="0" smtClean="0"/>
              <a:t>The</a:t>
            </a:r>
            <a:r>
              <a:rPr lang="en-US" dirty="0"/>
              <a:t> </a:t>
            </a:r>
            <a:r>
              <a:rPr lang="en-US" b="1" dirty="0" err="1"/>
              <a:t>src</a:t>
            </a:r>
            <a:r>
              <a:rPr lang="en-US" dirty="0"/>
              <a:t> attribute defines the </a:t>
            </a:r>
            <a:r>
              <a:rPr lang="en-US" dirty="0" err="1"/>
              <a:t>url</a:t>
            </a:r>
            <a:r>
              <a:rPr lang="en-US" dirty="0"/>
              <a:t> (web address) of the </a:t>
            </a:r>
            <a:r>
              <a:rPr lang="en-US" dirty="0" smtClean="0"/>
              <a:t>image</a:t>
            </a:r>
          </a:p>
          <a:p>
            <a:pPr marL="285750" indent="-285750">
              <a:buFont typeface="Arial" pitchFamily="34" charset="0"/>
              <a:buChar char="•"/>
            </a:pPr>
            <a:endParaRPr lang="en-US" dirty="0"/>
          </a:p>
          <a:p>
            <a:pPr marL="285750" indent="-285750">
              <a:buFont typeface="Arial" pitchFamily="34" charset="0"/>
              <a:buChar char="•"/>
            </a:pPr>
            <a:r>
              <a:rPr lang="en-US" dirty="0"/>
              <a:t>The </a:t>
            </a:r>
            <a:r>
              <a:rPr lang="en-US" b="1" dirty="0"/>
              <a:t>alt</a:t>
            </a:r>
            <a:r>
              <a:rPr lang="en-US" dirty="0"/>
              <a:t> attribute specifies an alternate text for the image, if it cannot be displayed</a:t>
            </a:r>
            <a:r>
              <a:rPr lang="en-US" dirty="0" smtClean="0"/>
              <a:t>.</a:t>
            </a:r>
          </a:p>
          <a:p>
            <a:pPr marL="285750" indent="-285750">
              <a:buFont typeface="Arial" pitchFamily="34" charset="0"/>
              <a:buChar char="•"/>
            </a:pPr>
            <a:endParaRPr lang="en-US" dirty="0"/>
          </a:p>
          <a:p>
            <a:pPr marL="285750" indent="-285750">
              <a:buFont typeface="Arial" pitchFamily="34" charset="0"/>
              <a:buChar char="•"/>
            </a:pPr>
            <a:r>
              <a:rPr lang="en-US" dirty="0" smtClean="0"/>
              <a:t>Its syntax is </a:t>
            </a:r>
            <a:r>
              <a:rPr lang="en-US" b="1" dirty="0"/>
              <a:t>&lt;</a:t>
            </a:r>
            <a:r>
              <a:rPr lang="en-US" b="1" dirty="0" err="1"/>
              <a:t>img</a:t>
            </a:r>
            <a:r>
              <a:rPr lang="en-US" b="1" dirty="0"/>
              <a:t> </a:t>
            </a:r>
            <a:r>
              <a:rPr lang="en-US" b="1" dirty="0" err="1"/>
              <a:t>src</a:t>
            </a:r>
            <a:r>
              <a:rPr lang="en-US" b="1" dirty="0"/>
              <a:t>="</a:t>
            </a:r>
            <a:r>
              <a:rPr lang="en-US" b="1" i="1" dirty="0" err="1"/>
              <a:t>url</a:t>
            </a:r>
            <a:r>
              <a:rPr lang="en-US" b="1" dirty="0"/>
              <a:t>" alt="</a:t>
            </a:r>
            <a:r>
              <a:rPr lang="en-US" b="1" i="1" dirty="0" err="1"/>
              <a:t>some_text</a:t>
            </a:r>
            <a:r>
              <a:rPr lang="en-US" b="1" dirty="0" smtClean="0"/>
              <a:t>"&gt;</a:t>
            </a:r>
          </a:p>
          <a:p>
            <a:pPr marL="285750" indent="-285750">
              <a:buFont typeface="Arial" pitchFamily="34" charset="0"/>
              <a:buChar char="•"/>
            </a:pPr>
            <a:endParaRPr lang="en-US" b="1" dirty="0"/>
          </a:p>
          <a:p>
            <a:pPr marL="285750" indent="-285750">
              <a:buFont typeface="Arial" pitchFamily="34" charset="0"/>
              <a:buChar char="•"/>
            </a:pPr>
            <a:r>
              <a:rPr lang="en-US" dirty="0"/>
              <a:t>You can use the </a:t>
            </a:r>
            <a:r>
              <a:rPr lang="en-US" b="1" dirty="0"/>
              <a:t>style</a:t>
            </a:r>
            <a:r>
              <a:rPr lang="en-US" dirty="0"/>
              <a:t> attribute to specify the </a:t>
            </a:r>
            <a:r>
              <a:rPr lang="en-US" b="1" dirty="0"/>
              <a:t>width</a:t>
            </a:r>
            <a:r>
              <a:rPr lang="en-US" dirty="0"/>
              <a:t> and </a:t>
            </a:r>
            <a:r>
              <a:rPr lang="en-US" b="1" dirty="0"/>
              <a:t>height</a:t>
            </a:r>
            <a:r>
              <a:rPr lang="en-US" dirty="0"/>
              <a:t> of an image.</a:t>
            </a:r>
            <a:endParaRPr lang="en-US" b="1" dirty="0"/>
          </a:p>
        </p:txBody>
      </p:sp>
    </p:spTree>
    <p:extLst>
      <p:ext uri="{BB962C8B-B14F-4D97-AF65-F5344CB8AC3E}">
        <p14:creationId xmlns:p14="http://schemas.microsoft.com/office/powerpoint/2010/main" val="1289673257"/>
      </p:ext>
    </p:extLst>
  </p:cSld>
  <p:clrMapOvr>
    <a:masterClrMapping/>
  </p:clrMapOvr>
  <p:transition xmlns:p14="http://schemas.microsoft.com/office/powerpoint/2010/main" spd="slow">
    <p:wip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381000"/>
            <a:ext cx="4724400" cy="2862322"/>
          </a:xfrm>
          <a:prstGeom prst="rect">
            <a:avLst/>
          </a:prstGeom>
        </p:spPr>
        <p:txBody>
          <a:bodyPr wrap="square">
            <a:spAutoFit/>
          </a:bodyPr>
          <a:lstStyle/>
          <a:p>
            <a:r>
              <a:rPr lang="en-US" b="1" dirty="0" smtClean="0"/>
              <a:t>Example </a:t>
            </a:r>
          </a:p>
          <a:p>
            <a:r>
              <a:rPr lang="en-US" dirty="0" smtClean="0"/>
              <a:t>&lt;!</a:t>
            </a:r>
            <a:r>
              <a:rPr lang="en-US" dirty="0"/>
              <a:t>DOCTYPE html&gt;</a:t>
            </a:r>
          </a:p>
          <a:p>
            <a:r>
              <a:rPr lang="en-US" dirty="0"/>
              <a:t>&lt;html&gt;</a:t>
            </a:r>
          </a:p>
          <a:p>
            <a:r>
              <a:rPr lang="en-US" dirty="0"/>
              <a:t>&lt;body&gt;</a:t>
            </a:r>
          </a:p>
          <a:p>
            <a:endParaRPr lang="en-US" b="1" dirty="0"/>
          </a:p>
          <a:p>
            <a:r>
              <a:rPr lang="en-US" b="1" dirty="0"/>
              <a:t>&lt;</a:t>
            </a:r>
            <a:r>
              <a:rPr lang="en-US" b="1" dirty="0" err="1"/>
              <a:t>img</a:t>
            </a:r>
            <a:r>
              <a:rPr lang="en-US" b="1" dirty="0"/>
              <a:t> </a:t>
            </a:r>
            <a:r>
              <a:rPr lang="en-US" b="1" dirty="0" err="1"/>
              <a:t>src</a:t>
            </a:r>
            <a:r>
              <a:rPr lang="en-US" b="1" dirty="0"/>
              <a:t>="html5.gif" alt="HTML5 Icon" style="width:150px;height:128px"&gt;</a:t>
            </a:r>
          </a:p>
          <a:p>
            <a:endParaRPr lang="en-US" dirty="0"/>
          </a:p>
          <a:p>
            <a:r>
              <a:rPr lang="en-US" dirty="0"/>
              <a:t>&lt;/body&gt;</a:t>
            </a:r>
          </a:p>
          <a:p>
            <a:r>
              <a:rPr lang="en-US" dirty="0"/>
              <a:t>&lt;/html&gt;</a:t>
            </a:r>
          </a:p>
        </p:txBody>
      </p:sp>
      <p:sp>
        <p:nvSpPr>
          <p:cNvPr id="4" name="AutoShape 2" descr="data:image/png;base64,iVBORw0KGgoAAAANSUhEUgAAAQYAAADsCAYAAACWnQhsAAAgAElEQVR4Xu2dC3hU1bn3//syk/uVkAiBoGi4CXiDWgVECmpb0JaTYhVbW6i1oj0tOf2s2K9HgqcteGyLrT3irdDaSrUcxFqoRQNKQSrGKgYUCSgSApKQy+Q21305z1p7JoTcZiZzyZ7Z7/bxUXHttff6v2v/5l1rvetdgq7rOnpcHo8H7G+6SAFSwJoKCD3BoGkaOjo6rKkGtZoUIAW4Ar3AwKDA4EAXKUAKWFeBc8CgKAqcTqd11aCWkwKkQG+PgeYWqFeQAqRAr6FEZ2cnVFUlZUgBUsDiCpwzlGhra7O4HNR8UoAU6OUxEBioU5ACpACBgfoAKUAK9KkADSWoY5ACpEAvBQgM1ClIAVKAwEB9gBQgBYIrQB5DcI2oBClgOQUsBYaqtTmYV7UeNRvLUGQ5U1ODSYHQFYg6GPjHV9H9BQpROnMebltWjmULxiE19HeLesleYKjfjMXjlmJ6ZSvKp0f9cVQhKZCwCsQIDBWobC2H8a25UV+5GovLHgFW78aOu6cOmVgEhiGTnh6cYArEAQyGIlUrczBvYwV2HynHUKGBwJBgvZNed8gUiB8Y+BCjuydhtNlRsxlrVqzG5h1H0FBYirnzy1FRcRum5p7VxFG1HhWrH8M2VgbG0GTe0mWoKJuKVNRj8+JxWDq9Eq3njAeqsDZnHqrW12BjmTGjcA4Y/MOIbT2kr+gaVvjr3db7nYfMWvRgUiBOCsQJDA5sXTYGt+FZHF+3AIFv3l21FvMXV2LmuvVYNa8IcNejcvVilO0pw+4dd3PPwl29FvNn7UZZ5XrcPZ3d6UZ9zR5s3uZGWfkCFA0WDEzgAecYCAxx6oP0GBMqEHswuB2o3lyOsgpgTeUGlI0JqFCNx2bOQuWyarxwW9cfAu7dWFG0FClbD2DVrFRUry3FrKo1qN5Yhm6lukk5SI8hKBhMaC16JVIgTgrECAw93n5aBSo3l4P/4Hdx4THMnLUH5dUbu8GC/c/j2Lx4KjaXGUMAR+VyjCnbhrkVa3H//OkoLSlC7jlLGwSGOPUVeoyFFIgRGM6Oy+u3LsHM2/Zg/uYqPDKvGxmq1iLn3HXNc2QvrNiNI+VsMOFA9bMVqFi7DTuONPAyJXOXoWJNBcrGMUIQGCzUX6mpcVIg5mBgcwJVa+dj3mMlWN99KFG9FqWzqrCmZiP8c4PBm+x24HjNHrxQUY6KA4ux9cAqzEolMAQXjkqQAuEpEAcw+IcHS+Zhae3dqNxWjunsh969GyunLEDD2uNYt6D7GCOEBnBvowrrOVTc2L2iCAvqn0XNBjYZGbiCrErQHEMIQlMRqyoQJzCwEUEllk8vw7aZ61G5wZhIrN+6DPPK67F0/VosmzWGR0W6HcdxYNs6HJiyBkunAtXrl+HtknLMnzkORbxAPSoryrCsfgX2+EHA5iGmlzWgonoj2Dymu74Km9euxpp1OzClv+VKbnFjAnTj3K3YumpW12qJ0RloVcKqHwW1u0f6+GhkcDJCovte++fLk2xeoaIS28qncxA4arZiw9q1WL/xbdQCKCydiXnzFmPpitv4ZKWj6lmsWb8RlZV7wKcYSqZh8dJylC9bAD7FwC83B8jS1S/gSEMJ5i4pR/n9pXh73IL+4xgCd9Y8ixXL1mDD27Xs4Vi9+W0YwZkEBvpArKtA1D0G60pJLScFkkcBAkPy2JJaQgpETQECQ9SkpIpIgeRRgMCQPLaklpACUVOAwBA1KakiUiB5FCAwJI8tqSWkQNQUIDBETUqqiBRIHgUIDMljS2oJKRA1BQgMUZOSKiIFkkcBAkPy2JJaQgpETQECQ9SkpIpIgeRRgMCQPLaklpACUVOAwBA1KakiUiB5FIgaGNxuN9juTK/XC03TkkchagkpYEEFogKG1tZWOJ1OjBgxApmZmRBF0YJSUpNJgeRRIGIwME+hpaUFpaWlBITk6RfUEosrEDEYGhoaUFRUhKysLItLSc0nBZJHgYjBUFdXhwkTJpC3kDx9glpCCiBiMNTW1mLy5MkkJSlACiSRAgSGJDImNYUUiJYCBIZoKUn1kAJJpACBIYmMSU0hBaKlwNCBQdcBQeDtcP5jK9Irn0Pdm7sgpGcBmhqt9lE9iaSAKEF3tmPUZ2fDOe8WpF+zwHj7bn0lkZqTyO9KYEhk6yXbuxMYTGNRU4Ch7eMPkbllHU5tfQ5CbgGgKqYRiF4kjgpIMnRHI0YuuAUdC5che+wE8hjiKH/3R5kCDFrjKYjPPYLaTRsgDSsCFN8QyUGPHVIFZBvUpnqULFoC7ZblEAtGEhiGyCAEhiESnh7bhwIEBtN0i6EDg18CXVUgSDJaHrkPuXu34pQqAj6vaQSiF4mjAjY7RkoaHFcvQN7yhxDoG3F8A3qUXwECA3UF8yhAYDCNLUwDBsfjDyJ370s42eECFJp8NE0PieeLyDKKM9PguPom5N71AHkM8dS+x7OGHAw8ZkGU0P6XDcjavQUnD38IsHwObO2aLusowGJaNA3F4yegfdZCZH1piRHPIkrW0cBELSUwmMQYuq5DEASk5Qn8n4H/NsnrDeo1Am3QNR2eDh2awnhvtLPXRWAYlMaxusk0YHC+/hek79qMun17INjslvMY2McjSAIyh4v8n/y/+/qAYtUTYlAvh4AoQFN0uFo0qHwVun8w6D4vRl05E87ZZUi/9kvkMcTAJqFWaQIwaHzo4Kl+EymvbcKJbZsgpmdwt9JKV7KDoaPBCHPvF3aiCM3ZidHzF8EzZxFSpn7W6AOUJnBIPgMCw5DI3vuhBAYCg0m6ogFwnfl7/otleQ73ijhRi64BggjPsUNI2fk8TvzpKYiZOZbbSJVsYDB6lTGUUH06Os8E8xgk6G3NGHXHvXDOuxXphSNp81S4H2MUy5sADMYuS72zFULlRtT+ciWk/OGW2y+RfGAw5hLY747i1uFyGEPDfocSkgy1+QxK/mMV9HmLIWTkEBii+KGHWxWBIVzFYlSewEBgiFHXGlS1Qw8G/2u3a0DWP19C7Q9vh1Q0ynIbqSwPBrZPor4OJf/9DNqvuglZdDTJoD7oaN1kCjCwZSq2RNm+ZT0y/vQLnFZFsD+z0pWsYNBUHd4OHV7nwEMJZv/zJA2dt/4AWQuXcvvzZWu6hkQBAsOQyJ78qxKBQCYCg0k6WJivYQ4wKD4Isg3ON19F+l+fxskD+8NsRuIXT0qPgQU3+XS42zQoHmPxa6CgreIpl8J54x1I/+x10P19IvEtm5gtIDCYxG7JCgbVa0Q9svYZqRv7CIf224DAYJLOaIo4BqYFS+UmyXAf2IfU7c/g5OvbLbd5xvJg0FQUX3sD3DfcjtQpV3b1CfN8KtZ6E1N4DFBVQJLgO14D22ubUPf805abeEpGMIiSAJ9Lh7NJ5YFOA118n8RX74BvziLYxoxDoE9Y63M0T2uTGwwswIbNbqdnwjbpCqBkPHRRhsC285psg1IADNnD0k25icrYECXxHAnax+9COfIOdI8TgmTjEY49L1aewGCeDz3cNzEHGPz77n0NJ2F74y+oe/whCCmp4bald3lRhO52QsgdDtuN34QwbxEEe4oBCxNtzgnM4NtsNmRnZ5ty27WuaVwzBgbPi7+C9/WN0DscEOxpAAtr73GFDQaPG6Puug++GV+CrbCYdlZG3vsjqsEcYAgcKOJzA/96FXU/vov/ykd8CSJ0rxtiZjZS53wJWtnd0FPSIHg9ptq1lxhgYMMBiUPV9fj3oRzYBV1jfyb38hi68jDoOnydxqpE0KGEswOjfvI4cMV1gC2VwqEj7vyRVZDkYBCgKwoEmw22K66BcMdKDhzd4+Kd3CwXgQHQCQxm6Y7GsvKQ767kr8HGqALYUndKzT6cWPZl/isf8cXmGAgMEcvILcS9A4l7YJ1rboX6yQEIct+RiYPxGLR2B0b/fgfaiicj2zzMjop2iViJScCArhBY9zu7of/sO2jxaXxnXqQXR47igzh2EuQfPQEhMwe6u5M8hjCFDaRyZ95W+w9nQ2/+FEJGbp/b47syN/l0eNp1+NzagPELLLYhzyZC+NETSL18FoVDh2mbWBRPejCwZKJ8S3d+Eey/fAlCdh53WwXJPD9LCTGU8J//QWCIxWdovjrNAwZ/CKy35j0IT6zEmaMfgs2ER7ysSGCIuNfpOvvFF/mATzn8DlyPfht6exOE1Mx+VyR4rsdQPAa+DCpi+EUToH1nFVLGXULh0BFbLPIKzAeGjz+A+LufoWF/lTGUiDTegC2xMQ8hZxhsP3wU4oUX81yCZsrCbHaPoWupUtPgq94N91Pl0DtaIKRmDLhU6XXq8LQGhoT9BDjxrNEiCi+dBu2bP4J97CQCQ+TfdcQ1JD8Y2C8dm1PIykPqPT+BPvmz0EUJAstlLphj0z+BgcAQ8Zcc5QpMA4ZACKzaXA/plT/h5MZ10QlyITBE3GW6ViSc7fC8/AS8lc8YUY+2lD7T/AeCm0LyGPzBbcWLl0G9/lZI+UUUDh2xxSKvwAJg8IdFp6RBvv6rEOffDiEn31SxDOb3GPxLlWGCwdOu8VyPLDS634vAEPlXHIMazAMGfwdRO1ohvfESTv7mvwyPoZ9Y/JC1COyXIDCELFnPgoP1GIKDQQA/hUaUUPzd/4Q64yZIgQzhJgpAG7RwCXyjecDgTyPPYXDoTZxcscQ41DTSU6kIDBF3z0AMg9b8KVzrvgf1k4PG5G2P/SZnw06MDNHudg2etgE8hoBtJBnFazYAEz9rbLcP9IWI35wqGKwCyQ+GblF78rgpEL/zIISRF0DvaIUgsTj/0C6+ZCfZoLc7gIY6SF4XdP+KycAbikOt3/iYMnPMt4mKewwpGdAdp+F79bc86jHgRXRvXSAgjaeNZ+dVtuvwdGoQ+9tyTWAIrXMMQSkTgcFYmvTqgL3hY5y84wboigrBHvk5loFOHBEYWJxFbgH0vS9D/cPDUBrro3q2ZDLkYxgUGLxeCLKE4qe3w1s4FnZG2WgsUw/Bx5RMjzQPGFh/8Ac5sTTiDd+eC1kU4AP79YnsHEu+Di8IkEaNhfT9hyGUlEJvc0CQw/AYCAxB+313MLCUbsxjULz9h0OzoYgNOhRNR+FTO/ixAZTrMajMcSlgCTDwk658Pj6ZaX9oE8QJl0FvOcMT0IZ8qQr0zByIB9+E9vyj8ByujmpYdbJ5DASGkHuWKQuaCwz+eHy1qR6NP7wFYksDvIoSuXBRAIOuqhDSMqAfOwT1hSegvLUjqunnrAgGNmRISUmBXjwW+RVPQ8rzH00YxtxP5J2DauhLAVOBIZAUVmttQvND3weOVMPjdgEC2/AUyU5LATpbFtM02JY/DGn6XL7iwQ9dDTH6kcAQ/APqGkqIArxsRaJDB/tLQF/TswKgq0hJTQNKpyL/vl9BzBlGSWCDyxyXEhYBA+uDKl8GS73j/0OYMR+abIPA/izUFG9sf4UoQfR5oL36HDx/+CX3IKJ1JZXHQGCIVrcYsnrMBQZ/kJPm6kTzxv8BKv8MT2szEGksA/MNCAwx72RheQxsqdfnRUpOPjDvZuQvvgciA62/D8T8ZekBAypgMjBo/Bdcd7vQueVpeLY+A3dzI2BnOQAjXZlgHgN4WLS04HYIBSP4c0LNy8DiGFiWKVZe3fkCfI8baeKidSWTx8BCoNkhM56OgYKbRMDrRmp+AVIW3I6MhXdAYMMKtgIVqhcXLfGpnl4KWAgM7MPWIc9cAIl1whHnQ3exhC1hLFmy7NLDR0Lb+zK8FUt4NqhoXQQGAkO0+lI06jEXGAKBLboO9VAVWv/7P+A8dRxCelafKcTCEcCIhSAwhKNZOGUN0xnH0DHPyu3Q+AnX/W6gYgl0nO1IHzkGOT/8JaSJ043cGxTcFI7sMStrHTD4A/nl4jGQlv4YwpSroLc2hRXLwM+jyC+Ctn83lF+UQ3M7eUce6DzGUC2X6B5DVwJYPp+jw92qwefW+w+HJjCE2jWGpJwpwcB+dPRPDsHx4J1wnjgGISM7co8hGmBg0Y/Z+dCP7If21Cr4jh81wBCFMbElwdDZhvTRFyD3gSchnD/RWNQkj2FIQNDzoeYCA3s7/+QTW0U4veQaZHU2o1UTjfXtCK7AjHlEHgOBoV8LdE+Vp7h0PvGo+hg0+9liJsnIETW0Z+TjvA3/MCaBaeIxgh4e3VstAwYuG8vm5DgD2/2PQ7ruK9AbThpZiEK9WFh0RjbEE0eA5x6B6503+GpJNA6vSRaPgUlJYAi1Q5m3nHnBoKlouGcBMprq0OpVjF+TSK9IwRDp8/u536wZnLiXxcLUZRs8b2yB6zd3Qcwe3n9maP829JDAIAjISU9D58gLUfjw8wZcKQ9DjHpY+NWaDwyBMaamofHh5Ug7VAVHYyPAXM1ID6BhYGhtgm35zyHdcIsx+ciWKyPNRB2+7ufcYVow+A+y1VxOeLY9Ae+Lv4CQkdNvnkc+CSuAr0j4XGyFop+JWVZOVZFbUADXxOkYdu8jxjwNzS9E2JOid7vFwCBA72hDylfv4UFOqj0dAo+0G9ps0QQGAkP0Puno1GReMOgaHOvXwL7vFTSfqOXH10ca/ci3XxMYQu45gfMknE1NcP31Mdh2PgU9LctYielRS5d3EJLHwE4h9yB/dAm8V16P3KUrjFT+5DGEbJtYFzQxGHR0/O1ZyH/fiMaagxDSMiNesmRg0JydyPziLRBvWgpP3giIipc8hv7mPthWcxYCXvsB3FvWQtm/EwI7or6Pna7dwdDZqEJhMQz9ZYdmMQyuDhSMmwzl84uR+cXbKLgp1l96mPVbCwwsG5TXDfnyayCV3QWhdCp0V2fI+yXC1Dbk4qYdShAYQrZhshU0Hxi6Kew4UAX7Hx9G89u7eWBRpLEMbGaMwBB6F9YVtiIhw1n1D7ieewi2tqPQeW4MPsfYdRlzwsZEI/tXZ1MQj0GSobc1I3/aLHi/di9yp0zrUWPo70glY6OAqcGg1h6G+uQq1L+xE2KuP4lHhDqwX2c5rwDSrd+HcO2/QW9tDCssOsLH93m7aT0Gfw5O376tcD/3U2gdjj7Dv7uGEWyPi2KsSgQLbtIcTSia8TlId66EVDI+FrJSnREoQGAgMPTbfQKJWQkMEXxhCXqrqcHAND1z32LkfrwfZzQJbBNTpBd5DKEryDeN2exwv/QbuJ/5T4iFJYDi61VB1wYqXYfPCXg7NGha/5vLWJ3DRRWOsZdi+EMbQ38hKhk3BawHBkmC0N4K+Rv3Qbr1e9DPnIpqUtfBWM60QwkCw2DMmRT3mB4MTavuRE5NFRpcXrDJsIgv2Qa9vg7y0vshL7kPej2BoT9NY+YxyDIK0+xoHTcdw1Y+GbFJqYLoK2B6MLSsX4Ocf+3Ap7XHjXiDSMOiCQxBe9E5B8c4muF+/qdQdm2EkONP796jhu5DCXbIDA+H7m8owcKhNQ0jSsag9Yq5yGPBTXSZTgHrgUGSoTkaYZ/3FdhuK4eamQshAJsh2jNhtqFEJGBwtehQPf608X3pSWAwHQT6eiHTg6F9y2+RtXcrTr7/HsC2SEeYFJaF3mruTthLp0CeehUU0XZ2TX6IwMAME9h2nT0sHYJkHAo76MxQ/IAdD4S0LEiXfx7S8GIjxiDEbFOxBYMI+DwovvgStF+9AFkLv5UQH4rVXtL0YHC+8Xek73gOdXt2GlmZ2aanJLyimo+BhRx3tEA8byzSK/4KiSWt1TXj6JcQ4GeAwTiMRzm4h4dDq0f/5Q9L7739nQNHNGDW2aBBUwdI0MJTunVg1My5cM79KtJnfD4JrZn4TSIwmMSGUQUDjyxsglhcisyHXjO8BXaUPct5EMJFYAhBpCQvYnowuA7uQ9rfnkHdKy9CyMrh+/iT8TIdGPy5LH37tsHz0q+hnjoKwZ7WayjXPRyaxS50ntF4Mtj+U7pJ0NtbMer6L8P1xduRNvnKZDRnwrfJ9GDQmk9D3PQbnPjTkxDzC/sMsEl4K3SbY8gcLkY2x8C8A//mJ9vl1yP1zl/6PQaWgi60vBPcY/CDwbNtHTx/e5LvMelKptJN8O7h0IpXh8uhDwwG2QatuQGjb70T2qLvQsw/LxnMl3RtIDCYxKRR8xgIDCaxaGK/hunB4NSA9E2PoPbXFZDOG83PO0zGK1pg0AURguqBKmcB0xYh91srBukxGElu3Rt/As8r6yGkpA+c61HXEZLHYLNDPX0CJd+rgHPRcqSH5sQko8lN3SZTgyGwicfxPw8g5x+bcUphS11RAAOLZWg5A3naHKR8vZyPeVkSl1Bm7PnSInOz2QSfqkB9fQt87+yB7nYauzQHGYAVLTDAnwRFLBiFlBvvhm32Lf6lSo2vMoRyGUMJAwzOdd+Hd8cf/PskemvfFdyk6fB2Gn8PuCxqs2OkpKF1dhly73kQARuH8l5UJn4KWBMMsh16Qx2k6xbxVPIspTyLbwgdDBoEycbBoL/2IpSXfguN7bngpzUPLps1gSF+nZ6eFFwBc4OBpS6XZLRv+yOyXv9fnPzwAyM3YB+pxYI3tVuJJAcDXG3QCy+E9OX7kHH19WEHNwUAqXx6HO4NK6AefH3gcGgWw8COpWvToLj9HlWf8RLsbEoNxRMmof3aryBr/tc4XMM5WDgsO1PhQStgUTDYoDfVQ7xyHmzf/RmQlhnWx8OGC7oo8QzTKYffRufvHobvk8MQI1hOjZrHwGMYGiFeNA1p3/o5pNGlYbXtnBOlwgCDpuhwtbAELXyw1Y/3RWAY9Jca5xtNDgYjGalz9zakv/6/qPvnLmOL9CDH8V3a+vdL2C6dAfudD0AtGMVzlfE9EyFEBhpgECHoGsRTx+BZ9wDUw/sh5Aw+y5QlwMBDtb0YddVsOK/9CtJnze9aWo1zv6fHBVHA3GDwH3jieb8KKa9vQt1Lz0FIzYh8v0RSg8EGreU05CmzkV6+AWJ6Bu8C4eyTCAwlvHtfhOelR6F9+hHfd9FXODqrVxQFnsqt44wRfNbvXA078MfdiVE33QLPtYuQcvF0BFLU05dqLgWsCYbAzP2I8yEv/DbEmfO5+8s7aQgeQ/ePjCU19a39AbSD+yDk9r0tORSTR81jkO3QGutg+8x8ZPy/34cFhZ4AITCEYrnkLJMQYPAer4H9tT/jxB/XQczMHvTMf5cJIwTDOR9QRha8D3wD2puvQBg+ctCRmWYEg2f7Bni3P809kL7CoQM6hOwxiCK0jjaM/toyeOfcDPuYceQxmJQrpgZD4GQi3dUOYeefUfvw/ZDyCiLfL8G2XnvdsOUVwP6FxVDnf9MIAWY7N0PwGEwLhsBmKdkO+9yvI/Ur9w7CYzgb7+D+/Y/BvAZj5aD32aHdE7Swg2xdrcZSbb9eFzu8pqURJfeuhv65m43hSajzOib9gJL1tSwKBoGniRNTUiDPvhHi7SuMbclsj0G4YEhNh/bbn0DZudlIgDrILFNR8RgIDMn6nca9XQkBBrYCZtvzImrv/xakgvMiP3iGfUDRAkNKKvTnfgXf9uehsehHdnr2IFZNzAgG56/uhO/dSggpbFclP1XmnCt8j0GG2ngaJat/C9/ML8NmuF4he2lx/zos/EBzg4EZhoVA2+zo/NuzSPvdz/CpIgx6HN/dzjoLgfa6IV0+G/K9v+bzFrrqCytsmHsXkgz1nV3A3peh1bwHteVMyHkPznkf5m1IAga/u5LlXFAg5hbC9pmbIM+6GfKIMRENJTpW3gjl8FsQ8xiM+0kbLwpgMQzeDh1etrFloKGEbMMIWYfrmz9CBjuv0m9bC39/pm26ZcHAPmi95QzECZfB/tAmvhSn+3whb03u8dNpfIAAxOZ62A+/Dd/Rg/DUHIBWfyKkesP1GPgKimyDWDgG8vgrIV48G9KYiRCz84x9HCGmcevtBZydYyAwmPa7jfmLmR8M7IAT2QbXP19B2qZHcfKjIyEvKw6oXjTB0IeLzX85RZHDRzv2IXD4HeBoNdRPa/lBuj0/3IHAoLMNTYIIMa8IvpyLoEycgbSLL0fGiNFAVl6Xmx/q/Eh/unQNDQCoJz+G69E7odUdgpA5DNB6p+4PpHQLxWMwyooovrAUrkX/jrSrrjc8P7bxjC7TKZAwYHD/axdSt6zDyep3B/1reI76/oNVhTHjYb/3VxCGjzJiGQb5SxvUsoEwatUH8aODUI4eBOqO8IhJteEUINkhiLoxlJBF6F4fpLzhwPgZ0EtnIG3seEijxxmwidE7njNncLQa7qeWQ/v0KISM3AGDmxQPS9Ci8ZyPxpRB9yNvDWUCdRdPvQzuhcuQesVsAkPQTjN0BawLBp4wtRXiqLFIveen0C6YCJ7LgO2ODHFlIiKz+Sfz2AcjNZ6E/P4+KLU1SCvIhDTxasgXz4CYkRXXdX4CQ0QWTaqbzQ8GFlsgSlDqPob82p9R96cn+YRfpG4zz1swlGDo1o3Mcq5EIDyZ5UjwVv4enpefNE4DHyBJCwtuCtVjYEdhj7r1TihzboY8aqzhhYSYoDapvroEaIyFwSDysb6QXwS57C6Is+ZDsKfyTT6h5kaMln0TGgySAJ9TR2eTClHqPYQIaMSTvxAYotVlYl6PdcHANvR4nHxHpG3+NyBcfzNfrycwiDyrUsgeQzhgYDsrl90PZeaXIA87zwhtDzFBbcy/BHrAOQqYHwyBABjFA7y7Eyd+dCeE1LTIhxIEhl6fQuDsCd3jgmvd96B88Ib/PAq5V3Kc7mnjvU4dbgc7t2Jgj0F3uzD6Z08Cl8/lk60U3GReGlkYDEb0oyDLsF02A8K3V/FzK3juxjiPe80zlDAOpQkNDEYyFvbuLM+jp43liCQwmPdTD+/NEgYM7JhU4eBunFh+K8+tGPHkoz8smsBwtsOE5zEMAgzODox+ciu8Yy+HvX+GhNeDqXRMFDA/GJgTyyYEbXZ4Dr4FZeU34PANLuFqTwUDs/By6RQIt3wPwgWT2OmOMAKK4tdzzeAxBIKoWPSmcugtHtykO1shpPSdGCcQ3HTSP+AAAAsXSURBVKR6jXBonzu4Zrk2EfKq3yNl8me6bBqTXk2VRqyApcHQfcacYUDIzod8wXiklE4Gxl0Kb8kkCHa7EdcQw80+8QZD93gFeN1oO3oIwrF3Yf/kbXg/qobe0cylGQiOBIaIvz1TV5BQYPDWVEP9xXI0f3oyph8qsxjfgm2zQz5/HDBhGuQLJwGlU6HlFEBgm3+iOJseDzAEvCOtoxW+g29AO/xP6A3HoRx7j88psHT44WTfDgsMfqjmjSiG/INHYB83lTwGU2OB5z89u5+2ra0t7Netra3F5MmTw74vnBsCh5L4ao9Ae2oVGt+rMvI+hniASjjP6q8sz21oS4GQOwz2SZfBdvksuAtGQygq4ROYoaaF66v+aIOhu0egNZ6C6+Bb8B75AELNLkjNR6Hb0nki20gurock8IlHljbe2Jbdz/DLb6uCS6ZD/PZK2EpK6aCZSMSPw70EhkGKzHkqCBBzC2C7cBJSLpwIbfJV8J0/CYLXE5ZHEQkYuu+b0DwuaI2noX70DtSDu6B+/B70tjMx2VtBYBhkx0mQ2xIDDP5DSXxNDdBe2oDGLeuN9G4sKUqkh89Ey1D+1OhiRjbkSVdAH38ZhHGXQCi+0Iio1PrPDhUuGLomCr1uKMfeh3p4L7SP9kP56F3oro6IjsoLVY7QwSAYiXUkCQULl0K8aQlswwrpoJlQhR6icgkCBuN8Cc3RCHH7szj57GP+jhXeuDjuGjOvIjMHtvPHGROapVPhvWAqwAK0+ESG4XUMBIYuj0DXoTXXo/X4x5DrDkL+eB98x943Vg7iuILSfcKWDSXYMMLdqg0QDs1OqfLxHBHFt90N7YbbuJfF53BYHkm6TKkAgSGOZuHzEJIEqeQiCOOvgHzRxcaEZt55EFQvbPYUZGdnG9AQBKiORigHdkM7+ha0hlqobKKQJZMxwQcV8BgIDHHsQHF8VEKAoWuikU1iHdqHkyu+acxq21MGlV8xjvoO+CjuDbAsTDn5kMdfgtQrruFDI9+xGogfvAqxvS4qE4XRbO/ZqWojwImBwdM+gMfAPCKvh6/wFK/5HTDxSmPSOM6Tx9HUwAp1ERhMYuVwU7sN1WsHFrF4OLRmrEiwvRJs+3WfF4FhqEwV0XMJDBHJF72bkx8MKSj+9Sbo5085Z34legpSTdFUIDHAwBxsxcfdbrW5HvVLZiNFANysi7Gtu0lwJSIYWIIWb4fGE7X0u4FKFJEKHR4dKNqwC1J+EcUwJEB/JTCYxEgEBpMYgl6DK5BAYDC2SGstZ9Bwz3zY3B1wq4GIu8S3ppnBYKyqskSvAjRVh+oGFK/OT7jm7x1kuTTVZoMvrxCFP98EMXdY13b3xLda8rYgccDgD3Jisf5Nq78L8egBuDs7/TkDe5+SlGgmMwsYzkLAWDJlZ1JqPh2qohtDhrBiJthQT0VqRga0i6Zg2P2/gZiZQ8FNCdA5CQwmMdJQgqFrb4Wmg22jZodOqV52+FSk6fQJDCbpXmG/RgKBwYiU050dcDyxCnrVa3A6WiDYbAkdyxCwWLzA0H1YwEIJFLduDA/8Q4PwPIIg/Y2HifuQnpsHYfoc5H5nJYT0TIp6DPszjf8NiQMGtteApR3zutHxwtNQ/vZHdDac9h+4mvgrE7EAQyAYSWAH6bAENJoxHFA9DAbG4VLdN2FFvfvxvJouZBSeB/mLX0Pmv91xdt9InNPnRb1tSV4hgcEkBo4WGPqcKGQwiHhYMAihCAyDEM0ctyQQGFiyUZHnPXDs2wn96QfhPHEMQnpWn8enmUPe0N9iMGDoa1igqzoUNlnoDXeiMPR3Dbkk8/Cc7UgffQGEOx5A7pWf67JhvM/uCPmdqWBiLVd27URkr+1sh7NyC9r3bod+/DDUNgdfyjSShSTmFSoYAq4/mxfgqwVeY+kw5sOCcGT1J9qVsnPBzgbNuvoGpM9bCKRnUdRjODoOYdmE8Rh6atQ1k87SvaudaP37FihHDsBbvQ9au4NnaYjqRFqMjdQXGFhGpJ7xA5p/noCdMG2W9nFbABCzcmGfeiXfNZqz8OuAmH7OtvIYS0jVR1GBhAVDf6Bgf66ePg7p5BE07doO74fvQq07ZngUJr66gwGiAPbhs0lCNiRgE4VsjoBdpoGBqkAaUYKUadcif+4CqBl5kEaO5e8Y0wlNE9swmV4tacDQr1H823ubdm2DsH83vB/uh3q6DrrPE/czKgfqOIGPSZSNKZNQIgrj1RF5xihJhjjqIkjT5kAaOxHDrvkCbZ2OlwGG4DnJD4Y+RGUTYoLbgdbKv8L3wTtwv/06T2RKE2LGrz27xPRM2CdPhzxuKnKvuwl6aq4x0UuXJRSwJBjOWtaf2VjXoBx9D/rRQ2h+cye0owegOpr4r6RpckrGrDuy1GsKxJw82CddgYKZ10MZeQHk0kv8WbgHyP4cs3eiiodaAYuDoYf8gRyMLOOQ7kLbyy/Ad/QgvPv/Ca21KeEmNPvqXDy9nCxDLBwF+7gpPMN19sJvAGD5M+kiBQwFCAwh9gR2PoPY8Amad2zlE5rKJ0dMkXsxlNdnGaqlURci9TNzkHfdjdBSsiEWjg7lVipjUQUIDIMyvOFeN+99FXj3H/AdehfKp7XGiU5RPKFqMK8WyCMpXTAB6VddD6V4LHKnz4Zos/vP5BQHUy3dYzEFCAxRMrjO4imUDrRufxHK4f1wv7kj5puFAhOFUmaOET9QOgU5X1gIXcqEkJoepZZRNVZUgMAQbat3O/xWPXYQUu1RnN61HfpH1VAb6yMefrBhgZg3HCkXT8ewOV+EUlAM+cIpRitiePButGWi+sytAIEhXvZRfIDmQtsrL0L96H143t0LtakeusAXSvt8Cz5RaLNDOm807BMugX7pLAybvYDiB+JlMws/h8AwFMb3/7JrLQ0QHafQ/PIL8B5+D8rR9/nyaOq02bBN/gxyZswxJgqHjSBvYCjsZOFnEhgsbHxqOinQnwIEBuobpAAp0EsBAgN1ClKAFCAwUB8gBUiB4AqQxxBcIypBClhOAQKD5UxODSYFgitAYAiuEZUgBSynAIHBcianBpMCwRUgMATXiEqQApZTgMBgOZNTg0mB4AoQGIJrRCVIAcspQGCwnMmpwaRAcAUIDME1ohKkgOUUIDBYzuTUYFIguAIEhuAaUQlSwHIKEBgsZ3JqMCkQXAECQ3CNqAQpYDkFCAyWMzk1mBQIrgCBIbhGVIIUsJwCBAbLmZwaTAoEV4DAEFwjKkEKWE4BAoPlTE4NJgWCK0BgCK4RlSAFLKcAgcFyJqcGkwLBFSAwBNeISpACllOAwGA5k1ODSYHgChAYgmtEJUgByylAYLCcyanBpEBwBQgMwTWiEqSA5RQgMFjO5NRgUiC4AgSG4BpRCVLAcgoQGCxncmowKRBcAQJDcI2oBClgOQUIDJYzOTWYFAiuAIEhuEZUghSwnAIEBsuZnBpMCgRXgMAQXCMqQQpYTgECg+VMTg0mBYIrQGAIrhGVIAUspwCBwXImpwaTAsEVIDAE14hKkAKWU4DAYDmTU4NJgeAKEBiCa0QlSAHLKUBgsJzJqcGkQHAFCAzBNaISpIDlFCAwWM7k1GBSILgCBIbgGlEJUsByChAYLGdyajApEFwBAkNwjagEKWA5BQgMljM5NZgUCK4AgSG4RlSCFLCcAgQGy5mcGkwKBFeAwBBcIypBClhOAQKD5UxODSYFgitAYAiuEZUgBSynAIHBcianBpMCwRUgMATXiEqQApZTgMBgOZNTg0mB4AoQGIJrRCVIAcspQGCwnMmpwaRAcAX+D+I1uWCh/VNZ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198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326261"/>
            <a:ext cx="3299202" cy="2971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47739"/>
      </p:ext>
    </p:extLst>
  </p:cSld>
  <p:clrMapOvr>
    <a:masterClrMapping/>
  </p:clrMapOvr>
  <p:transition xmlns:p14="http://schemas.microsoft.com/office/powerpoint/2010/main" spd="slow">
    <p:wip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0"/>
            <a:ext cx="8534400" cy="758952"/>
          </a:xfrm>
        </p:spPr>
        <p:txBody>
          <a:bodyPr>
            <a:noAutofit/>
          </a:bodyPr>
          <a:lstStyle/>
          <a:p>
            <a:r>
              <a:rPr lang="en-US" sz="3200" b="1" dirty="0">
                <a:solidFill>
                  <a:srgbClr val="FF6702"/>
                </a:solidFill>
              </a:rPr>
              <a:t>HTML Lists</a:t>
            </a:r>
            <a:br>
              <a:rPr lang="en-US" sz="3200" b="1" dirty="0">
                <a:solidFill>
                  <a:srgbClr val="FF6702"/>
                </a:solidFill>
              </a:rPr>
            </a:br>
            <a:endParaRPr lang="en-US" sz="3200" b="1" dirty="0">
              <a:solidFill>
                <a:srgbClr val="FF6702"/>
              </a:solidFill>
            </a:endParaRPr>
          </a:p>
        </p:txBody>
      </p:sp>
      <p:sp>
        <p:nvSpPr>
          <p:cNvPr id="3" name="Rectangle 2"/>
          <p:cNvSpPr/>
          <p:nvPr/>
        </p:nvSpPr>
        <p:spPr>
          <a:xfrm>
            <a:off x="292290" y="1419454"/>
            <a:ext cx="8534400" cy="5447645"/>
          </a:xfrm>
          <a:prstGeom prst="rect">
            <a:avLst/>
          </a:prstGeom>
        </p:spPr>
        <p:txBody>
          <a:bodyPr wrap="square">
            <a:spAutoFit/>
          </a:bodyPr>
          <a:lstStyle/>
          <a:p>
            <a:r>
              <a:rPr lang="en-US" sz="2400" b="1" u="sng" dirty="0">
                <a:solidFill>
                  <a:srgbClr val="82A72F"/>
                </a:solidFill>
              </a:rPr>
              <a:t>Unordered HTML Lists</a:t>
            </a:r>
          </a:p>
          <a:p>
            <a:pPr marL="285750" indent="-285750">
              <a:buFont typeface="Arial" pitchFamily="34" charset="0"/>
              <a:buChar char="•"/>
            </a:pPr>
            <a:r>
              <a:rPr lang="en-US" dirty="0"/>
              <a:t>An unordered list starts with the </a:t>
            </a:r>
            <a:r>
              <a:rPr lang="en-US" b="1" dirty="0"/>
              <a:t>&lt;</a:t>
            </a:r>
            <a:r>
              <a:rPr lang="en-US" b="1" dirty="0" err="1"/>
              <a:t>ul</a:t>
            </a:r>
            <a:r>
              <a:rPr lang="en-US" b="1" dirty="0"/>
              <a:t>&gt;</a:t>
            </a:r>
            <a:r>
              <a:rPr lang="en-US" dirty="0"/>
              <a:t> tag. </a:t>
            </a:r>
            <a:endParaRPr lang="en-US" dirty="0" smtClean="0"/>
          </a:p>
          <a:p>
            <a:pPr marL="285750" indent="-285750">
              <a:buFont typeface="Arial" pitchFamily="34" charset="0"/>
              <a:buChar char="•"/>
            </a:pPr>
            <a:r>
              <a:rPr lang="en-US" dirty="0" smtClean="0"/>
              <a:t>Each </a:t>
            </a:r>
            <a:r>
              <a:rPr lang="en-US" dirty="0"/>
              <a:t>list item starts with the </a:t>
            </a:r>
            <a:r>
              <a:rPr lang="en-US" b="1" dirty="0"/>
              <a:t>&lt;li&gt;</a:t>
            </a:r>
            <a:r>
              <a:rPr lang="en-US" dirty="0"/>
              <a:t> </a:t>
            </a:r>
            <a:r>
              <a:rPr lang="en-US" dirty="0" smtClean="0"/>
              <a:t>tag.</a:t>
            </a:r>
          </a:p>
          <a:p>
            <a:pPr marL="285750" indent="-285750">
              <a:buFont typeface="Arial" pitchFamily="34" charset="0"/>
              <a:buChar char="•"/>
            </a:pPr>
            <a:r>
              <a:rPr lang="en-US" dirty="0" smtClean="0"/>
              <a:t>The </a:t>
            </a:r>
            <a:r>
              <a:rPr lang="en-US" dirty="0"/>
              <a:t>list items will be marked with bullets (small black circles</a:t>
            </a:r>
            <a:r>
              <a:rPr lang="en-US" dirty="0" smtClean="0"/>
              <a:t>).</a:t>
            </a:r>
          </a:p>
          <a:p>
            <a:pPr marL="285750" indent="-285750">
              <a:buFont typeface="Arial" pitchFamily="34" charset="0"/>
              <a:buChar char="•"/>
            </a:pPr>
            <a:r>
              <a:rPr lang="en-US" b="1" dirty="0" smtClean="0"/>
              <a:t>Examples</a:t>
            </a:r>
          </a:p>
          <a:p>
            <a:r>
              <a:rPr lang="en-US" dirty="0"/>
              <a:t>&lt;!DOCTYPE html&gt;</a:t>
            </a:r>
          </a:p>
          <a:p>
            <a:r>
              <a:rPr lang="en-US" dirty="0"/>
              <a:t>&lt;html&gt;</a:t>
            </a:r>
          </a:p>
          <a:p>
            <a:r>
              <a:rPr lang="en-US" dirty="0"/>
              <a:t>&lt;body&gt;</a:t>
            </a:r>
          </a:p>
          <a:p>
            <a:r>
              <a:rPr lang="en-US" dirty="0" smtClean="0"/>
              <a:t>&lt;</a:t>
            </a:r>
            <a:r>
              <a:rPr lang="en-US" dirty="0"/>
              <a:t>h2</a:t>
            </a:r>
            <a:r>
              <a:rPr lang="en-US" dirty="0" smtClean="0"/>
              <a:t>&gt;</a:t>
            </a:r>
          </a:p>
          <a:p>
            <a:r>
              <a:rPr lang="en-US" dirty="0" smtClean="0"/>
              <a:t>Unordered </a:t>
            </a:r>
            <a:r>
              <a:rPr lang="en-US" dirty="0"/>
              <a:t>List with Default </a:t>
            </a:r>
            <a:r>
              <a:rPr lang="en-US" dirty="0" smtClean="0"/>
              <a:t>Bullets</a:t>
            </a:r>
          </a:p>
          <a:p>
            <a:r>
              <a:rPr lang="en-US" dirty="0" smtClean="0"/>
              <a:t>&lt;/</a:t>
            </a:r>
            <a:r>
              <a:rPr lang="en-US" dirty="0"/>
              <a:t>h2&gt;</a:t>
            </a:r>
          </a:p>
          <a:p>
            <a:r>
              <a:rPr lang="en-US" dirty="0" smtClean="0"/>
              <a:t>&lt;</a:t>
            </a:r>
            <a:r>
              <a:rPr lang="en-US" dirty="0" err="1"/>
              <a:t>ul</a:t>
            </a:r>
            <a:r>
              <a:rPr lang="en-US" dirty="0"/>
              <a:t>&gt;</a:t>
            </a:r>
          </a:p>
          <a:p>
            <a:r>
              <a:rPr lang="en-US" dirty="0"/>
              <a:t>  &lt;li&gt;Coffee&lt;/li&gt;</a:t>
            </a:r>
          </a:p>
          <a:p>
            <a:r>
              <a:rPr lang="en-US" dirty="0"/>
              <a:t>  &lt;li&gt;Tea&lt;/li&gt;</a:t>
            </a:r>
          </a:p>
          <a:p>
            <a:r>
              <a:rPr lang="en-US" dirty="0"/>
              <a:t>  &lt;li&gt;Milk&lt;/li&gt;</a:t>
            </a:r>
          </a:p>
          <a:p>
            <a:r>
              <a:rPr lang="en-US" dirty="0"/>
              <a:t>&lt;/</a:t>
            </a:r>
            <a:r>
              <a:rPr lang="en-US" dirty="0" err="1"/>
              <a:t>ul</a:t>
            </a:r>
            <a:r>
              <a:rPr lang="en-US" dirty="0"/>
              <a:t>&gt;  </a:t>
            </a:r>
          </a:p>
          <a:p>
            <a:r>
              <a:rPr lang="en-US" dirty="0" smtClean="0"/>
              <a:t>&lt;/</a:t>
            </a:r>
            <a:r>
              <a:rPr lang="en-US" dirty="0"/>
              <a:t>body&gt;</a:t>
            </a:r>
          </a:p>
          <a:p>
            <a:r>
              <a:rPr lang="en-US" dirty="0"/>
              <a:t>&lt;/html&gt;</a:t>
            </a:r>
          </a:p>
          <a:p>
            <a:endParaRPr lang="en-US" dirty="0"/>
          </a:p>
        </p:txBody>
      </p:sp>
      <p:pic>
        <p:nvPicPr>
          <p:cNvPr id="430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9112" y="2817125"/>
            <a:ext cx="4657578" cy="2209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573451"/>
      </p:ext>
    </p:extLst>
  </p:cSld>
  <p:clrMapOvr>
    <a:masterClrMapping/>
  </p:clrMapOvr>
  <p:transition xmlns:p14="http://schemas.microsoft.com/office/powerpoint/2010/main" spd="slow">
    <p:wip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734796829"/>
              </p:ext>
            </p:extLst>
          </p:nvPr>
        </p:nvGraphicFramePr>
        <p:xfrm>
          <a:off x="685800" y="1066800"/>
          <a:ext cx="7696200" cy="4165600"/>
        </p:xfrm>
        <a:graphic>
          <a:graphicData uri="http://schemas.openxmlformats.org/drawingml/2006/table">
            <a:tbl>
              <a:tblPr firstRow="1" bandRow="1">
                <a:tableStyleId>{5C22544A-7EE6-4342-B048-85BDC9FD1C3A}</a:tableStyleId>
              </a:tblPr>
              <a:tblGrid>
                <a:gridCol w="2819400"/>
                <a:gridCol w="4876800"/>
              </a:tblGrid>
              <a:tr h="507117">
                <a:tc>
                  <a:txBody>
                    <a:bodyPr/>
                    <a:lstStyle/>
                    <a:p>
                      <a:pPr algn="l" fontAlgn="t"/>
                      <a:r>
                        <a:rPr lang="en-US" dirty="0">
                          <a:effectLst/>
                        </a:rPr>
                        <a:t>Style</a:t>
                      </a:r>
                    </a:p>
                  </a:txBody>
                  <a:tcPr marL="76200" marR="76200" marT="76200" marB="76200"/>
                </a:tc>
                <a:tc>
                  <a:txBody>
                    <a:bodyPr/>
                    <a:lstStyle/>
                    <a:p>
                      <a:pPr algn="l" fontAlgn="t"/>
                      <a:r>
                        <a:rPr lang="en-US">
                          <a:effectLst/>
                        </a:rPr>
                        <a:t>Description</a:t>
                      </a:r>
                    </a:p>
                  </a:txBody>
                  <a:tcPr marL="76200" marR="76200" marT="76200" marB="76200"/>
                </a:tc>
              </a:tr>
              <a:tr h="1159123">
                <a:tc>
                  <a:txBody>
                    <a:bodyPr/>
                    <a:lstStyle/>
                    <a:p>
                      <a:pPr fontAlgn="t"/>
                      <a:r>
                        <a:rPr lang="en-US">
                          <a:effectLst/>
                        </a:rPr>
                        <a:t>list-style-type:disc</a:t>
                      </a:r>
                    </a:p>
                  </a:txBody>
                  <a:tcPr marL="76200" marR="76200" marT="76200" marB="76200"/>
                </a:tc>
                <a:tc>
                  <a:txBody>
                    <a:bodyPr/>
                    <a:lstStyle/>
                    <a:p>
                      <a:pPr fontAlgn="t"/>
                      <a:r>
                        <a:rPr lang="en-US">
                          <a:effectLst/>
                        </a:rPr>
                        <a:t>The list items will be marked with bullets (default)</a:t>
                      </a:r>
                    </a:p>
                  </a:txBody>
                  <a:tcPr marL="76200" marR="76200" marT="76200" marB="76200"/>
                </a:tc>
              </a:tr>
              <a:tr h="833120">
                <a:tc>
                  <a:txBody>
                    <a:bodyPr/>
                    <a:lstStyle/>
                    <a:p>
                      <a:pPr fontAlgn="t"/>
                      <a:r>
                        <a:rPr lang="en-US">
                          <a:effectLst/>
                        </a:rPr>
                        <a:t>list-style-type:circle</a:t>
                      </a:r>
                    </a:p>
                  </a:txBody>
                  <a:tcPr marL="76200" marR="76200" marT="76200" marB="76200"/>
                </a:tc>
                <a:tc>
                  <a:txBody>
                    <a:bodyPr/>
                    <a:lstStyle/>
                    <a:p>
                      <a:pPr fontAlgn="t"/>
                      <a:r>
                        <a:rPr lang="en-US">
                          <a:effectLst/>
                        </a:rPr>
                        <a:t>The list items will be marked with circles</a:t>
                      </a:r>
                    </a:p>
                  </a:txBody>
                  <a:tcPr marL="76200" marR="76200" marT="76200" marB="76200"/>
                </a:tc>
              </a:tr>
              <a:tr h="833120">
                <a:tc>
                  <a:txBody>
                    <a:bodyPr/>
                    <a:lstStyle/>
                    <a:p>
                      <a:pPr fontAlgn="t"/>
                      <a:r>
                        <a:rPr lang="en-US">
                          <a:effectLst/>
                        </a:rPr>
                        <a:t>list-style-type:square</a:t>
                      </a:r>
                    </a:p>
                  </a:txBody>
                  <a:tcPr marL="76200" marR="76200" marT="76200" marB="76200"/>
                </a:tc>
                <a:tc>
                  <a:txBody>
                    <a:bodyPr/>
                    <a:lstStyle/>
                    <a:p>
                      <a:pPr fontAlgn="t"/>
                      <a:r>
                        <a:rPr lang="en-US">
                          <a:effectLst/>
                        </a:rPr>
                        <a:t>The list items will be marked with squares</a:t>
                      </a:r>
                    </a:p>
                  </a:txBody>
                  <a:tcPr marL="76200" marR="76200" marT="76200" marB="76200"/>
                </a:tc>
              </a:tr>
              <a:tr h="833120">
                <a:tc>
                  <a:txBody>
                    <a:bodyPr/>
                    <a:lstStyle/>
                    <a:p>
                      <a:pPr fontAlgn="t"/>
                      <a:r>
                        <a:rPr lang="en-US">
                          <a:effectLst/>
                        </a:rPr>
                        <a:t>list-style-type:none</a:t>
                      </a:r>
                    </a:p>
                  </a:txBody>
                  <a:tcPr marL="76200" marR="76200" marT="76200" marB="76200"/>
                </a:tc>
                <a:tc>
                  <a:txBody>
                    <a:bodyPr/>
                    <a:lstStyle/>
                    <a:p>
                      <a:pPr fontAlgn="t"/>
                      <a:r>
                        <a:rPr lang="en-US" dirty="0">
                          <a:effectLst/>
                        </a:rPr>
                        <a:t>The list items will not be marked</a:t>
                      </a:r>
                    </a:p>
                  </a:txBody>
                  <a:tcPr marL="76200" marR="76200" marT="76200" marB="76200"/>
                </a:tc>
              </a:tr>
            </a:tbl>
          </a:graphicData>
        </a:graphic>
      </p:graphicFrame>
    </p:spTree>
    <p:extLst>
      <p:ext uri="{BB962C8B-B14F-4D97-AF65-F5344CB8AC3E}">
        <p14:creationId xmlns:p14="http://schemas.microsoft.com/office/powerpoint/2010/main" val="2082007458"/>
      </p:ext>
    </p:extLst>
  </p:cSld>
  <p:clrMapOvr>
    <a:masterClrMapping/>
  </p:clrMapOvr>
  <p:transition xmlns:p14="http://schemas.microsoft.com/office/powerpoint/2010/main" spd="slow">
    <p:wip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0"/>
            <a:ext cx="8534400" cy="6001643"/>
          </a:xfrm>
          <a:prstGeom prst="rect">
            <a:avLst/>
          </a:prstGeom>
        </p:spPr>
        <p:txBody>
          <a:bodyPr wrap="square">
            <a:spAutoFit/>
          </a:bodyPr>
          <a:lstStyle/>
          <a:p>
            <a:r>
              <a:rPr lang="en-US" sz="2400" b="1" u="sng" dirty="0">
                <a:solidFill>
                  <a:srgbClr val="82A72F"/>
                </a:solidFill>
              </a:rPr>
              <a:t>Ordered HTML Lists</a:t>
            </a:r>
          </a:p>
          <a:p>
            <a:pPr marL="285750" indent="-285750">
              <a:buFont typeface="Arial" pitchFamily="34" charset="0"/>
              <a:buChar char="•"/>
            </a:pPr>
            <a:r>
              <a:rPr lang="en-US" dirty="0"/>
              <a:t>An ordered list starts with the </a:t>
            </a:r>
            <a:r>
              <a:rPr lang="en-US" b="1" dirty="0"/>
              <a:t>&lt;</a:t>
            </a:r>
            <a:r>
              <a:rPr lang="en-US" b="1" dirty="0" err="1"/>
              <a:t>ol</a:t>
            </a:r>
            <a:r>
              <a:rPr lang="en-US" b="1" dirty="0"/>
              <a:t>&gt;</a:t>
            </a:r>
            <a:r>
              <a:rPr lang="en-US" dirty="0"/>
              <a:t> tag. </a:t>
            </a:r>
            <a:endParaRPr lang="en-US" dirty="0" smtClean="0"/>
          </a:p>
          <a:p>
            <a:pPr marL="285750" indent="-285750">
              <a:buFont typeface="Arial" pitchFamily="34" charset="0"/>
              <a:buChar char="•"/>
            </a:pPr>
            <a:r>
              <a:rPr lang="en-US" dirty="0" smtClean="0"/>
              <a:t>Each </a:t>
            </a:r>
            <a:r>
              <a:rPr lang="en-US" dirty="0"/>
              <a:t>list item starts with the </a:t>
            </a:r>
            <a:r>
              <a:rPr lang="en-US" b="1" dirty="0"/>
              <a:t>&lt;li&gt;</a:t>
            </a:r>
            <a:r>
              <a:rPr lang="en-US" dirty="0"/>
              <a:t> </a:t>
            </a:r>
            <a:r>
              <a:rPr lang="en-US" dirty="0" smtClean="0"/>
              <a:t>tag.</a:t>
            </a:r>
          </a:p>
          <a:p>
            <a:pPr marL="285750" indent="-285750">
              <a:buFont typeface="Arial" pitchFamily="34" charset="0"/>
              <a:buChar char="•"/>
            </a:pPr>
            <a:r>
              <a:rPr lang="en-US" dirty="0" smtClean="0"/>
              <a:t>The </a:t>
            </a:r>
            <a:r>
              <a:rPr lang="en-US" dirty="0"/>
              <a:t>list items will be marked with numbers</a:t>
            </a:r>
            <a:r>
              <a:rPr lang="en-US" dirty="0" smtClean="0"/>
              <a:t>.</a:t>
            </a:r>
          </a:p>
          <a:p>
            <a:endParaRPr lang="en-US" dirty="0" smtClean="0"/>
          </a:p>
          <a:p>
            <a:pPr marL="285750" indent="-285750">
              <a:buFont typeface="Arial" pitchFamily="34" charset="0"/>
              <a:buChar char="•"/>
            </a:pPr>
            <a:r>
              <a:rPr lang="en-US" b="1" dirty="0" smtClean="0"/>
              <a:t>Example </a:t>
            </a:r>
          </a:p>
          <a:p>
            <a:r>
              <a:rPr lang="en-US" dirty="0"/>
              <a:t>&lt;!DOCTYPE html&gt;</a:t>
            </a:r>
          </a:p>
          <a:p>
            <a:r>
              <a:rPr lang="en-US" dirty="0"/>
              <a:t>&lt;html&gt;</a:t>
            </a:r>
          </a:p>
          <a:p>
            <a:r>
              <a:rPr lang="en-US" dirty="0"/>
              <a:t>&lt;body&gt;</a:t>
            </a:r>
          </a:p>
          <a:p>
            <a:endParaRPr lang="en-US" dirty="0"/>
          </a:p>
          <a:p>
            <a:r>
              <a:rPr lang="en-US" dirty="0"/>
              <a:t>&lt;h2&gt;Ordered List&lt;/h2&gt;</a:t>
            </a:r>
          </a:p>
          <a:p>
            <a:endParaRPr lang="en-US" dirty="0"/>
          </a:p>
          <a:p>
            <a:r>
              <a:rPr lang="en-US" dirty="0"/>
              <a:t>&lt;</a:t>
            </a:r>
            <a:r>
              <a:rPr lang="en-US" dirty="0" err="1"/>
              <a:t>ol</a:t>
            </a:r>
            <a:r>
              <a:rPr lang="en-US" dirty="0"/>
              <a:t>&gt;</a:t>
            </a:r>
          </a:p>
          <a:p>
            <a:r>
              <a:rPr lang="en-US" dirty="0"/>
              <a:t>  &lt;li&gt;Coffee&lt;/li&gt;</a:t>
            </a:r>
          </a:p>
          <a:p>
            <a:r>
              <a:rPr lang="en-US" dirty="0"/>
              <a:t>  &lt;li&gt;Tea&lt;/li&gt;</a:t>
            </a:r>
          </a:p>
          <a:p>
            <a:r>
              <a:rPr lang="en-US" dirty="0"/>
              <a:t>  &lt;li&gt;Milk&lt;/li&gt;</a:t>
            </a:r>
          </a:p>
          <a:p>
            <a:r>
              <a:rPr lang="en-US" dirty="0"/>
              <a:t>&lt;/</a:t>
            </a:r>
            <a:r>
              <a:rPr lang="en-US" dirty="0" err="1"/>
              <a:t>ol</a:t>
            </a:r>
            <a:r>
              <a:rPr lang="en-US" dirty="0"/>
              <a:t>&gt;  </a:t>
            </a:r>
          </a:p>
          <a:p>
            <a:endParaRPr lang="en-US" dirty="0"/>
          </a:p>
          <a:p>
            <a:r>
              <a:rPr lang="en-US" dirty="0"/>
              <a:t>&lt;/body&gt;</a:t>
            </a:r>
          </a:p>
          <a:p>
            <a:r>
              <a:rPr lang="en-US" dirty="0"/>
              <a:t>&lt;/html&gt;</a:t>
            </a:r>
          </a:p>
          <a:p>
            <a:endParaRPr lang="en-US" dirty="0"/>
          </a:p>
        </p:txBody>
      </p:sp>
      <p:pic>
        <p:nvPicPr>
          <p:cNvPr id="440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8394" y="2057400"/>
            <a:ext cx="3657600" cy="357738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5503343"/>
      </p:ext>
    </p:extLst>
  </p:cSld>
  <p:clrMapOvr>
    <a:masterClrMapping/>
  </p:clrMapOvr>
  <p:transition xmlns:p14="http://schemas.microsoft.com/office/powerpoint/2010/main" spd="slow">
    <p:wip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146461444"/>
              </p:ext>
            </p:extLst>
          </p:nvPr>
        </p:nvGraphicFramePr>
        <p:xfrm>
          <a:off x="609600" y="457200"/>
          <a:ext cx="7924800" cy="5714998"/>
        </p:xfrm>
        <a:graphic>
          <a:graphicData uri="http://schemas.openxmlformats.org/drawingml/2006/table">
            <a:tbl>
              <a:tblPr firstRow="1" bandRow="1">
                <a:tableStyleId>{5C22544A-7EE6-4342-B048-85BDC9FD1C3A}</a:tableStyleId>
              </a:tblPr>
              <a:tblGrid>
                <a:gridCol w="2133600"/>
                <a:gridCol w="5791200"/>
              </a:tblGrid>
              <a:tr h="459828">
                <a:tc>
                  <a:txBody>
                    <a:bodyPr/>
                    <a:lstStyle/>
                    <a:p>
                      <a:pPr algn="l" fontAlgn="t"/>
                      <a:r>
                        <a:rPr lang="en-US" dirty="0">
                          <a:effectLst/>
                        </a:rPr>
                        <a:t>Type</a:t>
                      </a:r>
                    </a:p>
                  </a:txBody>
                  <a:tcPr marL="76200" marR="76200" marT="76200" marB="76200"/>
                </a:tc>
                <a:tc>
                  <a:txBody>
                    <a:bodyPr/>
                    <a:lstStyle/>
                    <a:p>
                      <a:pPr algn="l" fontAlgn="t"/>
                      <a:r>
                        <a:rPr lang="en-US">
                          <a:effectLst/>
                        </a:rPr>
                        <a:t>Description</a:t>
                      </a:r>
                    </a:p>
                  </a:txBody>
                  <a:tcPr marL="76200" marR="76200" marT="76200" marB="76200"/>
                </a:tc>
              </a:tr>
              <a:tr h="1051034">
                <a:tc>
                  <a:txBody>
                    <a:bodyPr/>
                    <a:lstStyle/>
                    <a:p>
                      <a:pPr fontAlgn="t"/>
                      <a:r>
                        <a:rPr lang="en-US">
                          <a:effectLst/>
                        </a:rPr>
                        <a:t>type="1"</a:t>
                      </a:r>
                    </a:p>
                  </a:txBody>
                  <a:tcPr marL="76200" marR="76200" marT="76200" marB="76200"/>
                </a:tc>
                <a:tc>
                  <a:txBody>
                    <a:bodyPr/>
                    <a:lstStyle/>
                    <a:p>
                      <a:pPr fontAlgn="t"/>
                      <a:r>
                        <a:rPr lang="en-US">
                          <a:effectLst/>
                        </a:rPr>
                        <a:t>The list items will be numbered with numbers (default)</a:t>
                      </a:r>
                    </a:p>
                  </a:txBody>
                  <a:tcPr marL="76200" marR="76200" marT="76200" marB="76200"/>
                </a:tc>
              </a:tr>
              <a:tr h="1051034">
                <a:tc>
                  <a:txBody>
                    <a:bodyPr/>
                    <a:lstStyle/>
                    <a:p>
                      <a:pPr fontAlgn="t"/>
                      <a:r>
                        <a:rPr lang="en-US">
                          <a:effectLst/>
                        </a:rPr>
                        <a:t>type="A"</a:t>
                      </a:r>
                    </a:p>
                  </a:txBody>
                  <a:tcPr marL="76200" marR="76200" marT="76200" marB="76200"/>
                </a:tc>
                <a:tc>
                  <a:txBody>
                    <a:bodyPr/>
                    <a:lstStyle/>
                    <a:p>
                      <a:pPr fontAlgn="t"/>
                      <a:r>
                        <a:rPr lang="en-US">
                          <a:effectLst/>
                        </a:rPr>
                        <a:t>The list items will be numbered with uppercase letters</a:t>
                      </a:r>
                    </a:p>
                  </a:txBody>
                  <a:tcPr marL="76200" marR="76200" marT="76200" marB="76200"/>
                </a:tc>
              </a:tr>
              <a:tr h="1051034">
                <a:tc>
                  <a:txBody>
                    <a:bodyPr/>
                    <a:lstStyle/>
                    <a:p>
                      <a:pPr fontAlgn="t"/>
                      <a:r>
                        <a:rPr lang="en-US">
                          <a:effectLst/>
                        </a:rPr>
                        <a:t>type="a"</a:t>
                      </a:r>
                    </a:p>
                  </a:txBody>
                  <a:tcPr marL="76200" marR="76200" marT="76200" marB="76200"/>
                </a:tc>
                <a:tc>
                  <a:txBody>
                    <a:bodyPr/>
                    <a:lstStyle/>
                    <a:p>
                      <a:pPr fontAlgn="t"/>
                      <a:r>
                        <a:rPr lang="en-US">
                          <a:effectLst/>
                        </a:rPr>
                        <a:t>The list items will be numbered with lowercase letters</a:t>
                      </a:r>
                    </a:p>
                  </a:txBody>
                  <a:tcPr marL="76200" marR="76200" marT="76200" marB="76200"/>
                </a:tc>
              </a:tr>
              <a:tr h="1051034">
                <a:tc>
                  <a:txBody>
                    <a:bodyPr/>
                    <a:lstStyle/>
                    <a:p>
                      <a:pPr fontAlgn="t"/>
                      <a:r>
                        <a:rPr lang="en-US">
                          <a:effectLst/>
                        </a:rPr>
                        <a:t>type="I"</a:t>
                      </a:r>
                    </a:p>
                  </a:txBody>
                  <a:tcPr marL="76200" marR="76200" marT="76200" marB="76200"/>
                </a:tc>
                <a:tc>
                  <a:txBody>
                    <a:bodyPr/>
                    <a:lstStyle/>
                    <a:p>
                      <a:pPr fontAlgn="t"/>
                      <a:r>
                        <a:rPr lang="en-US">
                          <a:effectLst/>
                        </a:rPr>
                        <a:t>The list items will be numbered with uppercase roman numbers</a:t>
                      </a:r>
                    </a:p>
                  </a:txBody>
                  <a:tcPr marL="76200" marR="76200" marT="76200" marB="76200"/>
                </a:tc>
              </a:tr>
              <a:tr h="1051034">
                <a:tc>
                  <a:txBody>
                    <a:bodyPr/>
                    <a:lstStyle/>
                    <a:p>
                      <a:pPr fontAlgn="t"/>
                      <a:r>
                        <a:rPr lang="en-US">
                          <a:effectLst/>
                        </a:rPr>
                        <a:t>type="i"</a:t>
                      </a:r>
                    </a:p>
                  </a:txBody>
                  <a:tcPr marL="76200" marR="76200" marT="76200" marB="76200"/>
                </a:tc>
                <a:tc>
                  <a:txBody>
                    <a:bodyPr/>
                    <a:lstStyle/>
                    <a:p>
                      <a:pPr fontAlgn="t"/>
                      <a:r>
                        <a:rPr lang="en-US" dirty="0">
                          <a:effectLst/>
                        </a:rPr>
                        <a:t>The list items will be numbered with lowercase roman numbers</a:t>
                      </a:r>
                    </a:p>
                  </a:txBody>
                  <a:tcPr marL="76200" marR="76200" marT="76200" marB="76200"/>
                </a:tc>
              </a:tr>
            </a:tbl>
          </a:graphicData>
        </a:graphic>
      </p:graphicFrame>
    </p:spTree>
    <p:extLst>
      <p:ext uri="{BB962C8B-B14F-4D97-AF65-F5344CB8AC3E}">
        <p14:creationId xmlns:p14="http://schemas.microsoft.com/office/powerpoint/2010/main" val="1663880265"/>
      </p:ext>
    </p:extLst>
  </p:cSld>
  <p:clrMapOvr>
    <a:masterClrMapping/>
  </p:clrMapOvr>
  <p:transition xmlns:p14="http://schemas.microsoft.com/office/powerpoint/2010/mai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533400"/>
            <a:ext cx="8229600" cy="5324535"/>
          </a:xfrm>
          <a:prstGeom prst="rect">
            <a:avLst/>
          </a:prstGeom>
        </p:spPr>
        <p:txBody>
          <a:bodyPr wrap="square">
            <a:spAutoFit/>
          </a:bodyPr>
          <a:lstStyle/>
          <a:p>
            <a:pPr marL="342900" indent="-342900">
              <a:buFont typeface="Wingdings" pitchFamily="2" charset="2"/>
              <a:buChar char="§"/>
            </a:pPr>
            <a:r>
              <a:rPr lang="en-US" sz="2000" dirty="0"/>
              <a:t>The </a:t>
            </a:r>
            <a:r>
              <a:rPr lang="en-US" sz="2000" b="1" dirty="0"/>
              <a:t>DOCTYPE</a:t>
            </a:r>
            <a:r>
              <a:rPr lang="en-US" sz="2000" dirty="0"/>
              <a:t> declaration defines the document type to be </a:t>
            </a:r>
            <a:r>
              <a:rPr lang="en-US" sz="2000" dirty="0" smtClean="0"/>
              <a:t>HTML</a:t>
            </a:r>
          </a:p>
          <a:p>
            <a:pPr marL="342900" indent="-342900">
              <a:buFont typeface="Wingdings" pitchFamily="2" charset="2"/>
              <a:buChar char="§"/>
            </a:pPr>
            <a:endParaRPr lang="en-US" sz="2000" dirty="0"/>
          </a:p>
          <a:p>
            <a:pPr marL="342900" indent="-342900">
              <a:buFont typeface="Wingdings" pitchFamily="2" charset="2"/>
              <a:buChar char="§"/>
            </a:pPr>
            <a:r>
              <a:rPr lang="en-US" sz="2000" dirty="0" smtClean="0"/>
              <a:t>The </a:t>
            </a:r>
            <a:r>
              <a:rPr lang="en-US" sz="2000" dirty="0"/>
              <a:t>text between </a:t>
            </a:r>
            <a:r>
              <a:rPr lang="en-US" sz="2000" b="1" dirty="0"/>
              <a:t>&lt;html&gt;</a:t>
            </a:r>
            <a:r>
              <a:rPr lang="en-US" sz="2000" dirty="0"/>
              <a:t> and </a:t>
            </a:r>
            <a:r>
              <a:rPr lang="en-US" sz="2000" b="1" dirty="0"/>
              <a:t>&lt;/html&gt;</a:t>
            </a:r>
            <a:r>
              <a:rPr lang="en-US" sz="2000" dirty="0"/>
              <a:t> describes an HTML </a:t>
            </a:r>
            <a:r>
              <a:rPr lang="en-US" sz="2000" dirty="0" smtClean="0"/>
              <a:t>document</a:t>
            </a:r>
          </a:p>
          <a:p>
            <a:pPr marL="342900" indent="-342900">
              <a:buFont typeface="Wingdings" pitchFamily="2" charset="2"/>
              <a:buChar char="§"/>
            </a:pPr>
            <a:endParaRPr lang="en-US" sz="2000" dirty="0"/>
          </a:p>
          <a:p>
            <a:pPr marL="342900" indent="-342900">
              <a:buFont typeface="Wingdings" pitchFamily="2" charset="2"/>
              <a:buChar char="§"/>
            </a:pPr>
            <a:r>
              <a:rPr lang="en-US" sz="2000" dirty="0" smtClean="0"/>
              <a:t>The </a:t>
            </a:r>
            <a:r>
              <a:rPr lang="en-US" sz="2000" dirty="0"/>
              <a:t>text between </a:t>
            </a:r>
            <a:r>
              <a:rPr lang="en-US" sz="2000" b="1" dirty="0"/>
              <a:t>&lt;head&gt;</a:t>
            </a:r>
            <a:r>
              <a:rPr lang="en-US" sz="2000" dirty="0"/>
              <a:t> and </a:t>
            </a:r>
            <a:r>
              <a:rPr lang="en-US" sz="2000" b="1" dirty="0"/>
              <a:t>&lt;/head&gt;</a:t>
            </a:r>
            <a:r>
              <a:rPr lang="en-US" sz="2000" dirty="0"/>
              <a:t> provides information about the </a:t>
            </a:r>
            <a:r>
              <a:rPr lang="en-US" sz="2000" dirty="0" smtClean="0"/>
              <a:t>document</a:t>
            </a:r>
          </a:p>
          <a:p>
            <a:pPr marL="342900" indent="-342900">
              <a:buFont typeface="Wingdings" pitchFamily="2" charset="2"/>
              <a:buChar char="§"/>
            </a:pPr>
            <a:endParaRPr lang="en-US" sz="2000" dirty="0"/>
          </a:p>
          <a:p>
            <a:pPr marL="342900" indent="-342900">
              <a:buFont typeface="Wingdings" pitchFamily="2" charset="2"/>
              <a:buChar char="§"/>
            </a:pPr>
            <a:r>
              <a:rPr lang="en-US" sz="2000" dirty="0" smtClean="0"/>
              <a:t>The text between </a:t>
            </a:r>
            <a:r>
              <a:rPr lang="en-US" sz="2000" b="1" dirty="0" smtClean="0"/>
              <a:t>&lt;title&gt;</a:t>
            </a:r>
            <a:r>
              <a:rPr lang="en-US" sz="2000" dirty="0" smtClean="0"/>
              <a:t> and </a:t>
            </a:r>
            <a:r>
              <a:rPr lang="en-US" sz="2000" b="1" dirty="0" smtClean="0"/>
              <a:t>&lt;/title&gt;</a:t>
            </a:r>
            <a:r>
              <a:rPr lang="en-US" sz="2000" dirty="0" smtClean="0"/>
              <a:t> provides a title for the document</a:t>
            </a:r>
          </a:p>
          <a:p>
            <a:endParaRPr lang="en-US" sz="2000" dirty="0" smtClean="0"/>
          </a:p>
          <a:p>
            <a:pPr marL="342900" indent="-342900">
              <a:buFont typeface="Wingdings" pitchFamily="2" charset="2"/>
              <a:buChar char="§"/>
            </a:pPr>
            <a:r>
              <a:rPr lang="en-US" sz="2000" dirty="0" smtClean="0"/>
              <a:t>The </a:t>
            </a:r>
            <a:r>
              <a:rPr lang="en-US" sz="2000" dirty="0"/>
              <a:t>text between </a:t>
            </a:r>
            <a:r>
              <a:rPr lang="en-US" sz="2000" b="1" dirty="0"/>
              <a:t>&lt;body&gt;</a:t>
            </a:r>
            <a:r>
              <a:rPr lang="en-US" sz="2000" dirty="0"/>
              <a:t> and </a:t>
            </a:r>
            <a:r>
              <a:rPr lang="en-US" sz="2000" b="1" dirty="0"/>
              <a:t>&lt;/body&gt;</a:t>
            </a:r>
            <a:r>
              <a:rPr lang="en-US" sz="2000" dirty="0"/>
              <a:t> describes the visible page </a:t>
            </a:r>
            <a:r>
              <a:rPr lang="en-US" sz="2000" dirty="0" smtClean="0"/>
              <a:t>content</a:t>
            </a:r>
          </a:p>
          <a:p>
            <a:endParaRPr lang="en-US" sz="2000" dirty="0" smtClean="0"/>
          </a:p>
          <a:p>
            <a:pPr marL="342900" indent="-342900">
              <a:buFont typeface="Wingdings" pitchFamily="2" charset="2"/>
              <a:buChar char="§"/>
            </a:pPr>
            <a:r>
              <a:rPr lang="en-US" sz="2000" dirty="0" smtClean="0"/>
              <a:t>The text between </a:t>
            </a:r>
            <a:r>
              <a:rPr lang="en-US" sz="2000" b="1" dirty="0" smtClean="0"/>
              <a:t>&lt;h1&gt;</a:t>
            </a:r>
            <a:r>
              <a:rPr lang="en-US" sz="2000" dirty="0" smtClean="0"/>
              <a:t> and </a:t>
            </a:r>
            <a:r>
              <a:rPr lang="en-US" sz="2000" b="1" dirty="0" smtClean="0"/>
              <a:t>&lt;/h1&gt;</a:t>
            </a:r>
            <a:r>
              <a:rPr lang="en-US" sz="2000" dirty="0" smtClean="0"/>
              <a:t> describes a heading</a:t>
            </a:r>
          </a:p>
          <a:p>
            <a:pPr marL="342900" indent="-342900">
              <a:buFont typeface="Wingdings" pitchFamily="2" charset="2"/>
              <a:buChar char="§"/>
            </a:pPr>
            <a:endParaRPr lang="en-US" sz="2000" dirty="0" smtClean="0"/>
          </a:p>
          <a:p>
            <a:pPr marL="342900" indent="-342900">
              <a:buFont typeface="Wingdings" pitchFamily="2" charset="2"/>
              <a:buChar char="§"/>
            </a:pPr>
            <a:r>
              <a:rPr lang="en-US" sz="2000" dirty="0" smtClean="0"/>
              <a:t>The text between </a:t>
            </a:r>
            <a:r>
              <a:rPr lang="en-US" sz="2000" b="1" dirty="0" smtClean="0"/>
              <a:t>&lt;p&gt;</a:t>
            </a:r>
            <a:r>
              <a:rPr lang="en-US" sz="2000" dirty="0" smtClean="0"/>
              <a:t> and </a:t>
            </a:r>
            <a:r>
              <a:rPr lang="en-US" sz="2000" b="1" dirty="0" smtClean="0"/>
              <a:t>&lt;/p&gt;</a:t>
            </a:r>
            <a:r>
              <a:rPr lang="en-US" sz="2000" dirty="0" smtClean="0"/>
              <a:t> describes a paragraph</a:t>
            </a:r>
            <a:endParaRPr lang="en-US" sz="2000" dirty="0"/>
          </a:p>
        </p:txBody>
      </p:sp>
    </p:spTree>
    <p:extLst>
      <p:ext uri="{BB962C8B-B14F-4D97-AF65-F5344CB8AC3E}">
        <p14:creationId xmlns:p14="http://schemas.microsoft.com/office/powerpoint/2010/main" val="2240257411"/>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1" y="228600"/>
            <a:ext cx="8610600" cy="5724644"/>
          </a:xfrm>
          <a:prstGeom prst="rect">
            <a:avLst/>
          </a:prstGeom>
        </p:spPr>
        <p:txBody>
          <a:bodyPr wrap="square">
            <a:spAutoFit/>
          </a:bodyPr>
          <a:lstStyle/>
          <a:p>
            <a:r>
              <a:rPr lang="en-US" sz="2400" b="1" u="sng" dirty="0">
                <a:solidFill>
                  <a:srgbClr val="82A72F"/>
                </a:solidFill>
              </a:rPr>
              <a:t>HTML Description </a:t>
            </a:r>
            <a:r>
              <a:rPr lang="en-US" sz="2400" b="1" u="sng" dirty="0" smtClean="0">
                <a:solidFill>
                  <a:srgbClr val="82A72F"/>
                </a:solidFill>
              </a:rPr>
              <a:t>Lists</a:t>
            </a:r>
          </a:p>
          <a:p>
            <a:pPr marL="285750" indent="-285750">
              <a:buFont typeface="Arial" pitchFamily="34" charset="0"/>
              <a:buChar char="•"/>
            </a:pPr>
            <a:r>
              <a:rPr lang="en-US" dirty="0"/>
              <a:t>A description list, is a list of terms, with a description of each </a:t>
            </a:r>
            <a:r>
              <a:rPr lang="en-US" dirty="0" smtClean="0"/>
              <a:t>term.</a:t>
            </a:r>
          </a:p>
          <a:p>
            <a:pPr marL="285750" indent="-285750">
              <a:buFont typeface="Arial" pitchFamily="34" charset="0"/>
              <a:buChar char="•"/>
            </a:pPr>
            <a:r>
              <a:rPr lang="en-US" dirty="0" smtClean="0"/>
              <a:t>The</a:t>
            </a:r>
            <a:r>
              <a:rPr lang="en-US" dirty="0"/>
              <a:t> </a:t>
            </a:r>
            <a:r>
              <a:rPr lang="en-US" b="1" dirty="0"/>
              <a:t>&lt;dl&gt;</a:t>
            </a:r>
            <a:r>
              <a:rPr lang="en-US" dirty="0"/>
              <a:t> tag defines a description </a:t>
            </a:r>
            <a:r>
              <a:rPr lang="en-US" dirty="0" smtClean="0"/>
              <a:t>list.</a:t>
            </a:r>
          </a:p>
          <a:p>
            <a:pPr marL="285750" indent="-285750">
              <a:buFont typeface="Arial" pitchFamily="34" charset="0"/>
              <a:buChar char="•"/>
            </a:pPr>
            <a:r>
              <a:rPr lang="en-US" dirty="0" smtClean="0"/>
              <a:t>The</a:t>
            </a:r>
            <a:r>
              <a:rPr lang="en-US" dirty="0"/>
              <a:t> </a:t>
            </a:r>
            <a:r>
              <a:rPr lang="en-US" b="1" dirty="0"/>
              <a:t>&lt;</a:t>
            </a:r>
            <a:r>
              <a:rPr lang="en-US" b="1" dirty="0" err="1"/>
              <a:t>dt</a:t>
            </a:r>
            <a:r>
              <a:rPr lang="en-US" b="1" dirty="0"/>
              <a:t>&gt;</a:t>
            </a:r>
            <a:r>
              <a:rPr lang="en-US" dirty="0"/>
              <a:t> tag defines the term (name), and the </a:t>
            </a:r>
            <a:r>
              <a:rPr lang="en-US" b="1" dirty="0"/>
              <a:t>&lt;</a:t>
            </a:r>
            <a:r>
              <a:rPr lang="en-US" b="1" dirty="0" err="1"/>
              <a:t>dd</a:t>
            </a:r>
            <a:r>
              <a:rPr lang="en-US" b="1" dirty="0"/>
              <a:t>&gt;</a:t>
            </a:r>
            <a:r>
              <a:rPr lang="en-US" dirty="0"/>
              <a:t> tag defines the data (description</a:t>
            </a:r>
            <a:r>
              <a:rPr lang="en-US" dirty="0" smtClean="0"/>
              <a:t>).</a:t>
            </a:r>
          </a:p>
          <a:p>
            <a:endParaRPr lang="en-US" dirty="0" smtClean="0"/>
          </a:p>
          <a:p>
            <a:pPr marL="285750" indent="-285750">
              <a:buFont typeface="Arial" pitchFamily="34" charset="0"/>
              <a:buChar char="•"/>
            </a:pPr>
            <a:r>
              <a:rPr lang="en-US" b="1" dirty="0" smtClean="0"/>
              <a:t>Example</a:t>
            </a:r>
          </a:p>
          <a:p>
            <a:r>
              <a:rPr lang="en-US" dirty="0"/>
              <a:t>&lt;!DOCTYPE html&gt;</a:t>
            </a:r>
          </a:p>
          <a:p>
            <a:r>
              <a:rPr lang="en-US" dirty="0"/>
              <a:t>&lt;html&gt;</a:t>
            </a:r>
          </a:p>
          <a:p>
            <a:r>
              <a:rPr lang="en-US" dirty="0"/>
              <a:t>&lt;body&gt;</a:t>
            </a:r>
          </a:p>
          <a:p>
            <a:r>
              <a:rPr lang="en-US" dirty="0"/>
              <a:t>&lt;h2&gt;A Description List&lt;/h2&gt;</a:t>
            </a:r>
          </a:p>
          <a:p>
            <a:r>
              <a:rPr lang="en-US" dirty="0"/>
              <a:t>&lt;dl&gt;</a:t>
            </a:r>
          </a:p>
          <a:p>
            <a:r>
              <a:rPr lang="en-US" dirty="0"/>
              <a:t>  &lt;</a:t>
            </a:r>
            <a:r>
              <a:rPr lang="en-US" dirty="0" err="1"/>
              <a:t>dt</a:t>
            </a:r>
            <a:r>
              <a:rPr lang="en-US" dirty="0"/>
              <a:t>&gt;Coffee&lt;/</a:t>
            </a:r>
            <a:r>
              <a:rPr lang="en-US" dirty="0" err="1"/>
              <a:t>dt</a:t>
            </a:r>
            <a:r>
              <a:rPr lang="en-US" dirty="0"/>
              <a:t>&gt;</a:t>
            </a:r>
          </a:p>
          <a:p>
            <a:r>
              <a:rPr lang="en-US" dirty="0"/>
              <a:t>  &lt;</a:t>
            </a:r>
            <a:r>
              <a:rPr lang="en-US" dirty="0" err="1"/>
              <a:t>dd</a:t>
            </a:r>
            <a:r>
              <a:rPr lang="en-US" dirty="0"/>
              <a:t>&gt;- black hot drink&lt;/</a:t>
            </a:r>
            <a:r>
              <a:rPr lang="en-US" dirty="0" err="1"/>
              <a:t>dd</a:t>
            </a:r>
            <a:r>
              <a:rPr lang="en-US" dirty="0"/>
              <a:t>&gt;</a:t>
            </a:r>
          </a:p>
          <a:p>
            <a:r>
              <a:rPr lang="en-US" dirty="0"/>
              <a:t>  &lt;</a:t>
            </a:r>
            <a:r>
              <a:rPr lang="en-US" dirty="0" err="1"/>
              <a:t>dt</a:t>
            </a:r>
            <a:r>
              <a:rPr lang="en-US" dirty="0"/>
              <a:t>&gt;Milk&lt;/</a:t>
            </a:r>
            <a:r>
              <a:rPr lang="en-US" dirty="0" err="1"/>
              <a:t>dt</a:t>
            </a:r>
            <a:r>
              <a:rPr lang="en-US" dirty="0"/>
              <a:t>&gt;</a:t>
            </a:r>
          </a:p>
          <a:p>
            <a:r>
              <a:rPr lang="en-US" dirty="0"/>
              <a:t>  &lt;</a:t>
            </a:r>
            <a:r>
              <a:rPr lang="en-US" dirty="0" err="1"/>
              <a:t>dd</a:t>
            </a:r>
            <a:r>
              <a:rPr lang="en-US" dirty="0"/>
              <a:t>&gt;- white cold drink&lt;/</a:t>
            </a:r>
            <a:r>
              <a:rPr lang="en-US" dirty="0" err="1"/>
              <a:t>dd</a:t>
            </a:r>
            <a:r>
              <a:rPr lang="en-US" dirty="0"/>
              <a:t>&gt;</a:t>
            </a:r>
          </a:p>
          <a:p>
            <a:r>
              <a:rPr lang="en-US" dirty="0"/>
              <a:t>&lt;/dl&gt;</a:t>
            </a:r>
          </a:p>
          <a:p>
            <a:r>
              <a:rPr lang="en-US" dirty="0"/>
              <a:t>&lt;/body&gt;</a:t>
            </a:r>
          </a:p>
          <a:p>
            <a:r>
              <a:rPr lang="en-US" dirty="0"/>
              <a:t>&lt;/html&gt;</a:t>
            </a:r>
          </a:p>
          <a:p>
            <a:endParaRPr lang="en-US" dirty="0"/>
          </a:p>
        </p:txBody>
      </p:sp>
      <p:sp>
        <p:nvSpPr>
          <p:cNvPr id="3" name="AutoShape 2" descr="data:image/png;base64,iVBORw0KGgoAAAANSUhEUgAAAPkAAAD1CAYAAACSjVPrAAAgAElEQVR4Xu2dT2wb19W3H3fzKUCLypuS3kT0IjEDtA0NvIEpIIFp1IBpJIAm8MLjZGE6G4+7yWjxIuMuvnfaRTVeabxpxhubXjQa44MbBkhgGnAhBgkgBi5gvukidLIwFRQwlY2ZLppBF/WHmSGl4R9JlEXazOhwJ3E4c89zzm/uvWfmnrvv+++/f4x8hIAQiC2BfSLy2PpWDBMCAQERuQSCEIg5ARF5zB0s5gkBEbnEgBCIOQERecwdLOYJARG5xIAQiDkBEXnMHSzmCQERucSAEIg5ARF5zB0s5gkBEbnEgBCIOQERecwdLOYJARG5xIAQiDmBWIr87uLPOX73Kl9/cIpEzB0o5gmB7Qg8scgDIZnR0/+CF149ztsX5rnwxotMbXflMX7fJ/K1m7z14ju8cud75l8Z44Xl1EJgAgnsUuQmd76fJ9SNx9qdBd46ZcPCZ/z1t79+ZuaKyJ8ZernwBBIYochD6+7+z885/oHJZ9/M86xkLiKfwEiTJj0zAqMXeTCMj/bwoW2tr29iGQvc/Os3fPeLF/jN6/OY5tv8enrD9tbdq5gLf+IT/xjC4f/xdy5gnvo1U6xx860XeeeVO3zfNea+y+LPj3P36td8cCqcgXeJvD1U/6QHsbk+dG+f95P+Nj8zr8iFhcAICYxY5C0+vjDD2/yZ1fffoKNf7+4ir791h1ffv8rvjyfAW+POwluc+vwUn/31t0GP7325yOuvfcapO1f57Sv+Lz3Wvv6cm594nJp/g8STityHteWcXEQ+wniSU00ggdGJ3Gvx5c15Tplg3bnGqZmOtV/yp1df486FL/nL2+v/BO8zjMQ7/J+P/87vX5viy8UXeO2uxZcfnCJyVATZE/bk24p8Ar0iTRICIySwS5H3tOS/TO7cnCfoiNc1/idefe1z5r/8ICJ8/8tVbr71a26eCofZrTs6M6c+4TfmIhdff4UXnk8w3ZWiF5GP0O9yqj1EYJci35jHrn18jlff/pzXb97FPh5R+d1Fft79rK0L7y/Mz/hm3h+wt/jyzybm4if89ZvvgmOe/80FTMvk1Iu+2kXkeyguxdQREhiZyP059N3F1zn+p+e5Gh2uf7nIC6/dxfr6A9p5se2b77VY/fpz/mLOY/79LT7+++95bUpEvj04OUII9BMYocjbQ/Bzx3nn299y55N5XvE7YO8z/udXb/Dd4irvvxEdxw/hjmAUcJerwQ3C4zMjwRtrf+bra34irvPZJrsuc/IhQMshcSYwYpH7o+476K+c4pNXr3LnWphEW/v4Asfn13jn6iIXXpsJ3obzWqv8/ZP3+fuvLN75NXx59QJ/e36e1199kURwwBp3zFNcWDP4vC1qf97+yqnvML/8AD+H563d5ebiAtb7f+VXmz1CC7wXJv8++M3HfPz719az/qFjJbse5wAX23ZRkjl8rXXws+XgkZk/Dzfv8Mn8K4GoW19/zLXFRa5+8De+BX7xwqscP/4W7xhvB4m61t0/Y139gDt3PieYkj//X7z1zjzzF94gmJIHHy+4Gbyz8Be++e55fnNunvmLL/C3F9/Y/Dl555df/xnjgsW1v33rX5yFm38jfClPRC5CiDeBJ+7J441FrBMC8SEgIo+PL8USITCQgIhcAkMIxJyAiDzmDhbzhICIXGJACMScgIg85g4W84SAiFxiQAjEnICIPOYOFvOEgIhcYkAIxJyAiDzmDhbzhICIXGJACMScgIg85g4W84SAiFxiQAjEnMCORe55Hv/85z/597//zX/+85+Y4xHzhMCPn8CORP7999/zr3/9iwMHDvDTn/6Un/zkJz9+AmKBEIg5gaFF7vfgjx494oUXXhBxxzwoxLx4ERha5N999x2JRIKf/exn8SIg1giBmBMYWuT/+Mc/SKfT0ovHPCDEvPgRGFrk3377Lb/85S/jR0AsEgIxJyAij7mDxTwhICKXGBACMScgIo+5g8U8ISAilxgQAjEnICKPuYPFPCEgIpcYEAIxJyAij7mDxTwhICKXGBACMScgIo+5g8U8ISAilxgQAjEnICKPuYPFPCEgIpcYEAIxJyAij7mDxTwhICKXGBACMScgIo+5g8U8ISAilxgQAjEnICKPuYPFPCEgIpcYEAIxJyAij7mDxTwhICKXGBACMSfwFEVew84cpmY+oqhM7xxr00U5cIaPtvrlzBGOptJkCiqakif9BJfZecPG9YsGpUIe7XqL6bMO5aJCalyXCs77tK+3vTFNV+HAmS08PrfEw5JKcstTTZ5d21s+2iOemsi9ikHq2CXWTlzjQbnwxAHbqtmoh+e53eGw7miPZq2Epetc/nQNmGFu0aWoZ/lRar1mkTx8Ed8SSLBwr4mRGY3zvaqBg4WejZxvjNfbXatb1GyVw/PrHidx/kNqjrKNuNtXHaFdA7ntzrin8uunJPIWpcJ+3rzu23SCaw/KFJ64W6pi7ZvlYp/I2//wqli5WS5+Ef49c/ZDKmPvBcfhqzH1QG0+2I8xoiKfwJ58nWrVYt/suseZW3pISd26/97wyIg4bsptHL4f7TmfjsgbRfIHz633vi8v3qOmP2m3tI3IgfVRQ5vVzoJitIAn6mxenWIhx7kbayys9Ip8olra3ZhdiXwEdv1YubVNfyoir9kZDs//7wbtxHssNyxyU0/igO1FDlWs5CwXw7Eu7Op6T9LGCfxNq4qlKFwMpjKIyId10Y+Z21MTuVfBUBvkFJeT5zbmVWc/fMIEnC/grYbrgWEeFf05jl3e8OS7yz9g99xVmhUH07Ip3b7P2swRzuoWlp7rmuu1ag66ZnH9C49Dp01cR6VlOkzZBl2jXaDrfCQ4dDRPQTfQlTT+/aw/kbTAymODTN3F0A0u34a5a2VK6VLX8LRLlD29Gsyx9JVBUy9g+XYww4nzJpZVINNORng1ByV/gdudm140wP2chtHgQGQ4PPgm4FEv2ViWw/UvViFxiBOKjmFq5KIj50Hte1hCaXVs9DkaFB2d7LDJkiftyfva0ntza1DSNQz3NvenTvCu7WBlKpjVPJaaZFtu2yb9hr2TjPe4sffkrVKBgmdRylW6s+NPnIAbRuRQs5IcXu/KoXuK4FG18igXP4XTS1RdlemKQe7YJZrtv4OUQWeacf4Wj5w8060arqFx5ooSiHND5P3nmyoVOBAmIThx7QHldhKiVdbYf/JK26sLLN+bxooKsJNIrDvkXrrAp50jo8Prru9e5sicil3021PFyrfzEUcWWKkYZNdHS93c+obrW10P374csxe/INHh03BRs2e4sXaEhZUKxsaFoOtcc7y/lMXVL9IeRIQW7cT/Typy/zqb2uV3BCmOXU7z/lcVtLRHs2JTUC8yZUfn/NtwG68+R3L2MYu8QTFvMu0WUaajyTe/7S+zeK/Gzqfmw4m8r9dcWOFxO9PkVXRSxy6z1tWGjfN2Rhnr04y5JR6U1PYTgQau6pJyN0TuVS2ysxfxJyTrI4ZWBUNRuVSf5qxToai0u7uugD3CkfMarlMAt0DuTJn0tQrlQtrv9rtuil2i7Pqum2PU7u4b2zbBusX1NnhF7AOqxj5mL/nTofPcqjvkOz1z17kSJGYUnJpDvm6Qnb0UcApGIA9LDJU/243IN7OrVUbbf5IrvMx7K1Ws9k3K96XeKOCsN0xEvvWdpmaTdTNUrFwwXO1NiD1ZAm63Im/iKgcIH79GAy1y3nbP3YiMBhInFnCLRvfQNLA+evOaY+lBCXWrJwddAZtgYaXZk+VuIx1a5D1iiT4yenmRezWdMMX5pCKP8uoe7jZchYPt59jR0UrvDWp9atZl01GuPagM95RlHCJvllAPvMmNgM0Rzi8VsdT0gMetIvItRV6z81Ry5UhvHb4Qs56De6KE2HAibxRzHDzXGexGhuteBf25Y0Sm6/02dMTh36QOz9N+GgeJo+G8TQ3n2MGn63w7Ffl5bj2K9IDRljypyLt+t8lNbFDibdser31TjNzEukZLnSmNf9hmbdjKpq0iaRwip0VZS3PyykaiYmZuEbfYmysQkW/umnbCTSt1v/jSKOY5uKsE3HAiXx9Ktlu4PozeYW/SKGuoJ69sCN2/75+/hevkw+F7T+C+t/IYqzcjF6XUFbBh4m3g4ZMi8k1vGj2JxOjbZ89Y5K2yTTmjh1OBrTh6NWwlz3w0I5k4wWK5hJ7p3MZF5JuK3E+47W8nnrbs7neSgBkw7GTgq40NirmDrHfk0RFD1zANzt96hLM+mRzcUs/PfmudN+nCYzaGoNFhX2+Cb8D5fmwiX5+79k5vekQ+MT25P31ySAaJyG1E3p5uVe0C6vxHrHbctZNpzpbBPRlfjinx1qCoOKTcQc/Cd5uAG6In73n5pvtlmJ4pQ1dSzXdKA7fYQCmEeYSNT5OyoVK49Gn4qul6Iq/3hvIuyw276x2AVrPJdHJQ4m0MPXnNJnN4Pkxu7SRYN+3x/OTpQcLBV3eSr2rto/Pk7ei1B1Q6rzE+y57c973SwurkIoacIrTqRfT8Oa4HSt/BNGcydLxlK8Yi8oarojYNqpukznsTcInzt6j7j6iGAradyP3sd5YzN8K51qDXWmt2lsPz6zNtjrx3i5KZJznVomqb1BU7SAhVLYWGGk2kbQg6mjTszeQnTl+j7PjPqT2aZROtpuIamfCmMfKe/Gj7EVAIL/qIbqvs+tzSA9xsBbuax/DHtVuIwT9n+uSV4Oa2MR2JvIuwZXY9IpghBdcXBkPPydu+9+yNhSubXbPpotkpbCu7fjP3nyI8F7xcEc2VdMdbH7ehYvbZHjRikXs0yibqyUskr32FW4gkqLrsrOPkX+LC+rsxCU4slnCHWEzSt0Dl5QXu1Ywgg+y1apSC59i+gLdYoOLPxfJ55rse3PoNTHB6qYrbTo8H4jVgseig5ZJM+Y/Fcse41DzNhzWXzlOxoPeP3Fiipq4/V27/s/s5+Xk+fOQwcFFez/Pd95YfY+XaJ+l5hHZkLo/pWOST/gjqIOf8Jwd9z8k9KkaKY5cib8RExbnV9WhS1hROXhn8nPz8LRcnH3mk0PMcf+FeLVxcs+U1NhPCgAUq796ibnd3Cl6jStFUueB3xe+t8LiTGNn0mr54Fcrv2timGrw41CgqHDz3EUcW7lHp3JT9F6u24vZs9TvU1Uco8u5HLZ2r9743Hh3i9bdw+OHrQOsShziazaGoKvl8bpulpk0qtoHplPn0/hozR86imSZGJFibrk01VyBTK2LoFjfuT3HkrIZpGkRjut2HUndNdNPl9v01EodOoOgmlraxCm6zpZN979YPeFMrnCG03zfvHQ4/sJl2DXT7Bvc5xAnVDAK3b6mt/w62pmBcvw9H38V2LNT0VM/oYoNs9wszLeolZ+ONN2YCFoahoUQvtFnbl5aonulfKrzVO/TbLjXdJMQTC/do+neVLTlWse0pNNXDtUzMy7fxfJ8ZFlYh0z2q3IzbUBJ79geNUOTP3pg904ItMt57hoEYOjQBEfnQqCboQBH5BDlj8psiIp98H/W3UET+Y/TaM2uziPyZod/FhTdLbO3ilPLT+BIQkf/YfLtJMmnwS0E/NuOkveMgICIfB1U5pxCYIAIi8glyhjRFCIyDgIh8HFTlnEJgggiIyCfIGdIUITAOAiLycVCVcwqBCSIgIp8gZ0hThMA4CIjIx0FVzikEJoiAiHyCnCFNEQLjICAiHwdVOacQmCACIvIJcoY0RQiMg4CIfBxU5ZxCYIIIiMgnyBnSFCEwDgIi8nFQlXMKgQkiICKfIGdIU4TAOAiIyMdBVc4pBCaIgIh8gpwhTREC4yAgIh8HVTmnEJggAiLyCXKGNEUIjIOAiHwcVOWcQmCCCIjIJ8gZ0hQhMA4CIvJxUJVzCoEJIiAinyBnSFOEwDgIiMjHQVXOKQQmiICIfIKcIU0RAuMgMCaR+1sYO5iWQ/nT+6zNnOBdy8bMN7CKSaxN9i0fbGCDkq5huLdpTZ/GKDroWag5Opp1nS8Iz22pm22TPA5sck4h8OMhMAaRNyhrKidrGZYcCyUzzRQezYpNQb3IbX2Fx0Z2SELh3tBuzt/P3N+JVkGt6/y/nMN/ezYVLU3DLZAzMpQaerBHuXyEgBDoJjBykTeKeQ6em2LpQQk1si+9f1mvapCtKNSGFblXQX/OJtt1rgbF3EHq1mM6+8yLU4WAENicwIhFXsVKznJRXeYHO8dU33UbFI0qeUslOYxXgt07XdSHJdT1H1Sx9s3CymOGvVcMcyk5RgjElcBoRV6zyRyeJ7X0kNKGKjdn16pRNAzMK7dZTRzitG5jGXn8AUDTVThw5qPIb+dY+jjLmTcudp1vIRC7R9010I3L3F6d4cS7Fralkm7fZVpVG61gceM+HDptUHR0stNxdanYJQTGOVxv77g5N5TIa9hZjaZZwsonoVnGUE5SzNyi7uQJNDhkT94sadhTJmY+yZTXxNUOoCeXaVg5qFno1TyWlmGaFlVbYbZc4EG5ENxM5CME4k5gtD35DkTeKmvst7I8qGyIzasYpI5VsR5UKITd+RDD9Rp25jDz/9vrqgVWHmu0tP2cvNL73RxLXVOAuLtZ7NvLBEYr8lYZbf9JSu+FvWj/nHwDdc1Kcrhq86CkbvSogajPkO3Mt4cSuT9Ht0gNFG0TVzlAw5D5+14O8r1u+2hFjkfNynH4YnJgdh0auFaNnKFASeXAm1N8+KiI0pkfN1yUg2UKnf8NJXK/J8/TtBtYud7bSouyth87+4ByMDSQjxDYewRGLHL/OVkNW8kzX8/zvmtSyKaCHt1r1SiZRdDt8NGaV8XKzWKnlqgWVVJTLapWHh2HipEJRwF1h9xLDvl7NYzOQ/D2aMH78CFFJUy5B4/tnBRLRQs17d8xPCq2S0ovkKzopNQ6ulvEyHWOd2ioGn33hL3nf7F4DxAYvcgDaE0qjoldLPPRF6uQOMQJ1cQ2VQINdj6tKrZWwLrhvxV3hLO6ja1ng6RbX3Z9bomHRoMDs9Hsuj/vNsjS2ngDbjXBoRMKhmVTyIQ9e6Okoxkut++vMXPkLJplYuSkZ98D8S0mAmMSubAVAkJgUgiIyCfFE9IOITAmAiLyMYGV0wqBSSEgIp8UT0g7hMCYCIjIxwRWTisEJoWAiHxSPCHtEAJjIiAiHxNYOa0QmBQCIvI+T7SolRxMHYyG/wy+/+M1KxQNk5ZW2d1yV/8FIcdEx6AxzLrZnR4/gihrNcoUDR1Pr29ta90hW4BiVSO97XW3Z7ztKeSAoQmIyHtQtco6We0y91c7L9r0sqxip1TmV1cJl7kOzbr3SpT1DNrlVVYXhqmW09rh8U/arsjvvApGusClXdva3RafcUa7zOqmjEfQdjnFOgER+YBgCN+2y7bfphsULaMqXBEuoDmTHUbkfjt2evygYUgF3Z7CHvbuFFTnOUZyVze0/nZsz1hUOioCIvI9JfJwfcAs9g7q7I3qhtYNWkQ+Kglvfx4R+RYiv3VvmqJqcqM1zWnTpai1F87QG/h+MQod3b6O/6q+/3684Tho7Xfn8eq4ho7p3uY+hzhtFHGCd/R7eub2evygSQOH8BvHP8rXKCgX+IgTLLol9GxnBV6DsmWg2ze4vzbDifMmllUgM92gVFB58/oX6xZvNt1o1Rx0zeJ6I8VCyYDZk+1yW35BziKmVSGj5SjrF6jmblEvZmn4eYxSCqfol/YK59yWQVCwo6apmDc8MosuJT0bLD7qFnnIM1yVsNk0aftgliMGExCRbyryKa595VBIT9Oq2aiHLVK3/Kqx/vKZHpH7q+VydYy6jf91zcpwuGby0FVI+str1RwlpYLrL7+rOeQVF6VcQUtHRZ6mahuU0gZWfrPFM+3jWWDZ1smlPMp6mpNekUdBNR1/aW2GYraMU0gz3apT1HKcaxjcq/rVbIcY7jeK5LNlCtVisFqwUTHRj10K1/hjkVQusrb2Mu8tV7By4WqjZqlAVrvOanaJhyWVqbJGunCFtbU5FpZtdH8xkL8a8FgT56GLv3gwKvJ01cYopTGssPSXfEZLQEQ+5HC9aiWZbXTEtMkQtlnFLdqYfi/aDvhkzSKpJ6lGKuBsXLItuuT7XGuV8UwXrVOYbqCf+0UaiMVVA3Elgxp7Dewf7I1ltL5oD54jvfwDdq61TQ4gLIFtpqtUOuvv20t7U505eTDaqPZV1ulqR19P3V/lJxR5kvevtSh7Jq4mdfNHK+2Ns+0tkUeHw5sOiXuHkiGs7iDuH65XDAWtrmCZKpm6xsG28IiKsM+LbdGmF1mszOMqK1SMcDg7+LO1yMNCHClWHluRR39hW6tB3T22EXlYSqtiRAtx9tg6UpGnWVysMO8qrFQM1mcc44r2PXrevSXyIZ3cnxTyqOjPoafuUQt2f+kO/OB4J89XlfAZcXfvapE83MSN9q7r7YiIVm2gZnVwarjtYhj9zd2uJ/ev5WLcq7GxSU0VY59GMvjfdsP1Bq5yECvXsdNvwThF7j/BUGmo2aBYSC2Y3shn1ARE5IOG66UCmTdbmPeKaJlpWlWLvFLDqIXzSbwy2nMn8T58RFGZplHMcdDOslyxyFHDNTTONPV2/Tq/Ku1h3NwtSlY+DOJWGbuSQVc8ispBzqVXeGxl8fzrqDW0itu3MUXYzEb7+GUe+5Vog+I5OV5y1fYNxp//ZznT0FkuG/hT5oarkiupVNsCqhr7mGWFx1qTUktB6dl2JrhB6R6LJRc9O02jYgRz8o9mZlh0G+iewb5j9b7hetAOR+FeLdzJplFUOHguzfJjn0mnyo+L+pWfi9j4Phh1+FWC8io1rZ23GHWU7/Hzicg3CYBG2cLQbW7cn+LIWR3b7tRqj2aCISg/nauhqwUu19O8azvo0w65QpmcVQoSYFPRCjiJo8wpKqatUFcPsF5a3s+m5yrs8yvfJBIk1nRKQdWbzqfdC3dK0S+s8DBlRWrTt7PS7Uy+cTmsZR9U5InUoPeTZDmtTFIvUR44NfCoOQVU8wat6bM4ZY163mbKtihMu+wPKvMkOHpUQXOdYNOL7io+C3y8VOWNDcNYeZjCOnCGTtN/94c5/vh/1w1h5XGOSpBdT5BIrKGXdvOS0R5X9ADzReQSE0Ig5gRE5DF3sJgnBETkEgNCIOYEROQxd7CYJwRE5BIDQiDmBETkMXewmCcEROQSA0Ig5gRGKPLoc9wE59cXcwwg2H6f+nbw1cYuKGUtT0kptxeBtKuHdFY2PYOqKDH3vZi3RwiMUOQhMX9L4nShxFrG2mQP8HARxLFLa7y8cI/a+iZn3cS7Vzblg9dJh6+iske8J2YKgSEIjFzkVC2M6hTleYv88oCdRlslCmqV5NQl6mp0IUR/a7sXhWz33vUQ1sohQmAPEhiLyC000s5+3myF64ujiw78HUjNaYt88TCuiHwPhpyY/LQJjEnkBjoW2VmXQteKqBp2vky2VKChHugS+aAKqFv25NtWUXnaKOV6QmAyCYxN5Ea2QTF/ECN1i3pQtQS8ioHa0CgVpoJ1zRs9+eAKqJuLfJgqKpMJXFolBJ42gTGK3Be1X/KnjvWgTCHlz6kNpopFlOlwft09XO+vtjJQ5ENXUXnaKOV6QmAyCYxV5BBWGrHyyzTUGjk3Q8XKMdWuNfZEIh+6ispkApdWCYGnTWDMIodWqcD+N1ucPt0ka1TbFUt20ZP7NcqHqqLytFHK9YTAZBIYucj95+S6Z1LslDDyd+FIHeNSp7BhwKGOk3sJJx95Tt5TbSU4qqvaSKcqyrBVVCYTuLRKCDxtAiMUeU/lkrmNx2d+KSAn5WLlpvCfowfVT9Y//htvncog4T/9aisOWqTqye/4w9wf2Sgmsl0VlaeNUa4nBCaXwAhFPrlGSsuEwF4mICLfy94X2/cEARH5nnCzGLmXCYjI97L3xfY9QUBEvifcLEbuZQIi8r3sfbF9TxAQke8JN4uRe5mAiHy33h+mYo2/M2i+hFJ2gq2Nn90n3F/cMFto/gaDAxrSapQpGjqeXscYdEDPb4Y+vu6QLUCxGu4Xt/WnXRVIB6MxuJ3bnUG+3yAgIt9VNLQo/5gq1lRtUuo8q6udkls9xvtvJ6YLXFpdZaGzVfFWfHZ6/JCsW2WdjHZ583YOeR45LCQgIt91JDxJxRp/l1R/f7Fn0EsFbxzCStc+axEIXgX9uWMkhxG5/7OdHj8k7/6dZYf8oRzWR0BEvuug2LnIg11SZ8HeTGi7btMWJ9hO5L1bFW/blv4lwtv+ZIgDRORDQBryEBF5D6joDp3BjqWp4sa79p338dffv/eHvQUaygHOZFd4lK9RUC7wESdYdEvo2Sm/q+uaBydLBdQ3r/NF57r+bqb+5Dey8ymHTmMUnWDr4IGf9s6lpnub+xzitFHE0bNBYQ5/e+OyZaDbN7i/NsOJ8yaWVSDTOdUAkbdqDrpmcb2RYqFkwOxJv6vfdE6++fGhraZVIaPlKOsXqOZuUS9maZQczE7lXcI5t2WAXs1T01TMGx6ZRZeSnsWn1i3y6E6ym0w1hgz4vXiYiHyA1/0KNik9Sbm913a4Lt7PGtXaS2U9qm6ZpKqQaq+NP8MCy7ZOLuVR1tOc9Io88iviDJgH9/VSXg1Lr5K3tECMraqNMlumEBTb6G2gvwd5jpLS3su75pBXXJSyv+93i7KWoZgtB1smT7fqFLUc5xoG96rhvuHhAqHIcN0vj50tU6gWgz3RGxUz2I88u5nItzoei6RykbW1l3lvuYLlb5DuC7ZUIKtdZ7W9EnEqqOh7hbW1ORaWbfRcCoICI02ch+Ee8FFG6aqNUUpjWHn6cOxF1e7QZhH5QGBVrKQCpWbYmwUJJpWi6tLwi154FYqlNAV/c+6OyP117u10dHdFm35h9YrcX567/+SVvpYEI4ngGpFPzSKpJ6lWCv0BX7PJHG5g/2DjL/gLO/Yi+YPnSC//gL2+CrAj8rA8tpmuUuncTfwnAftPkhoo8iGOD24iVdB6pq8AAATZSURBVJYeloK9yzufXiZ9N7qmi3LARW3/Lvw+yfvXWpQ9E1dLBz28fHZOYG+JvHeZa2eoPIBbzc6Qb9qBqL2SQyU5hT1bxXjkkKs5lFJa0PONQuRBQDeM9ZvEVm7su4FEDm6WVA68mWLlsRV5PBYOdaudG0ZXTx5W7qkY0ZvJVnPsIY4fqcjTLC5WmHcVVvxHfqLynStcsutbMPN7xXwTu6HRcpvkC0nc/EEq2kO0VoVkQW33pP2Jtyfqye3sJptR9LTR78kPN3GjvXXnkOA7F6OrQm4VY59GsvO/LpE3cJWDWLl7weYV4WcrkQ9x/EhFnmXlsUpDzaLjUHOVrvLeTxTxe/BHe6sn35GDw16rnr9GXiugpNqlrJwW51UbZ32y3KlYs8xjKxdcIaho46p8VQlf/PDKGs+d9PjwkV/E0teR0Z4XazRLLZR8Cz2lUtddikYuDORGEaehoq2Pu9eVjJ09jJu7RcnKh8e2ytiVDLri4apZzjR0lssG/pS44arkSirVtkB62xLckHSPxZIbJPoaFSOYk380M8Oi20DveSFm2+M9g33H6n3D9e4qP755CgfPpVl+bBFQqzvkXnJRv/JzCxvfB6MSr4qVV6lp7TzEjvwoB4vIt+zMMxyumTwqKmHm2t/9Zb9N7kGlnRDrqYazsMLDlBWpaLPAygrMrlfCmQuDnxKFnEY5qVMqt4ehjRK6ZuDevs/azBHOahamkRucaIpk4tcSR5lTVExbIxMk8+u4ho5x+TariUOcUE1sSyXtf9c1XWm3JelRcwqo5g1a02dxyhr1vP8M36KQT7Uz9lFIWxw/7bI/sDXB0aMKmusE8/LoEwt/77uPl6q8ceaj9kkXWHmYwjpwhs5/fveHOf64UQYoUjkoQSKxhl7aPPMvku4nICKXqBACMScgIo+5g8U8ISAilxgQAjEnICKPuYPFPCEgIpcYEAIxJyAij7mDxTwhICKXGBACMScgIo+5g8U8ISAilxgQAjEnICKPuYPFPCEgIpcYEAIxJyAij7mDxTwhICKXGBACMScgIo+5g8U8ISAilxgQAjEnICKPuYPFPCEgIpcYEAIxJyAij7mDxTwhICKXGBACMScgIo+5g8U8ISAilxgQAjEnICKPuYPFPCEgIpcYEAIxJyAij7mDxTwhICKXGBACMScgIo+5g8U8ISAilxgQAjEnICKPuYPFPCEgIpcYEAIxJyAij7mDxTwhICKXGBACMScgIo+5g8U8ISAilxgQAjEnICKPuYPFPCEgIpcYEAIxJyAij7mDxTwhICKXGBACMScgIo+5g8U8ISAilxgQAjEnICKPuYPFPCEgIpcYEAIxJyAij7mDxTwhICKXGBACMScgIo+5g8U8ISAilxgQAjEnICKPuYPFPCEgIpcYEAIxJyAij7mDxTwhICKXGBACMScgIo+5g8U8ISAilxgQAjEnICKPuYPFPCEgIpcYEAIxJyAij7mDxTwhICKXGBACMScgIo+5g8U8ISAilxgQAjEnICKPuYPFPCEgIpcYEAIxJyAij7mDxTwhICKXGBACMScgIo+5g8U8ISAilxgQAjEnICKPuYPFPCEgIpcYEAIxJyAij7mDxTwhICKXGBACMScgIo+5g8U8ISAilxgQAjEnICKPuYPFPCHw/wGOf22verdG2A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505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1924109"/>
            <a:ext cx="3388119" cy="333369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1609712"/>
      </p:ext>
    </p:extLst>
  </p:cSld>
  <p:clrMapOvr>
    <a:masterClrMapping/>
  </p:clrMapOvr>
  <p:transition xmlns:p14="http://schemas.microsoft.com/office/powerpoint/2010/main" spd="slow">
    <p:wip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0"/>
            <a:ext cx="8534400" cy="758952"/>
          </a:xfrm>
        </p:spPr>
        <p:txBody>
          <a:bodyPr>
            <a:noAutofit/>
          </a:bodyPr>
          <a:lstStyle/>
          <a:p>
            <a:r>
              <a:rPr lang="en-US" sz="3200" b="1" dirty="0">
                <a:solidFill>
                  <a:srgbClr val="FF6702"/>
                </a:solidFill>
              </a:rPr>
              <a:t>HTML Tables</a:t>
            </a:r>
            <a:br>
              <a:rPr lang="en-US" sz="3200" b="1" dirty="0">
                <a:solidFill>
                  <a:srgbClr val="FF6702"/>
                </a:solidFill>
              </a:rPr>
            </a:br>
            <a:endParaRPr lang="en-US" sz="3200" b="1" dirty="0">
              <a:solidFill>
                <a:srgbClr val="FF6702"/>
              </a:solidFill>
            </a:endParaRPr>
          </a:p>
        </p:txBody>
      </p:sp>
      <p:sp>
        <p:nvSpPr>
          <p:cNvPr id="3" name="Rectangle 2"/>
          <p:cNvSpPr/>
          <p:nvPr/>
        </p:nvSpPr>
        <p:spPr>
          <a:xfrm>
            <a:off x="304800" y="1600200"/>
            <a:ext cx="8458200" cy="3416320"/>
          </a:xfrm>
          <a:prstGeom prst="rect">
            <a:avLst/>
          </a:prstGeom>
        </p:spPr>
        <p:txBody>
          <a:bodyPr wrap="square">
            <a:spAutoFit/>
          </a:bodyPr>
          <a:lstStyle/>
          <a:p>
            <a:pPr marL="285750" indent="-285750">
              <a:buFont typeface="Arial" pitchFamily="34" charset="0"/>
              <a:buChar char="•"/>
            </a:pPr>
            <a:r>
              <a:rPr lang="en-US" dirty="0"/>
              <a:t>Tables are defined with the </a:t>
            </a:r>
            <a:r>
              <a:rPr lang="en-US" b="1" dirty="0"/>
              <a:t>&lt;table&gt;</a:t>
            </a:r>
            <a:r>
              <a:rPr lang="en-US" dirty="0"/>
              <a:t> </a:t>
            </a:r>
            <a:r>
              <a:rPr lang="en-US" dirty="0" smtClean="0"/>
              <a:t>tag.</a:t>
            </a:r>
          </a:p>
          <a:p>
            <a:pPr marL="285750" indent="-285750">
              <a:buFont typeface="Arial" pitchFamily="34" charset="0"/>
              <a:buChar char="•"/>
            </a:pPr>
            <a:endParaRPr lang="en-US" dirty="0" smtClean="0"/>
          </a:p>
          <a:p>
            <a:pPr marL="285750" indent="-285750">
              <a:buFont typeface="Arial" pitchFamily="34" charset="0"/>
              <a:buChar char="•"/>
            </a:pPr>
            <a:r>
              <a:rPr lang="en-US" dirty="0" smtClean="0"/>
              <a:t>Tables </a:t>
            </a:r>
            <a:r>
              <a:rPr lang="en-US" dirty="0"/>
              <a:t>are divided into </a:t>
            </a:r>
            <a:r>
              <a:rPr lang="en-US" b="1" dirty="0"/>
              <a:t>table rows</a:t>
            </a:r>
            <a:r>
              <a:rPr lang="en-US" dirty="0"/>
              <a:t> with the </a:t>
            </a:r>
            <a:r>
              <a:rPr lang="en-US" b="1" dirty="0"/>
              <a:t>&lt;</a:t>
            </a:r>
            <a:r>
              <a:rPr lang="en-US" b="1" dirty="0" err="1"/>
              <a:t>tr</a:t>
            </a:r>
            <a:r>
              <a:rPr lang="en-US" b="1" dirty="0"/>
              <a:t>&gt;</a:t>
            </a:r>
            <a:r>
              <a:rPr lang="en-US" dirty="0"/>
              <a:t> </a:t>
            </a:r>
            <a:r>
              <a:rPr lang="en-US" dirty="0" smtClean="0"/>
              <a:t>tag.</a:t>
            </a:r>
          </a:p>
          <a:p>
            <a:pPr marL="285750" indent="-285750">
              <a:buFont typeface="Arial" pitchFamily="34" charset="0"/>
              <a:buChar char="•"/>
            </a:pPr>
            <a:endParaRPr lang="en-US" dirty="0" smtClean="0"/>
          </a:p>
          <a:p>
            <a:pPr marL="285750" indent="-285750">
              <a:buFont typeface="Arial" pitchFamily="34" charset="0"/>
              <a:buChar char="•"/>
            </a:pPr>
            <a:r>
              <a:rPr lang="en-US" dirty="0" smtClean="0"/>
              <a:t>Table </a:t>
            </a:r>
            <a:r>
              <a:rPr lang="en-US" dirty="0"/>
              <a:t>rows are divided into </a:t>
            </a:r>
            <a:r>
              <a:rPr lang="en-US" b="1" dirty="0"/>
              <a:t>table data</a:t>
            </a:r>
            <a:r>
              <a:rPr lang="en-US" dirty="0"/>
              <a:t> with the </a:t>
            </a:r>
            <a:r>
              <a:rPr lang="en-US" b="1" dirty="0"/>
              <a:t>&lt;td&gt;</a:t>
            </a:r>
            <a:r>
              <a:rPr lang="en-US" dirty="0"/>
              <a:t> </a:t>
            </a:r>
            <a:r>
              <a:rPr lang="en-US" dirty="0" smtClean="0"/>
              <a:t>tag.</a:t>
            </a:r>
          </a:p>
          <a:p>
            <a:pPr marL="285750" indent="-285750">
              <a:buFont typeface="Arial" pitchFamily="34" charset="0"/>
              <a:buChar char="•"/>
            </a:pPr>
            <a:endParaRPr lang="en-US" dirty="0" smtClean="0"/>
          </a:p>
          <a:p>
            <a:pPr marL="285750" indent="-285750">
              <a:buFont typeface="Arial" pitchFamily="34" charset="0"/>
              <a:buChar char="•"/>
            </a:pPr>
            <a:r>
              <a:rPr lang="en-US" dirty="0" smtClean="0"/>
              <a:t>A </a:t>
            </a:r>
            <a:r>
              <a:rPr lang="en-US" dirty="0"/>
              <a:t>table row can also be divided into </a:t>
            </a:r>
            <a:r>
              <a:rPr lang="en-US" b="1" dirty="0"/>
              <a:t>table headings</a:t>
            </a:r>
            <a:r>
              <a:rPr lang="en-US" dirty="0"/>
              <a:t> with the </a:t>
            </a:r>
            <a:r>
              <a:rPr lang="en-US" b="1" dirty="0"/>
              <a:t>&lt;</a:t>
            </a:r>
            <a:r>
              <a:rPr lang="en-US" b="1" dirty="0" err="1"/>
              <a:t>th</a:t>
            </a:r>
            <a:r>
              <a:rPr lang="en-US" b="1" dirty="0"/>
              <a:t>&gt;</a:t>
            </a:r>
            <a:r>
              <a:rPr lang="en-US" dirty="0"/>
              <a:t> </a:t>
            </a:r>
            <a:r>
              <a:rPr lang="en-US" dirty="0" smtClean="0"/>
              <a:t>tag.</a:t>
            </a:r>
          </a:p>
          <a:p>
            <a:pPr marL="285750" indent="-285750">
              <a:buFont typeface="Arial" pitchFamily="34" charset="0"/>
              <a:buChar char="•"/>
            </a:pPr>
            <a:endParaRPr lang="en-US" dirty="0" smtClean="0"/>
          </a:p>
          <a:p>
            <a:pPr marL="285750" indent="-285750">
              <a:buFont typeface="Arial" pitchFamily="34" charset="0"/>
              <a:buChar char="•"/>
            </a:pPr>
            <a:r>
              <a:rPr lang="en-US" dirty="0" smtClean="0"/>
              <a:t>If </a:t>
            </a:r>
            <a:r>
              <a:rPr lang="en-US" dirty="0"/>
              <a:t>you do not specify a border for the table, it will be displayed without </a:t>
            </a:r>
            <a:r>
              <a:rPr lang="en-US" dirty="0" smtClean="0"/>
              <a:t>borders.</a:t>
            </a:r>
          </a:p>
          <a:p>
            <a:pPr marL="285750" indent="-285750">
              <a:buFont typeface="Arial" pitchFamily="34" charset="0"/>
              <a:buChar char="•"/>
            </a:pPr>
            <a:endParaRPr lang="en-US" dirty="0" smtClean="0"/>
          </a:p>
          <a:p>
            <a:pPr marL="285750" indent="-285750">
              <a:buFont typeface="Arial" pitchFamily="34" charset="0"/>
              <a:buChar char="•"/>
            </a:pPr>
            <a:r>
              <a:rPr lang="en-US" dirty="0" smtClean="0"/>
              <a:t>A </a:t>
            </a:r>
            <a:r>
              <a:rPr lang="en-US" dirty="0"/>
              <a:t>border can be added using the border attribute</a:t>
            </a:r>
          </a:p>
          <a:p>
            <a:pPr marL="285750" indent="-285750">
              <a:buFont typeface="Arial" pitchFamily="34" charset="0"/>
              <a:buChar char="•"/>
            </a:pPr>
            <a:endParaRPr lang="en-US" dirty="0"/>
          </a:p>
        </p:txBody>
      </p:sp>
    </p:spTree>
    <p:extLst>
      <p:ext uri="{BB962C8B-B14F-4D97-AF65-F5344CB8AC3E}">
        <p14:creationId xmlns:p14="http://schemas.microsoft.com/office/powerpoint/2010/main" val="2819276165"/>
      </p:ext>
    </p:extLst>
  </p:cSld>
  <p:clrMapOvr>
    <a:masterClrMapping/>
  </p:clrMapOvr>
  <p:transition xmlns:p14="http://schemas.microsoft.com/office/powerpoint/2010/main" spd="slow">
    <p:wip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0"/>
            <a:ext cx="6629400" cy="2862322"/>
          </a:xfrm>
          <a:prstGeom prst="rect">
            <a:avLst/>
          </a:prstGeom>
        </p:spPr>
        <p:txBody>
          <a:bodyPr wrap="square">
            <a:spAutoFit/>
          </a:bodyPr>
          <a:lstStyle/>
          <a:p>
            <a:r>
              <a:rPr lang="en-US" b="1" dirty="0" smtClean="0"/>
              <a:t>Example</a:t>
            </a:r>
          </a:p>
          <a:p>
            <a:r>
              <a:rPr lang="en-US" dirty="0" smtClean="0"/>
              <a:t>&lt;!</a:t>
            </a:r>
            <a:r>
              <a:rPr lang="en-US" dirty="0"/>
              <a:t>DOCTYPE html&gt;</a:t>
            </a:r>
          </a:p>
          <a:p>
            <a:r>
              <a:rPr lang="en-US" dirty="0"/>
              <a:t>&lt;html&gt;</a:t>
            </a:r>
          </a:p>
          <a:p>
            <a:r>
              <a:rPr lang="en-US" dirty="0"/>
              <a:t>&lt;body</a:t>
            </a:r>
            <a:r>
              <a:rPr lang="en-US" dirty="0" smtClean="0"/>
              <a:t>&gt; </a:t>
            </a:r>
            <a:r>
              <a:rPr lang="en-US" b="1" dirty="0" smtClean="0"/>
              <a:t>&lt;</a:t>
            </a:r>
            <a:r>
              <a:rPr lang="en-US" b="1" dirty="0"/>
              <a:t>table border="1" style="width:100%"&gt;</a:t>
            </a:r>
          </a:p>
          <a:p>
            <a:r>
              <a:rPr lang="en-US" b="1" dirty="0"/>
              <a:t>  &lt;</a:t>
            </a:r>
            <a:r>
              <a:rPr lang="en-US" b="1" dirty="0" err="1"/>
              <a:t>tr</a:t>
            </a:r>
            <a:r>
              <a:rPr lang="en-US" b="1" dirty="0" smtClean="0"/>
              <a:t>&gt;  &lt;</a:t>
            </a:r>
            <a:r>
              <a:rPr lang="en-US" b="1" dirty="0"/>
              <a:t>td&gt;Jill&lt;/td</a:t>
            </a:r>
            <a:r>
              <a:rPr lang="en-US" b="1" dirty="0" smtClean="0"/>
              <a:t>&gt;  &lt;</a:t>
            </a:r>
            <a:r>
              <a:rPr lang="en-US" b="1" dirty="0"/>
              <a:t>td&gt;Smith&lt;/td</a:t>
            </a:r>
            <a:r>
              <a:rPr lang="en-US" b="1" dirty="0" smtClean="0"/>
              <a:t>&gt; &lt;</a:t>
            </a:r>
            <a:r>
              <a:rPr lang="en-US" b="1" dirty="0"/>
              <a:t>td&gt;50&lt;/td</a:t>
            </a:r>
            <a:r>
              <a:rPr lang="en-US" b="1" dirty="0" smtClean="0"/>
              <a:t>&gt; &lt;/</a:t>
            </a:r>
            <a:r>
              <a:rPr lang="en-US" b="1" dirty="0" err="1"/>
              <a:t>tr</a:t>
            </a:r>
            <a:r>
              <a:rPr lang="en-US" b="1" dirty="0"/>
              <a:t>&gt;</a:t>
            </a:r>
          </a:p>
          <a:p>
            <a:r>
              <a:rPr lang="en-US" b="1" dirty="0"/>
              <a:t>  &lt;</a:t>
            </a:r>
            <a:r>
              <a:rPr lang="en-US" b="1" dirty="0" err="1"/>
              <a:t>tr</a:t>
            </a:r>
            <a:r>
              <a:rPr lang="en-US" b="1" dirty="0" smtClean="0"/>
              <a:t>&gt; &lt;</a:t>
            </a:r>
            <a:r>
              <a:rPr lang="en-US" b="1" dirty="0"/>
              <a:t>td&gt;Eve&lt;/td</a:t>
            </a:r>
            <a:r>
              <a:rPr lang="en-US" b="1" dirty="0" smtClean="0"/>
              <a:t>&gt; </a:t>
            </a:r>
            <a:r>
              <a:rPr lang="en-US" b="1" dirty="0"/>
              <a:t>&lt;td&gt;Jackson&lt;/td</a:t>
            </a:r>
            <a:r>
              <a:rPr lang="en-US" b="1" dirty="0" smtClean="0"/>
              <a:t>&gt; </a:t>
            </a:r>
            <a:r>
              <a:rPr lang="en-US" b="1" dirty="0"/>
              <a:t>&lt;td&gt;94&lt;/td</a:t>
            </a:r>
            <a:r>
              <a:rPr lang="en-US" b="1" dirty="0" smtClean="0"/>
              <a:t>&gt; </a:t>
            </a:r>
            <a:r>
              <a:rPr lang="en-US" b="1" dirty="0"/>
              <a:t>&lt;/</a:t>
            </a:r>
            <a:r>
              <a:rPr lang="en-US" b="1" dirty="0" err="1"/>
              <a:t>tr</a:t>
            </a:r>
            <a:r>
              <a:rPr lang="en-US" b="1" dirty="0"/>
              <a:t>&gt;</a:t>
            </a:r>
          </a:p>
          <a:p>
            <a:r>
              <a:rPr lang="en-US" b="1" dirty="0"/>
              <a:t>  &lt;</a:t>
            </a:r>
            <a:r>
              <a:rPr lang="en-US" b="1" dirty="0" err="1"/>
              <a:t>tr</a:t>
            </a:r>
            <a:r>
              <a:rPr lang="en-US" b="1" dirty="0" smtClean="0"/>
              <a:t>&gt; &lt;</a:t>
            </a:r>
            <a:r>
              <a:rPr lang="en-US" b="1" dirty="0"/>
              <a:t>td&gt;John&lt;/td</a:t>
            </a:r>
            <a:r>
              <a:rPr lang="en-US" b="1" dirty="0" smtClean="0"/>
              <a:t>&gt;  </a:t>
            </a:r>
            <a:r>
              <a:rPr lang="en-US" b="1" dirty="0"/>
              <a:t>&lt;td&gt;Doe&lt;/td&gt;	</a:t>
            </a:r>
            <a:r>
              <a:rPr lang="en-US" b="1" dirty="0" smtClean="0"/>
              <a:t>&lt;</a:t>
            </a:r>
            <a:r>
              <a:rPr lang="en-US" b="1" dirty="0"/>
              <a:t>td&gt;80&lt;/td</a:t>
            </a:r>
            <a:r>
              <a:rPr lang="en-US" b="1" dirty="0" smtClean="0"/>
              <a:t>&gt; &lt;/</a:t>
            </a:r>
            <a:r>
              <a:rPr lang="en-US" b="1" dirty="0" err="1"/>
              <a:t>tr</a:t>
            </a:r>
            <a:r>
              <a:rPr lang="en-US" b="1" dirty="0"/>
              <a:t>&gt;</a:t>
            </a:r>
          </a:p>
          <a:p>
            <a:r>
              <a:rPr lang="en-US" b="1" dirty="0"/>
              <a:t>&lt;/table&gt;</a:t>
            </a:r>
          </a:p>
          <a:p>
            <a:r>
              <a:rPr lang="en-US" dirty="0" smtClean="0"/>
              <a:t>&lt;/</a:t>
            </a:r>
            <a:r>
              <a:rPr lang="en-US" dirty="0"/>
              <a:t>body&gt;</a:t>
            </a:r>
          </a:p>
          <a:p>
            <a:r>
              <a:rPr lang="en-US" dirty="0"/>
              <a:t>&lt;/html&gt;</a:t>
            </a:r>
          </a:p>
        </p:txBody>
      </p:sp>
      <p:pic>
        <p:nvPicPr>
          <p:cNvPr id="460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886200"/>
            <a:ext cx="8459203" cy="1981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9768122"/>
      </p:ext>
    </p:extLst>
  </p:cSld>
  <p:clrMapOvr>
    <a:masterClrMapping/>
  </p:clrMapOvr>
  <p:transition xmlns:p14="http://schemas.microsoft.com/office/powerpoint/2010/mai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0"/>
            <a:ext cx="8534400" cy="758952"/>
          </a:xfrm>
        </p:spPr>
        <p:txBody>
          <a:bodyPr>
            <a:noAutofit/>
          </a:bodyPr>
          <a:lstStyle/>
          <a:p>
            <a:r>
              <a:rPr lang="en-US" sz="3200" b="1" dirty="0">
                <a:solidFill>
                  <a:srgbClr val="FF6702"/>
                </a:solidFill>
              </a:rPr>
              <a:t>HTML Elements</a:t>
            </a:r>
            <a:br>
              <a:rPr lang="en-US" sz="3200" b="1" dirty="0">
                <a:solidFill>
                  <a:srgbClr val="FF6702"/>
                </a:solidFill>
              </a:rPr>
            </a:br>
            <a:endParaRPr lang="en-US" sz="3200" b="1" dirty="0">
              <a:solidFill>
                <a:srgbClr val="FF6702"/>
              </a:solidFill>
            </a:endParaRPr>
          </a:p>
        </p:txBody>
      </p:sp>
      <p:sp>
        <p:nvSpPr>
          <p:cNvPr id="3" name="Rectangle 2"/>
          <p:cNvSpPr/>
          <p:nvPr/>
        </p:nvSpPr>
        <p:spPr>
          <a:xfrm>
            <a:off x="671015" y="1447800"/>
            <a:ext cx="7848600" cy="1323439"/>
          </a:xfrm>
          <a:prstGeom prst="rect">
            <a:avLst/>
          </a:prstGeom>
        </p:spPr>
        <p:txBody>
          <a:bodyPr wrap="square">
            <a:spAutoFit/>
          </a:bodyPr>
          <a:lstStyle/>
          <a:p>
            <a:pPr marL="285750" indent="-285750">
              <a:buFont typeface="Arial" pitchFamily="34" charset="0"/>
              <a:buChar char="•"/>
            </a:pPr>
            <a:r>
              <a:rPr lang="en-US" sz="2000" dirty="0"/>
              <a:t>An </a:t>
            </a:r>
            <a:r>
              <a:rPr lang="en-US" sz="2000" b="1" dirty="0"/>
              <a:t>HTML element</a:t>
            </a:r>
            <a:r>
              <a:rPr lang="en-US" sz="2000" dirty="0"/>
              <a:t> is defined by a starting tag. If the element contains other content, it ends with a closing tag, where the element name is preceded by a forward slash as shown below with few tags:</a:t>
            </a:r>
          </a:p>
        </p:txBody>
      </p:sp>
      <p:graphicFrame>
        <p:nvGraphicFramePr>
          <p:cNvPr id="4" name="Table 3"/>
          <p:cNvGraphicFramePr>
            <a:graphicFrameLocks noGrp="1"/>
          </p:cNvGraphicFramePr>
          <p:nvPr>
            <p:extLst>
              <p:ext uri="{D42A27DB-BD31-4B8C-83A1-F6EECF244321}">
                <p14:modId xmlns:p14="http://schemas.microsoft.com/office/powerpoint/2010/main" val="2531357429"/>
              </p:ext>
            </p:extLst>
          </p:nvPr>
        </p:nvGraphicFramePr>
        <p:xfrm>
          <a:off x="549322" y="3048000"/>
          <a:ext cx="8091986" cy="2529839"/>
        </p:xfrm>
        <a:graphic>
          <a:graphicData uri="http://schemas.openxmlformats.org/drawingml/2006/table">
            <a:tbl>
              <a:tblPr firstRow="1" bandRow="1">
                <a:tableStyleId>{5C22544A-7EE6-4342-B048-85BDC9FD1C3A}</a:tableStyleId>
              </a:tblPr>
              <a:tblGrid>
                <a:gridCol w="1979318"/>
                <a:gridCol w="4242400"/>
                <a:gridCol w="1870268"/>
              </a:tblGrid>
              <a:tr h="220806">
                <a:tc>
                  <a:txBody>
                    <a:bodyPr/>
                    <a:lstStyle/>
                    <a:p>
                      <a:endParaRPr lang="en-US" dirty="0"/>
                    </a:p>
                  </a:txBody>
                  <a:tcPr/>
                </a:tc>
                <a:tc>
                  <a:txBody>
                    <a:bodyPr/>
                    <a:lstStyle/>
                    <a:p>
                      <a:endParaRPr lang="en-US"/>
                    </a:p>
                  </a:txBody>
                  <a:tcPr/>
                </a:tc>
                <a:tc>
                  <a:txBody>
                    <a:bodyPr/>
                    <a:lstStyle/>
                    <a:p>
                      <a:endParaRPr lang="en-US"/>
                    </a:p>
                  </a:txBody>
                  <a:tcPr/>
                </a:tc>
              </a:tr>
              <a:tr h="254077">
                <a:tc>
                  <a:txBody>
                    <a:bodyPr/>
                    <a:lstStyle/>
                    <a:p>
                      <a:pPr algn="l" fontAlgn="t"/>
                      <a:r>
                        <a:rPr lang="en-US" sz="2000" b="1" dirty="0">
                          <a:effectLst/>
                        </a:rPr>
                        <a:t>Start Tag</a:t>
                      </a:r>
                    </a:p>
                  </a:txBody>
                  <a:tcPr marL="76200" marR="76200" marT="76200" marB="76200"/>
                </a:tc>
                <a:tc>
                  <a:txBody>
                    <a:bodyPr/>
                    <a:lstStyle/>
                    <a:p>
                      <a:pPr algn="l" fontAlgn="t"/>
                      <a:r>
                        <a:rPr lang="en-US" sz="2000" b="1" dirty="0">
                          <a:effectLst/>
                        </a:rPr>
                        <a:t>Content</a:t>
                      </a:r>
                    </a:p>
                  </a:txBody>
                  <a:tcPr marL="76200" marR="76200" marT="76200" marB="76200"/>
                </a:tc>
                <a:tc>
                  <a:txBody>
                    <a:bodyPr/>
                    <a:lstStyle/>
                    <a:p>
                      <a:pPr algn="l" fontAlgn="t"/>
                      <a:r>
                        <a:rPr lang="en-US" sz="2000" b="1" dirty="0">
                          <a:effectLst/>
                        </a:rPr>
                        <a:t>End Tag</a:t>
                      </a:r>
                    </a:p>
                  </a:txBody>
                  <a:tcPr marL="76200" marR="76200" marT="76200" marB="76200"/>
                </a:tc>
              </a:tr>
              <a:tr h="417413">
                <a:tc>
                  <a:txBody>
                    <a:bodyPr/>
                    <a:lstStyle/>
                    <a:p>
                      <a:pPr fontAlgn="t"/>
                      <a:r>
                        <a:rPr lang="en-US" dirty="0">
                          <a:effectLst/>
                        </a:rPr>
                        <a:t>&lt;p&gt;</a:t>
                      </a:r>
                    </a:p>
                  </a:txBody>
                  <a:tcPr marL="76200" marR="76200" marT="76200" marB="76200"/>
                </a:tc>
                <a:tc>
                  <a:txBody>
                    <a:bodyPr/>
                    <a:lstStyle/>
                    <a:p>
                      <a:pPr fontAlgn="t"/>
                      <a:r>
                        <a:rPr lang="en-US" dirty="0">
                          <a:effectLst/>
                        </a:rPr>
                        <a:t>This is paragraph content.</a:t>
                      </a:r>
                    </a:p>
                  </a:txBody>
                  <a:tcPr marL="76200" marR="76200" marT="76200" marB="76200"/>
                </a:tc>
                <a:tc>
                  <a:txBody>
                    <a:bodyPr/>
                    <a:lstStyle/>
                    <a:p>
                      <a:pPr fontAlgn="t"/>
                      <a:r>
                        <a:rPr lang="en-US" dirty="0">
                          <a:effectLst/>
                        </a:rPr>
                        <a:t>&lt;/p&gt;</a:t>
                      </a:r>
                    </a:p>
                  </a:txBody>
                  <a:tcPr marL="76200" marR="76200" marT="76200" marB="76200"/>
                </a:tc>
              </a:tr>
              <a:tr h="417413">
                <a:tc>
                  <a:txBody>
                    <a:bodyPr/>
                    <a:lstStyle/>
                    <a:p>
                      <a:pPr fontAlgn="t"/>
                      <a:r>
                        <a:rPr lang="en-US">
                          <a:effectLst/>
                        </a:rPr>
                        <a:t>&lt;h1&gt;</a:t>
                      </a:r>
                    </a:p>
                  </a:txBody>
                  <a:tcPr marL="76200" marR="76200" marT="76200" marB="76200"/>
                </a:tc>
                <a:tc>
                  <a:txBody>
                    <a:bodyPr/>
                    <a:lstStyle/>
                    <a:p>
                      <a:pPr fontAlgn="t"/>
                      <a:r>
                        <a:rPr lang="en-US">
                          <a:effectLst/>
                        </a:rPr>
                        <a:t>This is heading content.</a:t>
                      </a:r>
                    </a:p>
                  </a:txBody>
                  <a:tcPr marL="76200" marR="76200" marT="76200" marB="76200"/>
                </a:tc>
                <a:tc>
                  <a:txBody>
                    <a:bodyPr/>
                    <a:lstStyle/>
                    <a:p>
                      <a:pPr fontAlgn="t"/>
                      <a:r>
                        <a:rPr lang="en-US">
                          <a:effectLst/>
                        </a:rPr>
                        <a:t>&lt;/h1&gt;</a:t>
                      </a:r>
                    </a:p>
                  </a:txBody>
                  <a:tcPr marL="76200" marR="76200" marT="76200" marB="76200"/>
                </a:tc>
              </a:tr>
              <a:tr h="417413">
                <a:tc>
                  <a:txBody>
                    <a:bodyPr/>
                    <a:lstStyle/>
                    <a:p>
                      <a:pPr fontAlgn="t"/>
                      <a:r>
                        <a:rPr lang="en-US">
                          <a:effectLst/>
                        </a:rPr>
                        <a:t>&lt;div&gt;</a:t>
                      </a:r>
                    </a:p>
                  </a:txBody>
                  <a:tcPr marL="76200" marR="76200" marT="76200" marB="76200"/>
                </a:tc>
                <a:tc>
                  <a:txBody>
                    <a:bodyPr/>
                    <a:lstStyle/>
                    <a:p>
                      <a:pPr fontAlgn="t"/>
                      <a:r>
                        <a:rPr lang="en-US">
                          <a:effectLst/>
                        </a:rPr>
                        <a:t>This is division content.</a:t>
                      </a:r>
                    </a:p>
                  </a:txBody>
                  <a:tcPr marL="76200" marR="76200" marT="76200" marB="76200"/>
                </a:tc>
                <a:tc>
                  <a:txBody>
                    <a:bodyPr/>
                    <a:lstStyle/>
                    <a:p>
                      <a:pPr fontAlgn="t"/>
                      <a:r>
                        <a:rPr lang="en-US" dirty="0">
                          <a:effectLst/>
                        </a:rPr>
                        <a:t>&lt;/div&gt;</a:t>
                      </a:r>
                    </a:p>
                  </a:txBody>
                  <a:tcPr marL="76200" marR="76200" marT="76200" marB="76200"/>
                </a:tc>
              </a:tr>
              <a:tr h="254077">
                <a:tc>
                  <a:txBody>
                    <a:bodyPr/>
                    <a:lstStyle/>
                    <a:p>
                      <a:pPr fontAlgn="t"/>
                      <a:r>
                        <a:rPr lang="en-US">
                          <a:effectLst/>
                        </a:rPr>
                        <a:t>&lt;br /&gt;</a:t>
                      </a:r>
                    </a:p>
                  </a:txBody>
                  <a:tcPr marL="76200" marR="76200" marT="76200" marB="76200"/>
                </a:tc>
                <a:tc>
                  <a:txBody>
                    <a:bodyPr/>
                    <a:lstStyle/>
                    <a:p>
                      <a:endParaRPr lang="en-US"/>
                    </a:p>
                  </a:txBody>
                  <a:tcPr/>
                </a:tc>
                <a:tc>
                  <a:txBody>
                    <a:bodyPr/>
                    <a:lstStyle/>
                    <a:p>
                      <a:endParaRPr lang="en-US" dirty="0"/>
                    </a:p>
                  </a:txBody>
                  <a:tcPr/>
                </a:tc>
              </a:tr>
            </a:tbl>
          </a:graphicData>
        </a:graphic>
      </p:graphicFrame>
    </p:spTree>
    <p:extLst>
      <p:ext uri="{BB962C8B-B14F-4D97-AF65-F5344CB8AC3E}">
        <p14:creationId xmlns:p14="http://schemas.microsoft.com/office/powerpoint/2010/main" val="533491912"/>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81000"/>
            <a:ext cx="8686800" cy="5940088"/>
          </a:xfrm>
          <a:prstGeom prst="rect">
            <a:avLst/>
          </a:prstGeom>
        </p:spPr>
        <p:txBody>
          <a:bodyPr wrap="square">
            <a:spAutoFit/>
          </a:bodyPr>
          <a:lstStyle/>
          <a:p>
            <a:pPr marL="285750" indent="-285750">
              <a:buFont typeface="Arial" pitchFamily="34" charset="0"/>
              <a:buChar char="•"/>
            </a:pPr>
            <a:r>
              <a:rPr lang="en-US" sz="2000" dirty="0"/>
              <a:t>H</a:t>
            </a:r>
            <a:r>
              <a:rPr lang="en-US" sz="2000" dirty="0" smtClean="0"/>
              <a:t>ere </a:t>
            </a:r>
            <a:r>
              <a:rPr lang="en-US" sz="2000" dirty="0"/>
              <a:t>&lt;p&gt;....&lt;/p&gt; is an HTML element, &lt;h1&gt;...&lt;/h1&gt; is another HTML element. </a:t>
            </a:r>
            <a:endParaRPr lang="en-US" sz="2000" dirty="0" smtClean="0"/>
          </a:p>
          <a:p>
            <a:pPr marL="285750" indent="-285750">
              <a:buFont typeface="Arial" pitchFamily="34" charset="0"/>
              <a:buChar char="•"/>
            </a:pPr>
            <a:endParaRPr lang="en-US" sz="2000" dirty="0"/>
          </a:p>
          <a:p>
            <a:pPr marL="285750" indent="-285750">
              <a:buFont typeface="Arial" pitchFamily="34" charset="0"/>
              <a:buChar char="•"/>
            </a:pPr>
            <a:r>
              <a:rPr lang="en-US" sz="2000" dirty="0" smtClean="0"/>
              <a:t>There </a:t>
            </a:r>
            <a:r>
              <a:rPr lang="en-US" sz="2000" dirty="0"/>
              <a:t>are some HTML elements which don't need to be closed, such as &lt;</a:t>
            </a:r>
            <a:r>
              <a:rPr lang="en-US" sz="2000" dirty="0" err="1"/>
              <a:t>img</a:t>
            </a:r>
            <a:r>
              <a:rPr lang="en-US" sz="2000" dirty="0"/>
              <a:t>.../&gt;, &lt;</a:t>
            </a:r>
            <a:r>
              <a:rPr lang="en-US" sz="2000" dirty="0" err="1"/>
              <a:t>hr</a:t>
            </a:r>
            <a:r>
              <a:rPr lang="en-US" sz="2000" dirty="0"/>
              <a:t> /&gt; and &lt;</a:t>
            </a:r>
            <a:r>
              <a:rPr lang="en-US" sz="2000" dirty="0" err="1"/>
              <a:t>br</a:t>
            </a:r>
            <a:r>
              <a:rPr lang="en-US" sz="2000" dirty="0"/>
              <a:t> /&gt; elements. </a:t>
            </a:r>
            <a:endParaRPr lang="en-US" sz="2000" dirty="0" smtClean="0"/>
          </a:p>
          <a:p>
            <a:pPr marL="285750" indent="-285750">
              <a:buFont typeface="Arial" pitchFamily="34" charset="0"/>
              <a:buChar char="•"/>
            </a:pPr>
            <a:endParaRPr lang="en-US" sz="2000" dirty="0"/>
          </a:p>
          <a:p>
            <a:pPr marL="285750" indent="-285750">
              <a:buFont typeface="Arial" pitchFamily="34" charset="0"/>
              <a:buChar char="•"/>
            </a:pPr>
            <a:r>
              <a:rPr lang="en-US" sz="2000" dirty="0" smtClean="0"/>
              <a:t>These </a:t>
            </a:r>
            <a:r>
              <a:rPr lang="en-US" sz="2000" dirty="0"/>
              <a:t>are known as </a:t>
            </a:r>
            <a:r>
              <a:rPr lang="en-US" sz="2000" b="1" dirty="0"/>
              <a:t>void elements</a:t>
            </a:r>
            <a:r>
              <a:rPr lang="en-US" sz="2000" dirty="0" smtClean="0"/>
              <a:t>.</a:t>
            </a:r>
          </a:p>
          <a:p>
            <a:pPr marL="285750" indent="-285750">
              <a:buFont typeface="Arial" pitchFamily="34" charset="0"/>
              <a:buChar char="•"/>
            </a:pPr>
            <a:endParaRPr lang="en-US" sz="2000" dirty="0"/>
          </a:p>
          <a:p>
            <a:pPr marL="285750" indent="-285750">
              <a:buFont typeface="Arial" pitchFamily="34" charset="0"/>
              <a:buChar char="•"/>
            </a:pPr>
            <a:r>
              <a:rPr lang="en-US" sz="2000" dirty="0"/>
              <a:t>HTML documents consist of a tree of these elements and they specify how HTML documents should be built, and what kind of content should be placed in what part of an HTML </a:t>
            </a:r>
            <a:r>
              <a:rPr lang="en-US" sz="2000" dirty="0" smtClean="0"/>
              <a:t>document.</a:t>
            </a:r>
          </a:p>
          <a:p>
            <a:pPr marL="285750" indent="-285750">
              <a:buFont typeface="Arial" pitchFamily="34" charset="0"/>
              <a:buChar char="•"/>
            </a:pPr>
            <a:endParaRPr lang="en-US" sz="2000" dirty="0"/>
          </a:p>
          <a:p>
            <a:pPr marL="285750" indent="-285750">
              <a:buFont typeface="Arial" pitchFamily="34" charset="0"/>
              <a:buChar char="•"/>
            </a:pPr>
            <a:r>
              <a:rPr lang="en-US" sz="2000" dirty="0" smtClean="0"/>
              <a:t>An HTML element is defined by a starting tag. If the element contains other content, it ends with a closing tag.</a:t>
            </a:r>
          </a:p>
          <a:p>
            <a:pPr marL="285750" indent="-285750">
              <a:buFont typeface="Arial" pitchFamily="34" charset="0"/>
              <a:buChar char="•"/>
            </a:pPr>
            <a:endParaRPr lang="en-US" sz="2000" dirty="0"/>
          </a:p>
          <a:p>
            <a:pPr marL="285750" indent="-285750">
              <a:buFont typeface="Arial" pitchFamily="34" charset="0"/>
              <a:buChar char="•"/>
            </a:pPr>
            <a:r>
              <a:rPr lang="en-US" sz="2000" dirty="0" smtClean="0"/>
              <a:t>For </a:t>
            </a:r>
            <a:r>
              <a:rPr lang="en-US" sz="2000" dirty="0"/>
              <a:t>example &lt;p&gt; is starting tag of a paragraph and &lt;/p&gt; is closing tag of the same paragraph but </a:t>
            </a:r>
            <a:r>
              <a:rPr lang="en-US" sz="2000" b="1" dirty="0"/>
              <a:t>&lt;p&gt;This is paragraph&lt;/p&gt;</a:t>
            </a:r>
            <a:r>
              <a:rPr lang="en-US" sz="2000" dirty="0"/>
              <a:t> is a paragraph element</a:t>
            </a:r>
          </a:p>
          <a:p>
            <a:pPr marL="285750" indent="-285750">
              <a:buFont typeface="Arial" pitchFamily="34" charset="0"/>
              <a:buChar char="•"/>
            </a:pPr>
            <a:endParaRPr lang="en-US" sz="2000" dirty="0"/>
          </a:p>
        </p:txBody>
      </p:sp>
    </p:spTree>
    <p:extLst>
      <p:ext uri="{BB962C8B-B14F-4D97-AF65-F5344CB8AC3E}">
        <p14:creationId xmlns:p14="http://schemas.microsoft.com/office/powerpoint/2010/main" val="2780445313"/>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FF6702"/>
                </a:solidFill>
              </a:rPr>
              <a:t>HTML Attributes</a:t>
            </a:r>
          </a:p>
        </p:txBody>
      </p:sp>
      <p:sp>
        <p:nvSpPr>
          <p:cNvPr id="3" name="Rectangle 2"/>
          <p:cNvSpPr/>
          <p:nvPr/>
        </p:nvSpPr>
        <p:spPr>
          <a:xfrm>
            <a:off x="228600" y="1447801"/>
            <a:ext cx="8610600" cy="3139321"/>
          </a:xfrm>
          <a:prstGeom prst="rect">
            <a:avLst/>
          </a:prstGeom>
        </p:spPr>
        <p:txBody>
          <a:bodyPr wrap="square">
            <a:spAutoFit/>
          </a:bodyPr>
          <a:lstStyle/>
          <a:p>
            <a:pPr marL="285750" indent="-285750">
              <a:buFont typeface="Wingdings" pitchFamily="2" charset="2"/>
              <a:buChar char="§"/>
            </a:pPr>
            <a:r>
              <a:rPr lang="en-US" dirty="0"/>
              <a:t>An attribute is used to define the characteristics of an HTML element and is placed inside the element's opening tag. All attributes are made up of two parts: a </a:t>
            </a:r>
            <a:r>
              <a:rPr lang="en-US" b="1" dirty="0"/>
              <a:t>name</a:t>
            </a:r>
            <a:r>
              <a:rPr lang="en-US" dirty="0"/>
              <a:t> and a </a:t>
            </a:r>
            <a:r>
              <a:rPr lang="en-US" b="1" dirty="0" smtClean="0"/>
              <a:t>value</a:t>
            </a:r>
            <a:r>
              <a:rPr lang="en-US" dirty="0"/>
              <a:t>.</a:t>
            </a:r>
            <a:endParaRPr lang="en-US" dirty="0" smtClean="0"/>
          </a:p>
          <a:p>
            <a:pPr marL="285750" indent="-285750">
              <a:buFont typeface="Wingdings" pitchFamily="2" charset="2"/>
              <a:buChar char="§"/>
            </a:pPr>
            <a:endParaRPr lang="en-US" dirty="0"/>
          </a:p>
          <a:p>
            <a:pPr marL="285750" indent="-285750">
              <a:buFont typeface="Wingdings" pitchFamily="2" charset="2"/>
              <a:buChar char="§"/>
            </a:pPr>
            <a:r>
              <a:rPr lang="en-US" dirty="0" smtClean="0"/>
              <a:t>The</a:t>
            </a:r>
            <a:r>
              <a:rPr lang="en-US" dirty="0"/>
              <a:t> </a:t>
            </a:r>
            <a:r>
              <a:rPr lang="en-US" b="1" dirty="0"/>
              <a:t>name</a:t>
            </a:r>
            <a:r>
              <a:rPr lang="en-US" dirty="0"/>
              <a:t> is the property you want to set. For example, the paragraph &lt;p&gt; element in the example carries an attribute whose name is </a:t>
            </a:r>
            <a:r>
              <a:rPr lang="en-US" b="1" dirty="0"/>
              <a:t>align</a:t>
            </a:r>
            <a:r>
              <a:rPr lang="en-US" dirty="0"/>
              <a:t>, which you can use to indicate the alignment of paragraph on the </a:t>
            </a:r>
            <a:r>
              <a:rPr lang="en-US" dirty="0" smtClean="0"/>
              <a:t>page.</a:t>
            </a:r>
          </a:p>
          <a:p>
            <a:pPr marL="285750" indent="-285750">
              <a:buFont typeface="Wingdings" pitchFamily="2" charset="2"/>
              <a:buChar char="§"/>
            </a:pPr>
            <a:endParaRPr lang="en-US" dirty="0"/>
          </a:p>
          <a:p>
            <a:pPr marL="285750" indent="-285750">
              <a:buFont typeface="Wingdings" pitchFamily="2" charset="2"/>
              <a:buChar char="§"/>
            </a:pPr>
            <a:r>
              <a:rPr lang="en-US" dirty="0" smtClean="0"/>
              <a:t>The</a:t>
            </a:r>
            <a:r>
              <a:rPr lang="en-US" dirty="0"/>
              <a:t> </a:t>
            </a:r>
            <a:r>
              <a:rPr lang="en-US" b="1" dirty="0"/>
              <a:t>value</a:t>
            </a:r>
            <a:r>
              <a:rPr lang="en-US" dirty="0"/>
              <a:t> is what you want the value of the property to be set and always put within quotations. The below example shows three possible values of align attribute: </a:t>
            </a:r>
            <a:r>
              <a:rPr lang="en-US" b="1" dirty="0"/>
              <a:t>left, center</a:t>
            </a:r>
            <a:r>
              <a:rPr lang="en-US" dirty="0"/>
              <a:t> and </a:t>
            </a:r>
            <a:r>
              <a:rPr lang="en-US" b="1" dirty="0"/>
              <a:t>right</a:t>
            </a:r>
            <a:r>
              <a:rPr lang="en-US" dirty="0"/>
              <a:t>.</a:t>
            </a:r>
          </a:p>
        </p:txBody>
      </p:sp>
    </p:spTree>
    <p:extLst>
      <p:ext uri="{BB962C8B-B14F-4D97-AF65-F5344CB8AC3E}">
        <p14:creationId xmlns:p14="http://schemas.microsoft.com/office/powerpoint/2010/main" val="1948655212"/>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Civic">
  <a:themeElements>
    <a:clrScheme name="Inspiration">
      <a:dk1>
        <a:sysClr val="windowText" lastClr="000000"/>
      </a:dk1>
      <a:lt1>
        <a:sysClr val="window" lastClr="FFFFFF"/>
      </a:lt1>
      <a:dk2>
        <a:srgbClr val="2F2F26"/>
      </a:dk2>
      <a:lt2>
        <a:srgbClr val="9FA795"/>
      </a:lt2>
      <a:accent1>
        <a:srgbClr val="749805"/>
      </a:accent1>
      <a:accent2>
        <a:srgbClr val="BACC82"/>
      </a:accent2>
      <a:accent3>
        <a:srgbClr val="6E9EC2"/>
      </a:accent3>
      <a:accent4>
        <a:srgbClr val="2046A5"/>
      </a:accent4>
      <a:accent5>
        <a:srgbClr val="5039C6"/>
      </a:accent5>
      <a:accent6>
        <a:srgbClr val="7411D0"/>
      </a:accent6>
      <a:hlink>
        <a:srgbClr val="FFC000"/>
      </a:hlink>
      <a:folHlink>
        <a:srgbClr val="C0C00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576</TotalTime>
  <Words>1781</Words>
  <Application>Microsoft Macintosh PowerPoint</Application>
  <PresentationFormat>On-screen Show (4:3)</PresentationFormat>
  <Paragraphs>847</Paragraphs>
  <Slides>62</Slides>
  <Notes>1</Notes>
  <HiddenSlides>0</HiddenSlides>
  <MMClips>0</MMClips>
  <ScaleCrop>false</ScaleCrop>
  <HeadingPairs>
    <vt:vector size="4" baseType="variant">
      <vt:variant>
        <vt:lpstr>Theme</vt:lpstr>
      </vt:variant>
      <vt:variant>
        <vt:i4>1</vt:i4>
      </vt:variant>
      <vt:variant>
        <vt:lpstr>Slide Titles</vt:lpstr>
      </vt:variant>
      <vt:variant>
        <vt:i4>62</vt:i4>
      </vt:variant>
    </vt:vector>
  </HeadingPairs>
  <TitlesOfParts>
    <vt:vector size="63" baseType="lpstr">
      <vt:lpstr>Civic</vt:lpstr>
      <vt:lpstr>HTML</vt:lpstr>
      <vt:lpstr>What is HTML?</vt:lpstr>
      <vt:lpstr>PowerPoint Presentation</vt:lpstr>
      <vt:lpstr>HTML Files  </vt:lpstr>
      <vt:lpstr>HTML Tags  </vt:lpstr>
      <vt:lpstr>PowerPoint Presentation</vt:lpstr>
      <vt:lpstr>HTML Elements </vt:lpstr>
      <vt:lpstr>PowerPoint Presentation</vt:lpstr>
      <vt:lpstr>HTML Attributes</vt:lpstr>
      <vt:lpstr>PowerPoint Presentation</vt:lpstr>
      <vt:lpstr>Core Attributes</vt:lpstr>
      <vt:lpstr>PowerPoint Presentation</vt:lpstr>
      <vt:lpstr>PowerPoint Presentation</vt:lpstr>
      <vt:lpstr>PowerPoint Presentation</vt:lpstr>
      <vt:lpstr>PowerPoint Presentation</vt:lpstr>
      <vt:lpstr>HTML Headings </vt:lpstr>
      <vt:lpstr>PowerPoint Presentation</vt:lpstr>
      <vt:lpstr>HTML Paragraphs </vt:lpstr>
      <vt:lpstr>PowerPoint Presentation</vt:lpstr>
      <vt:lpstr>PowerPoint Presentation</vt:lpstr>
      <vt:lpstr>PowerPoint Presentation</vt:lpstr>
      <vt:lpstr>PowerPoint Presentation</vt:lpstr>
      <vt:lpstr>HTML Styles </vt:lpstr>
      <vt:lpstr>PowerPoint Presentation</vt:lpstr>
      <vt:lpstr>PowerPoint Presentation</vt:lpstr>
      <vt:lpstr>PowerPoint Presentation</vt:lpstr>
      <vt:lpstr>PowerPoint Presentation</vt:lpstr>
      <vt:lpstr>PowerPoint Presentation</vt:lpstr>
      <vt:lpstr>HTML Text Formatting Elements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HTML Quotation and Citation Elements</vt:lpstr>
      <vt:lpstr>PowerPoint Presentation</vt:lpstr>
      <vt:lpstr>PowerPoint Presentation</vt:lpstr>
      <vt:lpstr>PowerPoint Presentation</vt:lpstr>
      <vt:lpstr>PowerPoint Presentation</vt:lpstr>
      <vt:lpstr>HTML Styles - CSS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HTML Links </vt:lpstr>
      <vt:lpstr>PowerPoint Presentation</vt:lpstr>
      <vt:lpstr>HTML Images </vt:lpstr>
      <vt:lpstr>PowerPoint Presentation</vt:lpstr>
      <vt:lpstr>HTML Lists </vt:lpstr>
      <vt:lpstr>PowerPoint Presentation</vt:lpstr>
      <vt:lpstr>PowerPoint Presentation</vt:lpstr>
      <vt:lpstr>PowerPoint Presentation</vt:lpstr>
      <vt:lpstr>PowerPoint Presentation</vt:lpstr>
      <vt:lpstr>HTML Tables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MASTER</dc:creator>
  <cp:lastModifiedBy>Vikrant Sonavane</cp:lastModifiedBy>
  <cp:revision>42</cp:revision>
  <cp:lastPrinted>1601-01-01T00:00:00Z</cp:lastPrinted>
  <dcterms:created xsi:type="dcterms:W3CDTF">2015-04-08T12:39:39Z</dcterms:created>
  <dcterms:modified xsi:type="dcterms:W3CDTF">2015-10-21T04:12:11Z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TC010721501033</vt:lpwstr>
  </property>
</Properties>
</file>