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63" r:id="rId4"/>
    <p:sldId id="277" r:id="rId5"/>
    <p:sldId id="278" r:id="rId6"/>
    <p:sldId id="259" r:id="rId7"/>
    <p:sldId id="260" r:id="rId8"/>
    <p:sldId id="279" r:id="rId9"/>
    <p:sldId id="280" r:id="rId10"/>
    <p:sldId id="281" r:id="rId11"/>
    <p:sldId id="264" r:id="rId12"/>
    <p:sldId id="265" r:id="rId13"/>
    <p:sldId id="282" r:id="rId14"/>
    <p:sldId id="283" r:id="rId15"/>
    <p:sldId id="266" r:id="rId16"/>
    <p:sldId id="284" r:id="rId17"/>
    <p:sldId id="285" r:id="rId18"/>
    <p:sldId id="267" r:id="rId19"/>
    <p:sldId id="268" r:id="rId20"/>
    <p:sldId id="269" r:id="rId21"/>
    <p:sldId id="276" r:id="rId22"/>
    <p:sldId id="272" r:id="rId23"/>
    <p:sldId id="274" r:id="rId24"/>
    <p:sldId id="275"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22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12733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75698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77071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411845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54984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170150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7892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107755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91543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378117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pPr/>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pPr/>
              <a:t>‹#›</a:t>
            </a:fld>
            <a:endParaRPr lang="en-IN"/>
          </a:p>
        </p:txBody>
      </p:sp>
    </p:spTree>
    <p:extLst>
      <p:ext uri="{BB962C8B-B14F-4D97-AF65-F5344CB8AC3E}">
        <p14:creationId xmlns:p14="http://schemas.microsoft.com/office/powerpoint/2010/main" val="201217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0B6B0-24C9-4034-9E0D-E9584C4A758B}" type="datetimeFigureOut">
              <a:rPr lang="en-IN" smtClean="0"/>
              <a:pPr/>
              <a:t>23-08-2024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32C13-8E19-4A5F-B87B-BDEE09EFD90A}" type="slidenum">
              <a:rPr lang="en-IN" smtClean="0"/>
              <a:pPr/>
              <a:t>‹#›</a:t>
            </a:fld>
            <a:endParaRPr lang="en-IN"/>
          </a:p>
        </p:txBody>
      </p:sp>
    </p:spTree>
    <p:extLst>
      <p:ext uri="{BB962C8B-B14F-4D97-AF65-F5344CB8AC3E}">
        <p14:creationId xmlns:p14="http://schemas.microsoft.com/office/powerpoint/2010/main" val="156606149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a:latin typeface="Aharoni" panose="02010803020104030203" pitchFamily="2" charset="-79"/>
                <a:cs typeface="Aharoni" panose="02010803020104030203" pitchFamily="2" charset="-79"/>
              </a:rPr>
              <a:t>RCB – IPL Strategy</a:t>
            </a:r>
          </a:p>
        </p:txBody>
      </p:sp>
      <p:sp>
        <p:nvSpPr>
          <p:cNvPr id="3" name="Subtitle 2"/>
          <p:cNvSpPr>
            <a:spLocks noGrp="1"/>
          </p:cNvSpPr>
          <p:nvPr>
            <p:ph type="subTitle" idx="1"/>
          </p:nvPr>
        </p:nvSpPr>
        <p:spPr>
          <a:xfrm>
            <a:off x="4610100" y="6088063"/>
            <a:ext cx="9144000" cy="598487"/>
          </a:xfrm>
        </p:spPr>
        <p:txBody>
          <a:bodyPr/>
          <a:lstStyle/>
          <a:p>
            <a:r>
              <a:rPr lang="en-IN" b="1" i="1" dirty="0"/>
              <a:t>Submitted By – Akshay </a:t>
            </a:r>
            <a:r>
              <a:rPr lang="en-IN" b="1" i="1" dirty="0" err="1"/>
              <a:t>Sopori</a:t>
            </a:r>
            <a:endParaRPr lang="en-IN" b="1" i="1" dirty="0"/>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IPL-logo.jpg"/>
          <p:cNvPicPr>
            <a:picLocks noChangeAspect="1"/>
          </p:cNvPicPr>
          <p:nvPr/>
        </p:nvPicPr>
        <p:blipFill>
          <a:blip r:embed="rId2"/>
          <a:stretch>
            <a:fillRect/>
          </a:stretch>
        </p:blipFill>
        <p:spPr>
          <a:xfrm>
            <a:off x="1519384" y="1242874"/>
            <a:ext cx="9480048" cy="4793940"/>
          </a:xfrm>
          <a:prstGeom prst="rect">
            <a:avLst/>
          </a:prstGeom>
        </p:spPr>
      </p:pic>
    </p:spTree>
    <p:extLst>
      <p:ext uri="{BB962C8B-B14F-4D97-AF65-F5344CB8AC3E}">
        <p14:creationId xmlns:p14="http://schemas.microsoft.com/office/powerpoint/2010/main" val="161899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160338"/>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Tables</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305B1D87-87D0-43C8-BD23-B75C55A29C0C}"/>
              </a:ext>
            </a:extLst>
          </p:cNvPr>
          <p:cNvPicPr>
            <a:picLocks noChangeAspect="1"/>
          </p:cNvPicPr>
          <p:nvPr/>
        </p:nvPicPr>
        <p:blipFill>
          <a:blip r:embed="rId2"/>
          <a:stretch>
            <a:fillRect/>
          </a:stretch>
        </p:blipFill>
        <p:spPr>
          <a:xfrm>
            <a:off x="1089914" y="1495155"/>
            <a:ext cx="10012172" cy="3867690"/>
          </a:xfrm>
          <a:prstGeom prst="rect">
            <a:avLst/>
          </a:prstGeom>
        </p:spPr>
      </p:pic>
    </p:spTree>
    <p:extLst>
      <p:ext uri="{BB962C8B-B14F-4D97-AF65-F5344CB8AC3E}">
        <p14:creationId xmlns:p14="http://schemas.microsoft.com/office/powerpoint/2010/main" val="226833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5" y="684121"/>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S</a:t>
            </a:r>
            <a:r>
              <a:rPr lang="en-IN" sz="4800" i="1" dirty="0" err="1">
                <a:latin typeface="Aharoni" panose="02010803020104030203" pitchFamily="2" charset="-79"/>
                <a:cs typeface="Aharoni" panose="02010803020104030203" pitchFamily="2" charset="-79"/>
              </a:rPr>
              <a:t>trategies</a:t>
            </a:r>
            <a:r>
              <a:rPr lang="en-IN" sz="4800" i="1" dirty="0">
                <a:latin typeface="Aharoni" panose="02010803020104030203" pitchFamily="2" charset="-79"/>
                <a:cs typeface="Aharoni" panose="02010803020104030203" pitchFamily="2" charset="-79"/>
              </a:rPr>
              <a:t> to consider before going into auction</a:t>
            </a:r>
          </a:p>
        </p:txBody>
      </p:sp>
      <p:sp>
        <p:nvSpPr>
          <p:cNvPr id="3" name="Subtitle 2"/>
          <p:cNvSpPr>
            <a:spLocks noGrp="1"/>
          </p:cNvSpPr>
          <p:nvPr>
            <p:ph type="subTitle" idx="1"/>
          </p:nvPr>
        </p:nvSpPr>
        <p:spPr>
          <a:xfrm>
            <a:off x="1042987" y="1734443"/>
            <a:ext cx="10106025" cy="5359400"/>
          </a:xfrm>
        </p:spPr>
        <p:txBody>
          <a:bodyPr>
            <a:normAutofit/>
          </a:bodyPr>
          <a:lstStyle/>
          <a:p>
            <a:pPr marL="319406" lvl="1" algn="l">
              <a:lnSpc>
                <a:spcPct val="150000"/>
              </a:lnSpc>
              <a:spcBef>
                <a:spcPts val="0"/>
              </a:spcBef>
              <a:buClr>
                <a:srgbClr val="7A7B7B"/>
              </a:buClr>
              <a:buSzPts val="2800"/>
            </a:pPr>
            <a:r>
              <a:rPr lang="en-IN" sz="2800" b="1" dirty="0">
                <a:solidFill>
                  <a:srgbClr val="000000"/>
                </a:solidFill>
                <a:latin typeface="Microsoft Sans Serif" panose="020B0604020202020204" pitchFamily="34" charset="0"/>
                <a:ea typeface="Arial"/>
                <a:cs typeface="Microsoft Sans Serif" panose="020B0604020202020204" pitchFamily="34" charset="0"/>
                <a:sym typeface="Arial"/>
              </a:rPr>
              <a:t>Points considered for suggesting players:</a:t>
            </a:r>
          </a:p>
          <a:p>
            <a:pPr marL="1083312" lvl="2" indent="-306706" algn="l">
              <a:lnSpc>
                <a:spcPct val="150000"/>
              </a:lnSpc>
              <a:spcBef>
                <a:spcPts val="0"/>
              </a:spcBef>
              <a:buClr>
                <a:srgbClr val="7A7B7B"/>
              </a:buClr>
              <a:buSzPts val="2800"/>
              <a:buFont typeface="Arial"/>
              <a:buChar char="•"/>
            </a:pPr>
            <a:r>
              <a:rPr lang="en-IN" sz="2400" b="1" dirty="0">
                <a:solidFill>
                  <a:srgbClr val="FF0000"/>
                </a:solidFill>
                <a:latin typeface="Microsoft Sans Serif" panose="020B0604020202020204" pitchFamily="34" charset="0"/>
                <a:ea typeface="Arial"/>
                <a:cs typeface="Microsoft Sans Serif" panose="020B0604020202020204" pitchFamily="34" charset="0"/>
                <a:sym typeface="Arial"/>
              </a:rPr>
              <a:t>More number of boundaries  = More runs scored and less deliveries taken</a:t>
            </a:r>
          </a:p>
          <a:p>
            <a:pPr marL="1083312" lvl="2" indent="-306706" algn="l">
              <a:lnSpc>
                <a:spcPct val="150000"/>
              </a:lnSpc>
              <a:spcBef>
                <a:spcPts val="0"/>
              </a:spcBef>
              <a:buClr>
                <a:srgbClr val="7A7B7B"/>
              </a:buClr>
              <a:buSzPts val="2800"/>
              <a:buFont typeface="Arial"/>
              <a:buChar char="•"/>
            </a:pPr>
            <a:r>
              <a:rPr lang="en-IN" sz="2400" b="1" i="0" u="none" strike="noStrike" cap="none" dirty="0">
                <a:solidFill>
                  <a:srgbClr val="FF0000"/>
                </a:solidFill>
                <a:latin typeface="Microsoft Sans Serif" panose="020B0604020202020204" pitchFamily="34" charset="0"/>
                <a:ea typeface="Arial"/>
                <a:cs typeface="Microsoft Sans Serif" panose="020B0604020202020204" pitchFamily="34" charset="0"/>
                <a:sym typeface="Arial"/>
              </a:rPr>
              <a:t>Consistency= Overall team growth and good performance</a:t>
            </a:r>
          </a:p>
          <a:p>
            <a:pPr marL="776606" lvl="2" algn="l">
              <a:lnSpc>
                <a:spcPct val="150000"/>
              </a:lnSpc>
              <a:spcBef>
                <a:spcPts val="0"/>
              </a:spcBef>
              <a:buClr>
                <a:srgbClr val="7A7B7B"/>
              </a:buClr>
              <a:buSzPts val="2800"/>
            </a:pPr>
            <a:endParaRPr lang="en-IN" sz="2000" b="1" i="0" u="none" strike="noStrike" cap="none" dirty="0">
              <a:solidFill>
                <a:srgbClr val="FF0000"/>
              </a:solidFill>
              <a:latin typeface="Microsoft Sans Serif" panose="020B0604020202020204" pitchFamily="34" charset="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r>
              <a:rPr lang="en-IN" sz="2000" dirty="0">
                <a:solidFill>
                  <a:srgbClr val="000000"/>
                </a:solidFill>
                <a:latin typeface="Microsoft Sans Serif" panose="020B0604020202020204" pitchFamily="34" charset="0"/>
                <a:ea typeface="Arial"/>
                <a:cs typeface="Microsoft Sans Serif" panose="020B0604020202020204" pitchFamily="34" charset="0"/>
                <a:sym typeface="Arial"/>
              </a:rPr>
              <a:t>If any player has consistently performed well in the past seasons he can be considered for the next season.</a:t>
            </a:r>
          </a:p>
          <a:p>
            <a:pPr marL="1083312" lvl="2" indent="-306706" algn="l">
              <a:lnSpc>
                <a:spcPct val="150000"/>
              </a:lnSpc>
              <a:spcBef>
                <a:spcPts val="0"/>
              </a:spcBef>
              <a:buClr>
                <a:srgbClr val="7A7B7B"/>
              </a:buClr>
              <a:buSzPts val="2800"/>
              <a:buFont typeface="Arial"/>
              <a:buChar char="•"/>
            </a:pPr>
            <a:r>
              <a:rPr lang="en-IN" sz="2000" dirty="0">
                <a:solidFill>
                  <a:srgbClr val="000000"/>
                </a:solidFill>
                <a:latin typeface="Microsoft Sans Serif" panose="020B0604020202020204" pitchFamily="34" charset="0"/>
                <a:ea typeface="Arial"/>
                <a:cs typeface="Microsoft Sans Serif" panose="020B0604020202020204" pitchFamily="34" charset="0"/>
                <a:sym typeface="Arial"/>
              </a:rPr>
              <a:t>Also team can focus on young talents which can be groomed into future stars.</a:t>
            </a:r>
          </a:p>
          <a:p>
            <a:pPr marL="1083312" lvl="2" indent="-306706" algn="l">
              <a:lnSpc>
                <a:spcPct val="150000"/>
              </a:lnSpc>
              <a:spcBef>
                <a:spcPts val="0"/>
              </a:spcBef>
              <a:buClr>
                <a:srgbClr val="7A7B7B"/>
              </a:buClr>
              <a:buSzPts val="2800"/>
              <a:buFont typeface="Arial"/>
              <a:buChar char="•"/>
            </a:pPr>
            <a:r>
              <a:rPr lang="en-IN" sz="2000" dirty="0">
                <a:solidFill>
                  <a:srgbClr val="000000"/>
                </a:solidFill>
                <a:latin typeface="Microsoft Sans Serif" panose="020B0604020202020204" pitchFamily="34" charset="0"/>
                <a:ea typeface="Arial"/>
                <a:cs typeface="Microsoft Sans Serif" panose="020B0604020202020204" pitchFamily="34" charset="0"/>
                <a:sym typeface="Arial"/>
              </a:rPr>
              <a:t>Team can look for players who can perform with both the bat and the ball</a:t>
            </a:r>
          </a:p>
          <a:p>
            <a:pPr marL="1083312" lvl="2" indent="-306706" algn="l">
              <a:lnSpc>
                <a:spcPct val="150000"/>
              </a:lnSpc>
              <a:spcBef>
                <a:spcPts val="0"/>
              </a:spcBef>
              <a:buClr>
                <a:srgbClr val="7A7B7B"/>
              </a:buClr>
              <a:buSzPts val="2800"/>
              <a:buFont typeface="Arial"/>
              <a:buChar char="•"/>
            </a:pPr>
            <a:endParaRPr lang="en-IN" sz="16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endParaRPr lang="en-IN" sz="1600"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1759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94" y="7937"/>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Players to consider for the auction</a:t>
            </a:r>
          </a:p>
        </p:txBody>
      </p:sp>
      <p:sp>
        <p:nvSpPr>
          <p:cNvPr id="3" name="Subtitle 2"/>
          <p:cNvSpPr>
            <a:spLocks noGrp="1"/>
          </p:cNvSpPr>
          <p:nvPr>
            <p:ph type="subTitle" idx="1"/>
          </p:nvPr>
        </p:nvSpPr>
        <p:spPr>
          <a:xfrm>
            <a:off x="1296265" y="1122218"/>
            <a:ext cx="10106025" cy="5554374"/>
          </a:xfrm>
        </p:spPr>
        <p:txBody>
          <a:bodyPr>
            <a:normAutofit/>
          </a:bodyPr>
          <a:lstStyle/>
          <a:p>
            <a:pPr marL="319406" lvl="1" algn="l">
              <a:lnSpc>
                <a:spcPct val="100000"/>
              </a:lnSpc>
              <a:spcBef>
                <a:spcPts val="0"/>
              </a:spcBef>
              <a:buClr>
                <a:srgbClr val="7A7B7B"/>
              </a:buClr>
              <a:buSzPts val="2800"/>
            </a:pPr>
            <a:r>
              <a:rPr lang="en-IN" b="1" dirty="0">
                <a:solidFill>
                  <a:srgbClr val="000000"/>
                </a:solidFill>
                <a:latin typeface="Microsoft Sans Serif" panose="020B0604020202020204" pitchFamily="34" charset="0"/>
                <a:ea typeface="Arial"/>
                <a:cs typeface="Microsoft Sans Serif" panose="020B0604020202020204" pitchFamily="34" charset="0"/>
                <a:sym typeface="Arial"/>
              </a:rPr>
              <a:t>After analysing data </a:t>
            </a:r>
            <a:r>
              <a:rPr lang="en-IN" b="1" dirty="0" err="1">
                <a:solidFill>
                  <a:srgbClr val="000000"/>
                </a:solidFill>
                <a:latin typeface="Microsoft Sans Serif" panose="020B0604020202020204" pitchFamily="34" charset="0"/>
                <a:ea typeface="Arial"/>
                <a:cs typeface="Microsoft Sans Serif" panose="020B0604020202020204" pitchFamily="34" charset="0"/>
                <a:sym typeface="Arial"/>
              </a:rPr>
              <a:t>wrt</a:t>
            </a:r>
            <a:r>
              <a:rPr lang="en-IN" b="1" dirty="0">
                <a:solidFill>
                  <a:srgbClr val="000000"/>
                </a:solidFill>
                <a:latin typeface="Microsoft Sans Serif" panose="020B0604020202020204" pitchFamily="34" charset="0"/>
                <a:ea typeface="Arial"/>
                <a:cs typeface="Microsoft Sans Serif" panose="020B0604020202020204" pitchFamily="34" charset="0"/>
                <a:sym typeface="Arial"/>
              </a:rPr>
              <a:t> to the points mentioned, the below players are best suited for the team</a:t>
            </a:r>
          </a:p>
          <a:p>
            <a:pPr marL="319406" lvl="1" algn="l">
              <a:lnSpc>
                <a:spcPct val="100000"/>
              </a:lnSpc>
              <a:spcBef>
                <a:spcPts val="0"/>
              </a:spcBef>
              <a:buClr>
                <a:srgbClr val="7A7B7B"/>
              </a:buClr>
              <a:buSzPts val="2800"/>
            </a:pPr>
            <a:endParaRPr lang="en-US"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US" b="1" dirty="0">
                <a:latin typeface="Microsoft Sans Serif" panose="020B0604020202020204" pitchFamily="34" charset="0"/>
                <a:ea typeface="Arial"/>
                <a:cs typeface="Microsoft Sans Serif" panose="020B0604020202020204" pitchFamily="34" charset="0"/>
                <a:sym typeface="Arial"/>
              </a:rPr>
              <a:t>B</a:t>
            </a:r>
            <a:r>
              <a:rPr lang="en-IN" b="1" dirty="0" err="1">
                <a:latin typeface="Microsoft Sans Serif" panose="020B0604020202020204" pitchFamily="34" charset="0"/>
                <a:ea typeface="Arial"/>
                <a:cs typeface="Microsoft Sans Serif" panose="020B0604020202020204" pitchFamily="34" charset="0"/>
                <a:sym typeface="Arial"/>
              </a:rPr>
              <a:t>ased</a:t>
            </a:r>
            <a:r>
              <a:rPr lang="en-IN" b="1" dirty="0">
                <a:latin typeface="Microsoft Sans Serif" panose="020B0604020202020204" pitchFamily="34" charset="0"/>
                <a:ea typeface="Arial"/>
                <a:cs typeface="Microsoft Sans Serif" panose="020B0604020202020204" pitchFamily="34" charset="0"/>
                <a:sym typeface="Arial"/>
              </a:rPr>
              <a:t> on their strike rate </a:t>
            </a:r>
          </a:p>
          <a:p>
            <a:pPr marL="319406" lvl="1" algn="l">
              <a:lnSpc>
                <a:spcPct val="100000"/>
              </a:lnSpc>
              <a:spcBef>
                <a:spcPts val="0"/>
              </a:spcBef>
              <a:buClr>
                <a:srgbClr val="7A7B7B"/>
              </a:buClr>
              <a:buSzPts val="2800"/>
            </a:pPr>
            <a:endParaRPr lang="en-IN"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b="1"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5AD5DD3-92B3-45C6-9564-87F66C477A3C}"/>
              </a:ext>
            </a:extLst>
          </p:cNvPr>
          <p:cNvPicPr>
            <a:picLocks noChangeAspect="1"/>
          </p:cNvPicPr>
          <p:nvPr/>
        </p:nvPicPr>
        <p:blipFill>
          <a:blip r:embed="rId2"/>
          <a:stretch>
            <a:fillRect/>
          </a:stretch>
        </p:blipFill>
        <p:spPr>
          <a:xfrm>
            <a:off x="1817058" y="2691344"/>
            <a:ext cx="2595144" cy="2822496"/>
          </a:xfrm>
          <a:prstGeom prst="rect">
            <a:avLst/>
          </a:prstGeom>
        </p:spPr>
      </p:pic>
    </p:spTree>
    <p:extLst>
      <p:ext uri="{BB962C8B-B14F-4D97-AF65-F5344CB8AC3E}">
        <p14:creationId xmlns:p14="http://schemas.microsoft.com/office/powerpoint/2010/main" val="291298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94" y="7937"/>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Players to consider for the auction</a:t>
            </a:r>
          </a:p>
        </p:txBody>
      </p:sp>
      <p:sp>
        <p:nvSpPr>
          <p:cNvPr id="3" name="Subtitle 2"/>
          <p:cNvSpPr>
            <a:spLocks noGrp="1"/>
          </p:cNvSpPr>
          <p:nvPr>
            <p:ph type="subTitle" idx="1"/>
          </p:nvPr>
        </p:nvSpPr>
        <p:spPr>
          <a:xfrm>
            <a:off x="1296265" y="1122218"/>
            <a:ext cx="10106025" cy="5554374"/>
          </a:xfrm>
        </p:spPr>
        <p:txBody>
          <a:bodyPr>
            <a:normAutofit/>
          </a:bodyPr>
          <a:lstStyle/>
          <a:p>
            <a:pPr marL="319406" lvl="1" algn="l">
              <a:lnSpc>
                <a:spcPct val="100000"/>
              </a:lnSpc>
              <a:spcBef>
                <a:spcPts val="0"/>
              </a:spcBef>
              <a:buClr>
                <a:srgbClr val="7A7B7B"/>
              </a:buClr>
              <a:buSzPts val="2800"/>
            </a:pPr>
            <a:r>
              <a:rPr lang="en-IN" b="1" dirty="0">
                <a:solidFill>
                  <a:srgbClr val="000000"/>
                </a:solidFill>
                <a:latin typeface="Microsoft Sans Serif" panose="020B0604020202020204" pitchFamily="34" charset="0"/>
                <a:ea typeface="Arial"/>
                <a:cs typeface="Microsoft Sans Serif" panose="020B0604020202020204" pitchFamily="34" charset="0"/>
                <a:sym typeface="Arial"/>
              </a:rPr>
              <a:t>After analysing data </a:t>
            </a:r>
            <a:r>
              <a:rPr lang="en-IN" b="1" dirty="0" err="1">
                <a:solidFill>
                  <a:srgbClr val="000000"/>
                </a:solidFill>
                <a:latin typeface="Microsoft Sans Serif" panose="020B0604020202020204" pitchFamily="34" charset="0"/>
                <a:ea typeface="Arial"/>
                <a:cs typeface="Microsoft Sans Serif" panose="020B0604020202020204" pitchFamily="34" charset="0"/>
                <a:sym typeface="Arial"/>
              </a:rPr>
              <a:t>wrt</a:t>
            </a:r>
            <a:r>
              <a:rPr lang="en-IN" b="1" dirty="0">
                <a:solidFill>
                  <a:srgbClr val="000000"/>
                </a:solidFill>
                <a:latin typeface="Microsoft Sans Serif" panose="020B0604020202020204" pitchFamily="34" charset="0"/>
                <a:ea typeface="Arial"/>
                <a:cs typeface="Microsoft Sans Serif" panose="020B0604020202020204" pitchFamily="34" charset="0"/>
                <a:sym typeface="Arial"/>
              </a:rPr>
              <a:t> to the points mentioned, the below players are best suited for the team</a:t>
            </a:r>
          </a:p>
          <a:p>
            <a:pPr marL="319406" lvl="1" algn="l">
              <a:lnSpc>
                <a:spcPct val="100000"/>
              </a:lnSpc>
              <a:spcBef>
                <a:spcPts val="0"/>
              </a:spcBef>
              <a:buClr>
                <a:srgbClr val="7A7B7B"/>
              </a:buClr>
              <a:buSzPts val="2800"/>
            </a:pPr>
            <a:endParaRPr lang="en-US"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US" b="1" dirty="0">
                <a:latin typeface="Microsoft Sans Serif" panose="020B0604020202020204" pitchFamily="34" charset="0"/>
                <a:ea typeface="Arial"/>
                <a:cs typeface="Microsoft Sans Serif" panose="020B0604020202020204" pitchFamily="34" charset="0"/>
                <a:sym typeface="Arial"/>
              </a:rPr>
              <a:t>B</a:t>
            </a:r>
            <a:r>
              <a:rPr lang="en-IN" b="1" dirty="0" err="1">
                <a:latin typeface="Microsoft Sans Serif" panose="020B0604020202020204" pitchFamily="34" charset="0"/>
                <a:ea typeface="Arial"/>
                <a:cs typeface="Microsoft Sans Serif" panose="020B0604020202020204" pitchFamily="34" charset="0"/>
                <a:sym typeface="Arial"/>
              </a:rPr>
              <a:t>ased</a:t>
            </a:r>
            <a:r>
              <a:rPr lang="en-IN" b="1" dirty="0">
                <a:latin typeface="Microsoft Sans Serif" panose="020B0604020202020204" pitchFamily="34" charset="0"/>
                <a:ea typeface="Arial"/>
                <a:cs typeface="Microsoft Sans Serif" panose="020B0604020202020204" pitchFamily="34" charset="0"/>
                <a:sym typeface="Arial"/>
              </a:rPr>
              <a:t> on their wicket taking ability in death overs</a:t>
            </a:r>
          </a:p>
          <a:p>
            <a:pPr marL="319406" lvl="1" algn="l">
              <a:lnSpc>
                <a:spcPct val="100000"/>
              </a:lnSpc>
              <a:spcBef>
                <a:spcPts val="0"/>
              </a:spcBef>
              <a:buClr>
                <a:srgbClr val="7A7B7B"/>
              </a:buClr>
              <a:buSzPts val="2800"/>
            </a:pPr>
            <a:endParaRPr lang="en-IN"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b="1"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556637F-48E2-4B7E-9E56-969EE8351CA0}"/>
              </a:ext>
            </a:extLst>
          </p:cNvPr>
          <p:cNvPicPr>
            <a:picLocks noChangeAspect="1"/>
          </p:cNvPicPr>
          <p:nvPr/>
        </p:nvPicPr>
        <p:blipFill>
          <a:blip r:embed="rId2"/>
          <a:stretch>
            <a:fillRect/>
          </a:stretch>
        </p:blipFill>
        <p:spPr>
          <a:xfrm>
            <a:off x="2097976" y="2618447"/>
            <a:ext cx="4134148" cy="2974783"/>
          </a:xfrm>
          <a:prstGeom prst="rect">
            <a:avLst/>
          </a:prstGeom>
        </p:spPr>
      </p:pic>
    </p:spTree>
    <p:extLst>
      <p:ext uri="{BB962C8B-B14F-4D97-AF65-F5344CB8AC3E}">
        <p14:creationId xmlns:p14="http://schemas.microsoft.com/office/powerpoint/2010/main" val="84971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94" y="7937"/>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Players to consider for the auction</a:t>
            </a:r>
          </a:p>
        </p:txBody>
      </p:sp>
      <p:sp>
        <p:nvSpPr>
          <p:cNvPr id="3" name="Subtitle 2"/>
          <p:cNvSpPr>
            <a:spLocks noGrp="1"/>
          </p:cNvSpPr>
          <p:nvPr>
            <p:ph type="subTitle" idx="1"/>
          </p:nvPr>
        </p:nvSpPr>
        <p:spPr>
          <a:xfrm>
            <a:off x="1296265" y="1122218"/>
            <a:ext cx="10106025" cy="5554374"/>
          </a:xfrm>
        </p:spPr>
        <p:txBody>
          <a:bodyPr>
            <a:normAutofit/>
          </a:bodyPr>
          <a:lstStyle/>
          <a:p>
            <a:pPr marL="319406" lvl="1" algn="l">
              <a:lnSpc>
                <a:spcPct val="100000"/>
              </a:lnSpc>
              <a:spcBef>
                <a:spcPts val="0"/>
              </a:spcBef>
              <a:buClr>
                <a:srgbClr val="7A7B7B"/>
              </a:buClr>
              <a:buSzPts val="2800"/>
            </a:pPr>
            <a:r>
              <a:rPr lang="en-IN" b="1" dirty="0">
                <a:solidFill>
                  <a:srgbClr val="000000"/>
                </a:solidFill>
                <a:latin typeface="Microsoft Sans Serif" panose="020B0604020202020204" pitchFamily="34" charset="0"/>
                <a:ea typeface="Arial"/>
                <a:cs typeface="Microsoft Sans Serif" panose="020B0604020202020204" pitchFamily="34" charset="0"/>
                <a:sym typeface="Arial"/>
              </a:rPr>
              <a:t>After analysing data </a:t>
            </a:r>
            <a:r>
              <a:rPr lang="en-IN" b="1" dirty="0" err="1">
                <a:solidFill>
                  <a:srgbClr val="000000"/>
                </a:solidFill>
                <a:latin typeface="Microsoft Sans Serif" panose="020B0604020202020204" pitchFamily="34" charset="0"/>
                <a:ea typeface="Arial"/>
                <a:cs typeface="Microsoft Sans Serif" panose="020B0604020202020204" pitchFamily="34" charset="0"/>
                <a:sym typeface="Arial"/>
              </a:rPr>
              <a:t>wrt</a:t>
            </a:r>
            <a:r>
              <a:rPr lang="en-IN" b="1" dirty="0">
                <a:solidFill>
                  <a:srgbClr val="000000"/>
                </a:solidFill>
                <a:latin typeface="Microsoft Sans Serif" panose="020B0604020202020204" pitchFamily="34" charset="0"/>
                <a:ea typeface="Arial"/>
                <a:cs typeface="Microsoft Sans Serif" panose="020B0604020202020204" pitchFamily="34" charset="0"/>
                <a:sym typeface="Arial"/>
              </a:rPr>
              <a:t> to the points mentioned, the below players are best suited for the team</a:t>
            </a:r>
          </a:p>
          <a:p>
            <a:pPr marL="319406" lvl="1" algn="l">
              <a:lnSpc>
                <a:spcPct val="100000"/>
              </a:lnSpc>
              <a:spcBef>
                <a:spcPts val="0"/>
              </a:spcBef>
              <a:buClr>
                <a:srgbClr val="7A7B7B"/>
              </a:buClr>
              <a:buSzPts val="2800"/>
            </a:pPr>
            <a:endParaRPr lang="en-US"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US" b="1" dirty="0">
                <a:latin typeface="Microsoft Sans Serif" panose="020B0604020202020204" pitchFamily="34" charset="0"/>
                <a:ea typeface="Arial"/>
                <a:cs typeface="Microsoft Sans Serif" panose="020B0604020202020204" pitchFamily="34" charset="0"/>
                <a:sym typeface="Arial"/>
              </a:rPr>
              <a:t>B</a:t>
            </a:r>
            <a:r>
              <a:rPr lang="en-IN" b="1" dirty="0" err="1">
                <a:latin typeface="Microsoft Sans Serif" panose="020B0604020202020204" pitchFamily="34" charset="0"/>
                <a:ea typeface="Arial"/>
                <a:cs typeface="Microsoft Sans Serif" panose="020B0604020202020204" pitchFamily="34" charset="0"/>
                <a:sym typeface="Arial"/>
              </a:rPr>
              <a:t>ased</a:t>
            </a:r>
            <a:r>
              <a:rPr lang="en-IN" b="1" dirty="0">
                <a:latin typeface="Microsoft Sans Serif" panose="020B0604020202020204" pitchFamily="34" charset="0"/>
                <a:ea typeface="Arial"/>
                <a:cs typeface="Microsoft Sans Serif" panose="020B0604020202020204" pitchFamily="34" charset="0"/>
                <a:sym typeface="Arial"/>
              </a:rPr>
              <a:t> on their all-round performances in previous 4 seasons:</a:t>
            </a:r>
          </a:p>
          <a:p>
            <a:pPr marL="319406" lvl="1" algn="l">
              <a:lnSpc>
                <a:spcPct val="100000"/>
              </a:lnSpc>
              <a:spcBef>
                <a:spcPts val="0"/>
              </a:spcBef>
              <a:buClr>
                <a:srgbClr val="7A7B7B"/>
              </a:buClr>
              <a:buSzPts val="2800"/>
            </a:pPr>
            <a:endParaRPr lang="en-IN" b="1" dirty="0">
              <a:solidFill>
                <a:srgbClr val="92D05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b="1"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2A9DAB9-529E-4C2E-A36D-82DBC393F0D9}"/>
              </a:ext>
            </a:extLst>
          </p:cNvPr>
          <p:cNvPicPr>
            <a:picLocks noChangeAspect="1"/>
          </p:cNvPicPr>
          <p:nvPr/>
        </p:nvPicPr>
        <p:blipFill>
          <a:blip r:embed="rId2"/>
          <a:stretch>
            <a:fillRect/>
          </a:stretch>
        </p:blipFill>
        <p:spPr>
          <a:xfrm>
            <a:off x="2148202" y="2632402"/>
            <a:ext cx="4323619" cy="3185825"/>
          </a:xfrm>
          <a:prstGeom prst="rect">
            <a:avLst/>
          </a:prstGeom>
        </p:spPr>
      </p:pic>
    </p:spTree>
    <p:extLst>
      <p:ext uri="{BB962C8B-B14F-4D97-AF65-F5344CB8AC3E}">
        <p14:creationId xmlns:p14="http://schemas.microsoft.com/office/powerpoint/2010/main" val="362172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B</a:t>
            </a:r>
            <a:r>
              <a:rPr lang="en-IN" sz="4800" i="1" dirty="0" err="1">
                <a:latin typeface="Aharoni" panose="02010803020104030203" pitchFamily="2" charset="-79"/>
                <a:cs typeface="Aharoni" panose="02010803020104030203" pitchFamily="2" charset="-79"/>
              </a:rPr>
              <a:t>atting</a:t>
            </a:r>
            <a:r>
              <a:rPr lang="en-IN" sz="4800" i="1" dirty="0">
                <a:latin typeface="Aharoni" panose="02010803020104030203" pitchFamily="2" charset="-79"/>
                <a:cs typeface="Aharoni" panose="02010803020104030203" pitchFamily="2" charset="-79"/>
              </a:rPr>
              <a:t> performances in the past seasons</a:t>
            </a:r>
          </a:p>
        </p:txBody>
      </p:sp>
      <p:sp>
        <p:nvSpPr>
          <p:cNvPr id="3" name="Subtitle 2"/>
          <p:cNvSpPr>
            <a:spLocks noGrp="1"/>
          </p:cNvSpPr>
          <p:nvPr>
            <p:ph type="subTitle" idx="1"/>
          </p:nvPr>
        </p:nvSpPr>
        <p:spPr>
          <a:xfrm>
            <a:off x="1213138" y="1704108"/>
            <a:ext cx="10106025" cy="5554374"/>
          </a:xfrm>
        </p:spPr>
        <p:txBody>
          <a:bodyPr>
            <a:normAutofit/>
          </a:bodyPr>
          <a:lstStyle/>
          <a:p>
            <a:pPr marL="662306" lvl="1" indent="-342900" algn="l">
              <a:lnSpc>
                <a:spcPct val="100000"/>
              </a:lnSpc>
              <a:spcBef>
                <a:spcPts val="0"/>
              </a:spcBef>
              <a:buClr>
                <a:srgbClr val="7A7B7B"/>
              </a:buClr>
              <a:buSzPts val="2800"/>
              <a:buFont typeface="Arial" panose="020B0604020202020204" pitchFamily="34" charset="0"/>
              <a:buChar char="•"/>
            </a:pPr>
            <a:r>
              <a:rPr lang="en-US" sz="2400" dirty="0">
                <a:latin typeface="Microsoft Sans Serif" panose="020B0604020202020204" pitchFamily="34" charset="0"/>
                <a:ea typeface="Arial"/>
                <a:cs typeface="Microsoft Sans Serif" panose="020B0604020202020204" pitchFamily="34" charset="0"/>
                <a:sym typeface="Arial"/>
              </a:rPr>
              <a:t>Batting performances in previous seasons:</a:t>
            </a:r>
          </a:p>
          <a:p>
            <a:pPr marL="662306" lvl="1" indent="-342900" algn="l">
              <a:lnSpc>
                <a:spcPct val="100000"/>
              </a:lnSpc>
              <a:spcBef>
                <a:spcPts val="0"/>
              </a:spcBef>
              <a:buClr>
                <a:srgbClr val="7A7B7B"/>
              </a:buClr>
              <a:buSzPts val="2800"/>
              <a:buFont typeface="Arial" panose="020B0604020202020204" pitchFamily="34" charset="0"/>
              <a:buChar char="•"/>
            </a:pPr>
            <a:endParaRPr lang="en-IN" sz="24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916B702-6D81-4FD3-B24A-4F4D921A8291}"/>
              </a:ext>
            </a:extLst>
          </p:cNvPr>
          <p:cNvPicPr>
            <a:picLocks noChangeAspect="1"/>
          </p:cNvPicPr>
          <p:nvPr/>
        </p:nvPicPr>
        <p:blipFill>
          <a:blip r:embed="rId2"/>
          <a:stretch>
            <a:fillRect/>
          </a:stretch>
        </p:blipFill>
        <p:spPr>
          <a:xfrm>
            <a:off x="1998527" y="2194976"/>
            <a:ext cx="7773842" cy="2883051"/>
          </a:xfrm>
          <a:prstGeom prst="rect">
            <a:avLst/>
          </a:prstGeom>
        </p:spPr>
      </p:pic>
    </p:spTree>
    <p:extLst>
      <p:ext uri="{BB962C8B-B14F-4D97-AF65-F5344CB8AC3E}">
        <p14:creationId xmlns:p14="http://schemas.microsoft.com/office/powerpoint/2010/main" val="38965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B</a:t>
            </a:r>
            <a:r>
              <a:rPr lang="en-IN" sz="4800" i="1" dirty="0">
                <a:latin typeface="Aharoni" panose="02010803020104030203" pitchFamily="2" charset="-79"/>
                <a:cs typeface="Aharoni" panose="02010803020104030203" pitchFamily="2" charset="-79"/>
              </a:rPr>
              <a:t>owling performances in the past seasons</a:t>
            </a:r>
          </a:p>
        </p:txBody>
      </p:sp>
      <p:sp>
        <p:nvSpPr>
          <p:cNvPr id="3" name="Subtitle 2"/>
          <p:cNvSpPr>
            <a:spLocks noGrp="1"/>
          </p:cNvSpPr>
          <p:nvPr>
            <p:ph type="subTitle" idx="1"/>
          </p:nvPr>
        </p:nvSpPr>
        <p:spPr>
          <a:xfrm>
            <a:off x="1213138" y="1704108"/>
            <a:ext cx="10106025" cy="5554374"/>
          </a:xfrm>
        </p:spPr>
        <p:txBody>
          <a:bodyPr>
            <a:normAutofit/>
          </a:bodyPr>
          <a:lstStyle/>
          <a:p>
            <a:pPr marL="662306" lvl="1" indent="-342900" algn="l">
              <a:lnSpc>
                <a:spcPct val="100000"/>
              </a:lnSpc>
              <a:spcBef>
                <a:spcPts val="0"/>
              </a:spcBef>
              <a:buClr>
                <a:srgbClr val="7A7B7B"/>
              </a:buClr>
              <a:buSzPts val="2800"/>
              <a:buFont typeface="Arial" panose="020B0604020202020204" pitchFamily="34" charset="0"/>
              <a:buChar char="•"/>
            </a:pPr>
            <a:r>
              <a:rPr lang="en-US" sz="2400" dirty="0">
                <a:latin typeface="Microsoft Sans Serif" panose="020B0604020202020204" pitchFamily="34" charset="0"/>
                <a:ea typeface="Arial"/>
                <a:cs typeface="Microsoft Sans Serif" panose="020B0604020202020204" pitchFamily="34" charset="0"/>
                <a:sym typeface="Arial"/>
              </a:rPr>
              <a:t>Bowling performances in previous seasons:</a:t>
            </a:r>
          </a:p>
          <a:p>
            <a:pPr marL="662306" lvl="1" indent="-342900" algn="l">
              <a:lnSpc>
                <a:spcPct val="100000"/>
              </a:lnSpc>
              <a:spcBef>
                <a:spcPts val="0"/>
              </a:spcBef>
              <a:buClr>
                <a:srgbClr val="7A7B7B"/>
              </a:buClr>
              <a:buSzPts val="2800"/>
              <a:buFont typeface="Arial" panose="020B0604020202020204" pitchFamily="34" charset="0"/>
              <a:buChar char="•"/>
            </a:pPr>
            <a:endParaRPr lang="en-IN" sz="24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E0A34A6-7268-4D91-8F4B-70CB4132807A}"/>
              </a:ext>
            </a:extLst>
          </p:cNvPr>
          <p:cNvPicPr>
            <a:picLocks noChangeAspect="1"/>
          </p:cNvPicPr>
          <p:nvPr/>
        </p:nvPicPr>
        <p:blipFill>
          <a:blip r:embed="rId2"/>
          <a:stretch>
            <a:fillRect/>
          </a:stretch>
        </p:blipFill>
        <p:spPr>
          <a:xfrm>
            <a:off x="1970210" y="2343301"/>
            <a:ext cx="7754432" cy="2810591"/>
          </a:xfrm>
          <a:prstGeom prst="rect">
            <a:avLst/>
          </a:prstGeom>
        </p:spPr>
      </p:pic>
    </p:spTree>
    <p:extLst>
      <p:ext uri="{BB962C8B-B14F-4D97-AF65-F5344CB8AC3E}">
        <p14:creationId xmlns:p14="http://schemas.microsoft.com/office/powerpoint/2010/main" val="87296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All-round </a:t>
            </a:r>
            <a:r>
              <a:rPr lang="en-IN" sz="4800" i="1" dirty="0">
                <a:latin typeface="Aharoni" panose="02010803020104030203" pitchFamily="2" charset="-79"/>
                <a:cs typeface="Aharoni" panose="02010803020104030203" pitchFamily="2" charset="-79"/>
              </a:rPr>
              <a:t>performances in the past seasons</a:t>
            </a:r>
          </a:p>
        </p:txBody>
      </p:sp>
      <p:sp>
        <p:nvSpPr>
          <p:cNvPr id="3" name="Subtitle 2"/>
          <p:cNvSpPr>
            <a:spLocks noGrp="1"/>
          </p:cNvSpPr>
          <p:nvPr>
            <p:ph type="subTitle" idx="1"/>
          </p:nvPr>
        </p:nvSpPr>
        <p:spPr>
          <a:xfrm>
            <a:off x="1213138" y="1704108"/>
            <a:ext cx="10106025" cy="5554374"/>
          </a:xfrm>
        </p:spPr>
        <p:txBody>
          <a:bodyPr>
            <a:normAutofit/>
          </a:bodyPr>
          <a:lstStyle/>
          <a:p>
            <a:pPr marL="662306" lvl="1" indent="-342900" algn="l">
              <a:lnSpc>
                <a:spcPct val="100000"/>
              </a:lnSpc>
              <a:spcBef>
                <a:spcPts val="0"/>
              </a:spcBef>
              <a:buClr>
                <a:srgbClr val="7A7B7B"/>
              </a:buClr>
              <a:buSzPts val="2800"/>
              <a:buFont typeface="Arial" panose="020B0604020202020204" pitchFamily="34" charset="0"/>
              <a:buChar char="•"/>
            </a:pPr>
            <a:r>
              <a:rPr lang="en-US" sz="2400" dirty="0">
                <a:latin typeface="Microsoft Sans Serif" panose="020B0604020202020204" pitchFamily="34" charset="0"/>
                <a:ea typeface="Arial"/>
                <a:cs typeface="Microsoft Sans Serif" panose="020B0604020202020204" pitchFamily="34" charset="0"/>
                <a:sym typeface="Arial"/>
              </a:rPr>
              <a:t>All-round performances in previous seasons:</a:t>
            </a:r>
          </a:p>
          <a:p>
            <a:pPr marL="662306" lvl="1" indent="-342900" algn="l">
              <a:lnSpc>
                <a:spcPct val="100000"/>
              </a:lnSpc>
              <a:spcBef>
                <a:spcPts val="0"/>
              </a:spcBef>
              <a:buClr>
                <a:srgbClr val="7A7B7B"/>
              </a:buClr>
              <a:buSzPts val="2800"/>
              <a:buFont typeface="Arial" panose="020B0604020202020204" pitchFamily="34" charset="0"/>
              <a:buChar char="•"/>
            </a:pPr>
            <a:endParaRPr lang="en-IN" sz="2400" dirty="0">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7616117-127A-4094-81AD-E69C23A266D1}"/>
              </a:ext>
            </a:extLst>
          </p:cNvPr>
          <p:cNvPicPr>
            <a:picLocks noChangeAspect="1"/>
          </p:cNvPicPr>
          <p:nvPr/>
        </p:nvPicPr>
        <p:blipFill>
          <a:blip r:embed="rId2"/>
          <a:stretch>
            <a:fillRect/>
          </a:stretch>
        </p:blipFill>
        <p:spPr>
          <a:xfrm>
            <a:off x="2083349" y="2253204"/>
            <a:ext cx="2728348" cy="3870960"/>
          </a:xfrm>
          <a:prstGeom prst="rect">
            <a:avLst/>
          </a:prstGeom>
        </p:spPr>
      </p:pic>
    </p:spTree>
    <p:extLst>
      <p:ext uri="{BB962C8B-B14F-4D97-AF65-F5344CB8AC3E}">
        <p14:creationId xmlns:p14="http://schemas.microsoft.com/office/powerpoint/2010/main" val="27372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714519"/>
            <a:ext cx="9882187" cy="838200"/>
          </a:xfrm>
        </p:spPr>
        <p:txBody>
          <a:bodyPr>
            <a:normAutofit fontScale="90000"/>
          </a:bodyPr>
          <a:lstStyle/>
          <a:p>
            <a:r>
              <a:rPr lang="en-IN" sz="4800" i="1" dirty="0">
                <a:latin typeface="Aharoni" panose="02010803020104030203" pitchFamily="2" charset="-79"/>
                <a:cs typeface="Aharoni" panose="02010803020104030203" pitchFamily="2" charset="-79"/>
              </a:rPr>
              <a:t>Home performance vs the away performance</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C526E82-2A85-4AD5-83FC-8380DC4888E9}"/>
              </a:ext>
            </a:extLst>
          </p:cNvPr>
          <p:cNvPicPr>
            <a:picLocks noChangeAspect="1"/>
          </p:cNvPicPr>
          <p:nvPr/>
        </p:nvPicPr>
        <p:blipFill>
          <a:blip r:embed="rId2"/>
          <a:stretch>
            <a:fillRect/>
          </a:stretch>
        </p:blipFill>
        <p:spPr>
          <a:xfrm>
            <a:off x="3266680" y="1742839"/>
            <a:ext cx="5658640" cy="3372321"/>
          </a:xfrm>
          <a:prstGeom prst="rect">
            <a:avLst/>
          </a:prstGeom>
        </p:spPr>
      </p:pic>
    </p:spTree>
    <p:extLst>
      <p:ext uri="{BB962C8B-B14F-4D97-AF65-F5344CB8AC3E}">
        <p14:creationId xmlns:p14="http://schemas.microsoft.com/office/powerpoint/2010/main" val="342919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520555"/>
            <a:ext cx="9882187" cy="838200"/>
          </a:xfrm>
        </p:spPr>
        <p:txBody>
          <a:bodyPr>
            <a:normAutofit fontScale="90000"/>
          </a:bodyPr>
          <a:lstStyle/>
          <a:p>
            <a:r>
              <a:rPr lang="en-US" sz="4800" i="1" dirty="0">
                <a:latin typeface="Aharoni" panose="02010803020104030203" pitchFamily="2" charset="-79"/>
                <a:cs typeface="Aharoni" panose="02010803020104030203" pitchFamily="2" charset="-79"/>
              </a:rPr>
              <a:t>Reasons why team is not performing well</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707886"/>
          </a:xfrm>
          <a:prstGeom prst="rect">
            <a:avLst/>
          </a:prstGeom>
          <a:noFill/>
        </p:spPr>
        <p:txBody>
          <a:bodyPr wrap="square" rtlCol="0">
            <a:spAutoFit/>
          </a:bodyPr>
          <a:lstStyle/>
          <a:p>
            <a:r>
              <a:rPr lang="en-IN" sz="2000" dirty="0">
                <a:latin typeface="Microsoft Sans Serif" panose="020B0604020202020204" pitchFamily="34" charset="0"/>
                <a:cs typeface="Microsoft Sans Serif" panose="020B0604020202020204" pitchFamily="34" charset="0"/>
              </a:rPr>
              <a:t>Clearly the runs conceded by the RCB team is higher than the runs scored by the team.</a:t>
            </a:r>
          </a:p>
          <a:p>
            <a:r>
              <a:rPr lang="en-US" sz="2000" dirty="0">
                <a:latin typeface="Microsoft Sans Serif" panose="020B0604020202020204" pitchFamily="34" charset="0"/>
                <a:cs typeface="Microsoft Sans Serif" panose="020B0604020202020204" pitchFamily="34" charset="0"/>
              </a:rPr>
              <a:t>T</a:t>
            </a:r>
            <a:r>
              <a:rPr lang="en-IN" sz="2000" dirty="0">
                <a:latin typeface="Microsoft Sans Serif" panose="020B0604020202020204" pitchFamily="34" charset="0"/>
                <a:cs typeface="Microsoft Sans Serif" panose="020B0604020202020204" pitchFamily="34" charset="0"/>
              </a:rPr>
              <a:t>he team should invest in some good quality bowlers.</a:t>
            </a:r>
          </a:p>
        </p:txBody>
      </p:sp>
      <p:pic>
        <p:nvPicPr>
          <p:cNvPr id="5" name="Picture 4">
            <a:extLst>
              <a:ext uri="{FF2B5EF4-FFF2-40B4-BE49-F238E27FC236}">
                <a16:creationId xmlns:a16="http://schemas.microsoft.com/office/drawing/2014/main" id="{1180D332-748C-479E-B573-9BD11FCA8A34}"/>
              </a:ext>
            </a:extLst>
          </p:cNvPr>
          <p:cNvPicPr>
            <a:picLocks noChangeAspect="1"/>
          </p:cNvPicPr>
          <p:nvPr/>
        </p:nvPicPr>
        <p:blipFill>
          <a:blip r:embed="rId2"/>
          <a:stretch>
            <a:fillRect/>
          </a:stretch>
        </p:blipFill>
        <p:spPr>
          <a:xfrm>
            <a:off x="3027631" y="2763547"/>
            <a:ext cx="5639587" cy="3334215"/>
          </a:xfrm>
          <a:prstGeom prst="rect">
            <a:avLst/>
          </a:prstGeom>
        </p:spPr>
      </p:pic>
    </p:spTree>
    <p:extLst>
      <p:ext uri="{BB962C8B-B14F-4D97-AF65-F5344CB8AC3E}">
        <p14:creationId xmlns:p14="http://schemas.microsoft.com/office/powerpoint/2010/main" val="144905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160338"/>
            <a:ext cx="9882187" cy="838200"/>
          </a:xfrm>
        </p:spPr>
        <p:txBody>
          <a:bodyPr>
            <a:normAutofit/>
          </a:bodyPr>
          <a:lstStyle/>
          <a:p>
            <a:r>
              <a:rPr lang="en-IN" sz="4800" i="1" dirty="0">
                <a:latin typeface="Aharoni" panose="02010803020104030203" pitchFamily="2" charset="-79"/>
                <a:cs typeface="Aharoni" panose="02010803020104030203" pitchFamily="2" charset="-79"/>
              </a:rPr>
              <a:t>History of IPL</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1"/>
          <p:cNvSpPr>
            <a:spLocks noGrp="1" noChangeArrowheads="1"/>
          </p:cNvSpPr>
          <p:nvPr>
            <p:ph type="subTitle" idx="1"/>
          </p:nvPr>
        </p:nvSpPr>
        <p:spPr bwMode="auto">
          <a:xfrm>
            <a:off x="460375" y="1449945"/>
            <a:ext cx="7436717" cy="500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800" dirty="0"/>
              <a:t>The Indian Premier League (IPL) is a professional Twenty20 cricket league in India, which began in 2008. </a:t>
            </a:r>
          </a:p>
          <a:p>
            <a:pPr algn="l"/>
            <a:r>
              <a:rPr lang="en-US" sz="1800" b="1" dirty="0"/>
              <a:t>2008: The Inaugural Season</a:t>
            </a:r>
          </a:p>
          <a:p>
            <a:pPr algn="l"/>
            <a:r>
              <a:rPr lang="en-US" sz="1800" b="1" dirty="0"/>
              <a:t>Launch</a:t>
            </a:r>
            <a:r>
              <a:rPr lang="en-US" sz="1800" dirty="0"/>
              <a:t>: The IPL was established by the Board of Control for Cricket in India (BCCI) under the chairmanship of Lalit Modi.</a:t>
            </a:r>
          </a:p>
          <a:p>
            <a:pPr algn="l"/>
            <a:r>
              <a:rPr lang="en-US" sz="1800" b="1" dirty="0"/>
              <a:t>Teams</a:t>
            </a:r>
            <a:r>
              <a:rPr lang="en-US" sz="1800" dirty="0"/>
              <a:t>: The initial season featured eight franchises: Mumbai Indians, Chennai Super Kings, Royal Challengers Bangalore, Kolkata Knight Riders, Rajasthan Royals, Kings XI Punjab, Delhi Daredevils, and Deccan Chargers.</a:t>
            </a:r>
          </a:p>
          <a:p>
            <a:pPr algn="l"/>
            <a:r>
              <a:rPr lang="en-US" sz="1800" b="1" dirty="0"/>
              <a:t>Winner</a:t>
            </a:r>
            <a:r>
              <a:rPr lang="en-US" sz="1800" dirty="0"/>
              <a:t>: Rajasthan Royals, led by Shane Warne, won the inaugural IPL by defeating Chennai Super Kings in the final.</a:t>
            </a:r>
          </a:p>
          <a:p>
            <a:pPr algn="l"/>
            <a:r>
              <a:rPr lang="en-US" sz="1800" b="1" dirty="0"/>
              <a:t>2009: The South Africa Edition</a:t>
            </a:r>
          </a:p>
          <a:p>
            <a:pPr algn="l"/>
            <a:r>
              <a:rPr lang="en-US" sz="1800" b="1" dirty="0"/>
              <a:t>Shift in Venue</a:t>
            </a:r>
            <a:r>
              <a:rPr lang="en-US" sz="1800" dirty="0"/>
              <a:t>: Due to the general elections in India, the IPL was moved to South Africa.</a:t>
            </a:r>
          </a:p>
          <a:p>
            <a:pPr algn="l"/>
            <a:r>
              <a:rPr lang="en-US" sz="1800" b="1" dirty="0"/>
              <a:t>Winner</a:t>
            </a:r>
            <a:r>
              <a:rPr lang="en-US" sz="1800" dirty="0"/>
              <a:t>: Deccan Chargers, led by Adam Gilchrist, won their first and only IPL title by defeating Royal Challengers Bangalore in the final.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E3480D82-D2E1-4F86-881A-613187EC90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7400" y="1656500"/>
            <a:ext cx="3918677" cy="3918677"/>
          </a:xfrm>
          <a:prstGeom prst="rect">
            <a:avLst/>
          </a:prstGeom>
        </p:spPr>
      </p:pic>
    </p:spTree>
    <p:extLst>
      <p:ext uri="{BB962C8B-B14F-4D97-AF65-F5344CB8AC3E}">
        <p14:creationId xmlns:p14="http://schemas.microsoft.com/office/powerpoint/2010/main" val="129731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520555"/>
            <a:ext cx="9882187" cy="838200"/>
          </a:xfrm>
        </p:spPr>
        <p:txBody>
          <a:bodyPr>
            <a:normAutofit/>
          </a:bodyPr>
          <a:lstStyle/>
          <a:p>
            <a:r>
              <a:rPr lang="en-US" sz="4800" i="1" dirty="0">
                <a:latin typeface="Aharoni" panose="02010803020104030203" pitchFamily="2" charset="-79"/>
                <a:cs typeface="Aharoni" panose="02010803020104030203" pitchFamily="2" charset="-79"/>
              </a:rPr>
              <a:t>Roles that needs to be focused on</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2246769"/>
          </a:xfrm>
          <a:prstGeom prst="rect">
            <a:avLst/>
          </a:prstGeom>
          <a:noFill/>
        </p:spPr>
        <p:txBody>
          <a:bodyPr wrap="square" rtlCol="0">
            <a:spAutoFit/>
          </a:bodyPr>
          <a:lstStyle/>
          <a:p>
            <a:r>
              <a:rPr lang="en-IN" sz="2000" dirty="0">
                <a:latin typeface="Microsoft Sans Serif" panose="020B0604020202020204" pitchFamily="34" charset="0"/>
                <a:cs typeface="Microsoft Sans Serif" panose="020B0604020202020204" pitchFamily="34" charset="0"/>
              </a:rPr>
              <a:t>The team needs to focus on some good quality bowlers who can take wickets in the death overs which will eventually result in less number of runs scored.</a:t>
            </a:r>
          </a:p>
          <a:p>
            <a:r>
              <a:rPr lang="en-US" sz="2000" dirty="0">
                <a:latin typeface="Microsoft Sans Serif" panose="020B0604020202020204" pitchFamily="34" charset="0"/>
                <a:cs typeface="Microsoft Sans Serif" panose="020B0604020202020204" pitchFamily="34" charset="0"/>
              </a:rPr>
              <a:t>A</a:t>
            </a:r>
            <a:r>
              <a:rPr lang="en-IN" sz="2000" dirty="0" err="1">
                <a:latin typeface="Microsoft Sans Serif" panose="020B0604020202020204" pitchFamily="34" charset="0"/>
                <a:cs typeface="Microsoft Sans Serif" panose="020B0604020202020204" pitchFamily="34" charset="0"/>
              </a:rPr>
              <a:t>lso</a:t>
            </a:r>
            <a:r>
              <a:rPr lang="en-IN" sz="2000" dirty="0">
                <a:latin typeface="Microsoft Sans Serif" panose="020B0604020202020204" pitchFamily="34" charset="0"/>
                <a:cs typeface="Microsoft Sans Serif" panose="020B0604020202020204" pitchFamily="34" charset="0"/>
              </a:rPr>
              <a:t>, the team can look for power hitters who can hit boundaries in the later part of the innings.</a:t>
            </a:r>
          </a:p>
          <a:p>
            <a:endParaRPr lang="en-IN" sz="2000" dirty="0">
              <a:latin typeface="Microsoft Sans Serif" panose="020B0604020202020204" pitchFamily="34" charset="0"/>
              <a:cs typeface="Microsoft Sans Serif" panose="020B0604020202020204" pitchFamily="34" charset="0"/>
            </a:endParaRPr>
          </a:p>
          <a:p>
            <a:r>
              <a:rPr lang="en-US" sz="2000" dirty="0">
                <a:latin typeface="Microsoft Sans Serif" panose="020B0604020202020204" pitchFamily="34" charset="0"/>
                <a:cs typeface="Microsoft Sans Serif" panose="020B0604020202020204" pitchFamily="34" charset="0"/>
              </a:rPr>
              <a:t>Death Over bowlers                                                       Boundary hitters</a:t>
            </a:r>
          </a:p>
          <a:p>
            <a:endParaRPr lang="en-IN" sz="2000" dirty="0">
              <a:latin typeface="Microsoft Sans Serif" panose="020B0604020202020204" pitchFamily="34" charset="0"/>
              <a:cs typeface="Microsoft Sans Serif" panose="020B0604020202020204" pitchFamily="34" charset="0"/>
            </a:endParaRPr>
          </a:p>
        </p:txBody>
      </p:sp>
      <p:pic>
        <p:nvPicPr>
          <p:cNvPr id="9" name="Picture 8">
            <a:extLst>
              <a:ext uri="{FF2B5EF4-FFF2-40B4-BE49-F238E27FC236}">
                <a16:creationId xmlns:a16="http://schemas.microsoft.com/office/drawing/2014/main" id="{C11B2DAE-62F3-4AAD-B920-3B2892E11F72}"/>
              </a:ext>
            </a:extLst>
          </p:cNvPr>
          <p:cNvPicPr>
            <a:picLocks noChangeAspect="1"/>
          </p:cNvPicPr>
          <p:nvPr/>
        </p:nvPicPr>
        <p:blipFill>
          <a:blip r:embed="rId2"/>
          <a:stretch>
            <a:fillRect/>
          </a:stretch>
        </p:blipFill>
        <p:spPr>
          <a:xfrm>
            <a:off x="927725" y="3674210"/>
            <a:ext cx="3686689" cy="2915057"/>
          </a:xfrm>
          <a:prstGeom prst="rect">
            <a:avLst/>
          </a:prstGeom>
        </p:spPr>
      </p:pic>
      <p:pic>
        <p:nvPicPr>
          <p:cNvPr id="10" name="Picture 9">
            <a:extLst>
              <a:ext uri="{FF2B5EF4-FFF2-40B4-BE49-F238E27FC236}">
                <a16:creationId xmlns:a16="http://schemas.microsoft.com/office/drawing/2014/main" id="{2AA6F129-73B2-46A7-A769-270B3486F7C7}"/>
              </a:ext>
            </a:extLst>
          </p:cNvPr>
          <p:cNvPicPr>
            <a:picLocks noChangeAspect="1"/>
          </p:cNvPicPr>
          <p:nvPr/>
        </p:nvPicPr>
        <p:blipFill>
          <a:blip r:embed="rId3"/>
          <a:stretch>
            <a:fillRect/>
          </a:stretch>
        </p:blipFill>
        <p:spPr>
          <a:xfrm>
            <a:off x="6888270" y="3712316"/>
            <a:ext cx="4048690" cy="2876951"/>
          </a:xfrm>
          <a:prstGeom prst="rect">
            <a:avLst/>
          </a:prstGeom>
        </p:spPr>
      </p:pic>
    </p:spTree>
    <p:extLst>
      <p:ext uri="{BB962C8B-B14F-4D97-AF65-F5344CB8AC3E}">
        <p14:creationId xmlns:p14="http://schemas.microsoft.com/office/powerpoint/2010/main" val="33404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5186" y="294838"/>
            <a:ext cx="10058400" cy="537314"/>
          </a:xfrm>
        </p:spPr>
        <p:txBody>
          <a:bodyPr>
            <a:noAutofit/>
          </a:bodyPr>
          <a:lstStyle/>
          <a:p>
            <a:r>
              <a:rPr lang="en-IN" sz="3600" i="1" dirty="0">
                <a:latin typeface="Aharoni" panose="02010803020104030203" pitchFamily="2" charset="-79"/>
                <a:cs typeface="Aharoni" panose="02010803020104030203" pitchFamily="2" charset="-79"/>
              </a:rPr>
              <a:t>Dashboard &amp; Visualisations</a:t>
            </a:r>
          </a:p>
        </p:txBody>
      </p:sp>
      <p:pic>
        <p:nvPicPr>
          <p:cNvPr id="3" name="Picture 2">
            <a:extLst>
              <a:ext uri="{FF2B5EF4-FFF2-40B4-BE49-F238E27FC236}">
                <a16:creationId xmlns:a16="http://schemas.microsoft.com/office/drawing/2014/main" id="{9104556F-ED36-4A5D-9490-975AB096047C}"/>
              </a:ext>
            </a:extLst>
          </p:cNvPr>
          <p:cNvPicPr>
            <a:picLocks noChangeAspect="1"/>
          </p:cNvPicPr>
          <p:nvPr/>
        </p:nvPicPr>
        <p:blipFill>
          <a:blip r:embed="rId2"/>
          <a:stretch>
            <a:fillRect/>
          </a:stretch>
        </p:blipFill>
        <p:spPr>
          <a:xfrm>
            <a:off x="818413" y="967666"/>
            <a:ext cx="10555173" cy="5595496"/>
          </a:xfrm>
          <a:prstGeom prst="rect">
            <a:avLst/>
          </a:prstGeom>
        </p:spPr>
      </p:pic>
    </p:spTree>
    <p:extLst>
      <p:ext uri="{BB962C8B-B14F-4D97-AF65-F5344CB8AC3E}">
        <p14:creationId xmlns:p14="http://schemas.microsoft.com/office/powerpoint/2010/main" val="249385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a:bodyPr>
          <a:lstStyle/>
          <a:p>
            <a:r>
              <a:rPr lang="en-IN" sz="4800" i="1" dirty="0">
                <a:latin typeface="Aharoni" panose="02010803020104030203" pitchFamily="2" charset="-79"/>
                <a:cs typeface="Aharoni" panose="02010803020104030203" pitchFamily="2" charset="-79"/>
              </a:rPr>
              <a:t>Methodology</a:t>
            </a:r>
          </a:p>
        </p:txBody>
      </p:sp>
      <p:sp>
        <p:nvSpPr>
          <p:cNvPr id="3" name="Subtitle 2"/>
          <p:cNvSpPr>
            <a:spLocks noGrp="1"/>
          </p:cNvSpPr>
          <p:nvPr>
            <p:ph type="subTitle" idx="1"/>
          </p:nvPr>
        </p:nvSpPr>
        <p:spPr>
          <a:xfrm>
            <a:off x="1213138" y="1358755"/>
            <a:ext cx="10106025" cy="5305281"/>
          </a:xfrm>
        </p:spPr>
        <p:txBody>
          <a:bodyPr>
            <a:normAutofit fontScale="92500" lnSpcReduction="10000"/>
          </a:bodyPr>
          <a:lstStyle/>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Used SQL workbench for data analysis, cleaning, pre-processing, and used excel for the visualization.</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Leveraged SQL functions and advanced functions such as Subqueries, CTEs and Window functions.</a:t>
            </a: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Steps included data cleaning, pre-processing, enrichment, and enhancement.</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err="1">
                <a:solidFill>
                  <a:srgbClr val="7A7B7B"/>
                </a:solidFill>
                <a:latin typeface="Microsoft Sans Serif" panose="020B0604020202020204" pitchFamily="34" charset="0"/>
                <a:ea typeface="Montserrat"/>
                <a:cs typeface="Microsoft Sans Serif" panose="020B0604020202020204" pitchFamily="34" charset="0"/>
                <a:sym typeface="Montserrat"/>
              </a:rPr>
              <a:t>Analyzed</a:t>
            </a: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 data using CTEs and conducted analysis.</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Visualized data with charts and graphs by exporting the query results into excel</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endPar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endParaRPr>
          </a:p>
          <a:p>
            <a:pPr marL="319406" lvl="1" algn="l">
              <a:lnSpc>
                <a:spcPct val="100000"/>
              </a:lnSpc>
              <a:spcBef>
                <a:spcPts val="0"/>
              </a:spcBef>
              <a:buClr>
                <a:srgbClr val="7A7B7B"/>
              </a:buClr>
              <a:buSzPts val="2800"/>
            </a:pPr>
            <a:endParaRPr lang="en-IN" sz="24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80432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209" y="78221"/>
            <a:ext cx="9882187" cy="838200"/>
          </a:xfrm>
        </p:spPr>
        <p:txBody>
          <a:bodyPr>
            <a:normAutofit/>
          </a:bodyPr>
          <a:lstStyle/>
          <a:p>
            <a:r>
              <a:rPr lang="en-IN" sz="4800" i="1" dirty="0">
                <a:latin typeface="Aharoni" panose="02010803020104030203" pitchFamily="2" charset="-79"/>
                <a:cs typeface="Aharoni" panose="02010803020104030203" pitchFamily="2" charset="-79"/>
              </a:rPr>
              <a:t>Insights</a:t>
            </a:r>
          </a:p>
        </p:txBody>
      </p:sp>
      <p:sp>
        <p:nvSpPr>
          <p:cNvPr id="3" name="Subtitle 2"/>
          <p:cNvSpPr>
            <a:spLocks noGrp="1"/>
          </p:cNvSpPr>
          <p:nvPr>
            <p:ph type="subTitle" idx="1"/>
          </p:nvPr>
        </p:nvSpPr>
        <p:spPr>
          <a:xfrm>
            <a:off x="1013209" y="845400"/>
            <a:ext cx="10518884" cy="5733761"/>
          </a:xfrm>
        </p:spPr>
        <p:txBody>
          <a:bodyPr>
            <a:noAutofit/>
          </a:bodyPr>
          <a:lstStyle/>
          <a:p>
            <a:pPr lvl="0" algn="l">
              <a:lnSpc>
                <a:spcPct val="150000"/>
              </a:lnSpc>
              <a:spcBef>
                <a:spcPts val="0"/>
              </a:spcBef>
              <a:buClr>
                <a:srgbClr val="000000"/>
              </a:buClr>
              <a:buSzPts val="2900"/>
            </a:pPr>
            <a:r>
              <a:rPr lang="en-IN" sz="1700" b="1" dirty="0">
                <a:solidFill>
                  <a:srgbClr val="7A7B7B"/>
                </a:solidFill>
                <a:latin typeface="Microsoft Sans Serif" panose="020B0604020202020204" pitchFamily="34" charset="0"/>
                <a:ea typeface="Montserrat"/>
                <a:cs typeface="Microsoft Sans Serif" panose="020B0604020202020204" pitchFamily="34" charset="0"/>
                <a:sym typeface="Montserrat"/>
              </a:rPr>
              <a:t>Batsman to look for:</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Recommendation: Batsman to look for in the next auction are R Sharma, D Warner, B </a:t>
            </a:r>
            <a:r>
              <a:rPr lang="en-IN" sz="1700" dirty="0" err="1">
                <a:solidFill>
                  <a:srgbClr val="7A7B7B"/>
                </a:solidFill>
                <a:latin typeface="Microsoft Sans Serif" panose="020B0604020202020204" pitchFamily="34" charset="0"/>
                <a:ea typeface="Montserrat"/>
                <a:cs typeface="Microsoft Sans Serif" panose="020B0604020202020204" pitchFamily="34" charset="0"/>
                <a:sym typeface="Montserrat"/>
              </a:rPr>
              <a:t>Mcculum</a:t>
            </a: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 A Rayudu &amp; M Hussey and D Miller.</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Justification: These Players have consistently performed well over the previous seasons and are most likely to be top performers in the coming seasons.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1700" b="1" dirty="0">
                <a:solidFill>
                  <a:srgbClr val="7A7B7B"/>
                </a:solidFill>
                <a:latin typeface="Microsoft Sans Serif" panose="020B0604020202020204" pitchFamily="34" charset="0"/>
                <a:ea typeface="Montserrat"/>
                <a:cs typeface="Microsoft Sans Serif" panose="020B0604020202020204" pitchFamily="34" charset="0"/>
                <a:sym typeface="Montserrat"/>
              </a:rPr>
              <a:t>Bowlers to look for:</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Recommendation: Bowlers to look for in the next auction are L </a:t>
            </a:r>
            <a:r>
              <a:rPr lang="en-IN" sz="1700" dirty="0" err="1">
                <a:solidFill>
                  <a:srgbClr val="7A7B7B"/>
                </a:solidFill>
                <a:latin typeface="Microsoft Sans Serif" panose="020B0604020202020204" pitchFamily="34" charset="0"/>
                <a:ea typeface="Montserrat"/>
                <a:cs typeface="Microsoft Sans Serif" panose="020B0604020202020204" pitchFamily="34" charset="0"/>
                <a:sym typeface="Montserrat"/>
              </a:rPr>
              <a:t>Malinga</a:t>
            </a: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 P Chawla, P Kumar, DJ Bravo, S </a:t>
            </a:r>
            <a:r>
              <a:rPr lang="en-IN" sz="1700" dirty="0" err="1">
                <a:solidFill>
                  <a:srgbClr val="7A7B7B"/>
                </a:solidFill>
                <a:latin typeface="Microsoft Sans Serif" panose="020B0604020202020204" pitchFamily="34" charset="0"/>
                <a:ea typeface="Montserrat"/>
                <a:cs typeface="Microsoft Sans Serif" panose="020B0604020202020204" pitchFamily="34" charset="0"/>
                <a:sym typeface="Montserrat"/>
              </a:rPr>
              <a:t>Narine</a:t>
            </a: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 and B Kumar.</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Justification: These players have been on the wicket takers chart and also have performed reasonably well in the death overs.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1700" b="1" dirty="0">
                <a:solidFill>
                  <a:srgbClr val="7A7B7B"/>
                </a:solidFill>
                <a:latin typeface="Microsoft Sans Serif" panose="020B0604020202020204" pitchFamily="34" charset="0"/>
                <a:ea typeface="Montserrat"/>
                <a:cs typeface="Microsoft Sans Serif" panose="020B0604020202020204" pitchFamily="34" charset="0"/>
                <a:sym typeface="Montserrat"/>
              </a:rPr>
              <a:t>Allrounders to look for:</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Recommendation: Allrounders to look for are S Raina, K Pollard, K Pandya, Yuvraj Singh, G Maxwell.</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Justification: As per the analysis it was clearly visible that the above players are good with both bat and the ball and can also do power hitting at the later overs of the game.</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endPar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endParaRPr>
          </a:p>
          <a:p>
            <a:pPr marL="319406" lvl="1" algn="l">
              <a:lnSpc>
                <a:spcPct val="100000"/>
              </a:lnSpc>
              <a:spcBef>
                <a:spcPts val="0"/>
              </a:spcBef>
              <a:buClr>
                <a:srgbClr val="7A7B7B"/>
              </a:buClr>
              <a:buSzPts val="2800"/>
            </a:pPr>
            <a:endParaRPr lang="en-IN" sz="17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811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209" y="160338"/>
            <a:ext cx="9882187" cy="838200"/>
          </a:xfrm>
        </p:spPr>
        <p:txBody>
          <a:bodyPr>
            <a:normAutofit/>
          </a:bodyPr>
          <a:lstStyle/>
          <a:p>
            <a:r>
              <a:rPr lang="en-IN" sz="4800" i="1" dirty="0">
                <a:latin typeface="Aharoni" panose="02010803020104030203" pitchFamily="2" charset="-79"/>
                <a:cs typeface="Aharoni" panose="02010803020104030203" pitchFamily="2" charset="-79"/>
              </a:rPr>
              <a:t>Conclusions</a:t>
            </a:r>
          </a:p>
        </p:txBody>
      </p:sp>
      <p:sp>
        <p:nvSpPr>
          <p:cNvPr id="3" name="Subtitle 2"/>
          <p:cNvSpPr>
            <a:spLocks noGrp="1"/>
          </p:cNvSpPr>
          <p:nvPr>
            <p:ph type="subTitle" idx="1"/>
          </p:nvPr>
        </p:nvSpPr>
        <p:spPr>
          <a:xfrm>
            <a:off x="1013209" y="916421"/>
            <a:ext cx="10555336" cy="5733761"/>
          </a:xfrm>
        </p:spPr>
        <p:txBody>
          <a:bodyPr>
            <a:noAutofit/>
          </a:bodyPr>
          <a:lstStyle/>
          <a:p>
            <a:pPr lvl="0" algn="l">
              <a:lnSpc>
                <a:spcPct val="150000"/>
              </a:lnSpc>
              <a:spcBef>
                <a:spcPts val="0"/>
              </a:spcBef>
              <a:buClr>
                <a:srgbClr val="000000"/>
              </a:buClr>
              <a:buSzPts val="2900"/>
            </a:pPr>
            <a:r>
              <a:rPr lang="en-IN" sz="1900" dirty="0">
                <a:solidFill>
                  <a:srgbClr val="7A7B7B"/>
                </a:solidFill>
                <a:latin typeface="Montserrat"/>
                <a:ea typeface="Montserrat"/>
                <a:cs typeface="Montserrat"/>
                <a:sym typeface="Montserrat"/>
              </a:rPr>
              <a:t>The analysis reveals valuable insights for team management before going into the next auction, guiding strategic decisions for improvement. Key findings include:</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Identification of players with consistency and high potential of growth.</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Understanding conditions and the impact of powerplay &amp; death overs.</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Recommendations for players who can perform with both bat and the ball to enhance team performance and competitiveness.</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Visualizations provide clear insights into past performance and overall consistency.</a:t>
            </a:r>
            <a:endParaRPr lang="en-IN" sz="1900" dirty="0">
              <a:solidFill>
                <a:srgbClr val="000000"/>
              </a:solidFill>
              <a:latin typeface="Arial"/>
              <a:ea typeface="Arial"/>
              <a:cs typeface="Arial"/>
              <a:sym typeface="Arial"/>
            </a:endParaRPr>
          </a:p>
          <a:p>
            <a:pPr lvl="0" algn="l">
              <a:lnSpc>
                <a:spcPct val="150000"/>
              </a:lnSpc>
              <a:spcBef>
                <a:spcPts val="0"/>
              </a:spcBef>
              <a:buClr>
                <a:srgbClr val="000000"/>
              </a:buClr>
              <a:buSzPts val="2900"/>
            </a:pPr>
            <a:r>
              <a:rPr lang="en-IN" sz="1900" dirty="0">
                <a:solidFill>
                  <a:srgbClr val="7A7B7B"/>
                </a:solidFill>
                <a:latin typeface="Montserrat"/>
                <a:ea typeface="Montserrat"/>
                <a:cs typeface="Montserrat"/>
                <a:sym typeface="Montserrat"/>
              </a:rPr>
              <a:t>This analysis underscores the importance of data-driven decision-making in the team management, enabling team to perform well in the upcoming seasons.</a:t>
            </a:r>
            <a:endParaRPr lang="en-IN" sz="1900" dirty="0">
              <a:solidFill>
                <a:srgbClr val="000000"/>
              </a:solidFill>
              <a:latin typeface="Arial"/>
              <a:ea typeface="Arial"/>
              <a:cs typeface="Arial"/>
              <a:sym typeface="Arial"/>
            </a:endParaRPr>
          </a:p>
          <a:p>
            <a:pPr marL="319406" lvl="1" algn="l">
              <a:lnSpc>
                <a:spcPct val="100000"/>
              </a:lnSpc>
              <a:spcBef>
                <a:spcPts val="0"/>
              </a:spcBef>
              <a:buClr>
                <a:srgbClr val="7A7B7B"/>
              </a:buClr>
              <a:buSzPts val="2800"/>
            </a:pPr>
            <a:endParaRPr lang="en-IN" sz="19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27640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a:latin typeface="Aharoni" panose="02010803020104030203" pitchFamily="2" charset="-79"/>
                <a:cs typeface="Aharoni" panose="02010803020104030203" pitchFamily="2" charset="-79"/>
              </a:rPr>
              <a:t>THANK YOU</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channels4_profile.jpg"/>
          <p:cNvPicPr>
            <a:picLocks noChangeAspect="1"/>
          </p:cNvPicPr>
          <p:nvPr/>
        </p:nvPicPr>
        <p:blipFill>
          <a:blip r:embed="rId2"/>
          <a:stretch>
            <a:fillRect/>
          </a:stretch>
        </p:blipFill>
        <p:spPr>
          <a:xfrm>
            <a:off x="3503764" y="1191884"/>
            <a:ext cx="5355566" cy="5355566"/>
          </a:xfrm>
          <a:prstGeom prst="rect">
            <a:avLst/>
          </a:prstGeom>
        </p:spPr>
      </p:pic>
    </p:spTree>
    <p:extLst>
      <p:ext uri="{BB962C8B-B14F-4D97-AF65-F5344CB8AC3E}">
        <p14:creationId xmlns:p14="http://schemas.microsoft.com/office/powerpoint/2010/main" val="289273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651" y="106387"/>
            <a:ext cx="9882187" cy="838200"/>
          </a:xfrm>
        </p:spPr>
        <p:txBody>
          <a:bodyPr>
            <a:normAutofit/>
          </a:bodyPr>
          <a:lstStyle/>
          <a:p>
            <a:r>
              <a:rPr lang="en-IN" sz="4800" i="1" dirty="0">
                <a:latin typeface="Aharoni" panose="02010803020104030203" pitchFamily="2" charset="-79"/>
                <a:cs typeface="Aharoni" panose="02010803020104030203" pitchFamily="2" charset="-79"/>
              </a:rPr>
              <a:t>History of IPL</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1"/>
          <p:cNvSpPr>
            <a:spLocks noGrp="1" noChangeArrowheads="1"/>
          </p:cNvSpPr>
          <p:nvPr>
            <p:ph type="subTitle" idx="1"/>
          </p:nvPr>
        </p:nvSpPr>
        <p:spPr bwMode="auto">
          <a:xfrm>
            <a:off x="299819" y="1008706"/>
            <a:ext cx="7749672" cy="551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800" b="1" dirty="0"/>
              <a:t>2010: The Return to India</a:t>
            </a:r>
          </a:p>
          <a:p>
            <a:pPr algn="l"/>
            <a:r>
              <a:rPr lang="en-US" sz="1800" b="1" dirty="0"/>
              <a:t>Milestones</a:t>
            </a:r>
            <a:r>
              <a:rPr lang="en-US" sz="1800" dirty="0"/>
              <a:t>: IPL returned to India with matches held across multiple cities.</a:t>
            </a:r>
          </a:p>
          <a:p>
            <a:pPr algn="l"/>
            <a:r>
              <a:rPr lang="en-US" sz="1800" b="1" dirty="0"/>
              <a:t>Winner</a:t>
            </a:r>
            <a:r>
              <a:rPr lang="en-US" sz="1800" dirty="0"/>
              <a:t>: Chennai Super Kings, under the captaincy of MS </a:t>
            </a:r>
            <a:r>
              <a:rPr lang="en-US" sz="1800" dirty="0" err="1"/>
              <a:t>Dhoni</a:t>
            </a:r>
            <a:r>
              <a:rPr lang="en-US" sz="1800" dirty="0"/>
              <a:t>, won their first IPL title by defeating the Mumbai Indians in the final.</a:t>
            </a:r>
          </a:p>
          <a:p>
            <a:pPr algn="l"/>
            <a:r>
              <a:rPr lang="en-US" sz="1800" b="1" dirty="0"/>
              <a:t>2011: Expansion and Changes</a:t>
            </a:r>
          </a:p>
          <a:p>
            <a:pPr algn="l"/>
            <a:r>
              <a:rPr lang="en-US" sz="1800" b="1" dirty="0"/>
              <a:t>New Teams</a:t>
            </a:r>
            <a:r>
              <a:rPr lang="en-US" sz="1800" dirty="0"/>
              <a:t>: The league expanded to 10 teams with the addition of Pune Warriors India and Kochi Tuskers Kerala.</a:t>
            </a:r>
          </a:p>
          <a:p>
            <a:pPr algn="l"/>
            <a:r>
              <a:rPr lang="en-US" sz="1800" b="1" dirty="0"/>
              <a:t>Winner</a:t>
            </a:r>
            <a:r>
              <a:rPr lang="en-US" sz="1800" dirty="0"/>
              <a:t>: Chennai Super Kings retained their title by defeating Royal Challengers Bangalore in the final, becoming the first team to win back-to-back IPL titles.</a:t>
            </a:r>
          </a:p>
          <a:p>
            <a:pPr algn="l"/>
            <a:r>
              <a:rPr lang="en-US" sz="1800" b="1" dirty="0"/>
              <a:t>Notable Event</a:t>
            </a:r>
            <a:r>
              <a:rPr lang="en-US" sz="1800" dirty="0"/>
              <a:t>: Kochi Tuskers Kerala was terminated after just one season due to contractual issues.</a:t>
            </a:r>
          </a:p>
          <a:p>
            <a:pPr algn="l"/>
            <a:r>
              <a:rPr lang="en-US" sz="1800" b="1" dirty="0"/>
              <a:t>2012: Return to 8 Teams</a:t>
            </a:r>
          </a:p>
          <a:p>
            <a:pPr algn="l"/>
            <a:r>
              <a:rPr lang="en-US" sz="1800" b="1" dirty="0"/>
              <a:t>Contraction</a:t>
            </a:r>
            <a:r>
              <a:rPr lang="en-US" sz="1800" dirty="0"/>
              <a:t>: The league was reduced back to 9 teams after the termination of Kochi Tuskers Kerala.</a:t>
            </a:r>
          </a:p>
          <a:p>
            <a:pPr algn="l"/>
            <a:r>
              <a:rPr lang="en-US" sz="1800" b="1" dirty="0"/>
              <a:t>Winner</a:t>
            </a:r>
            <a:r>
              <a:rPr lang="en-US" sz="1800" dirty="0"/>
              <a:t>: Kolkata Knight Riders, led by Gautam Gambhir, won their first IPL title by defeating Chennai Super Kings in the final.</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a:ln>
                <a:noFill/>
              </a:ln>
              <a:solidFill>
                <a:schemeClr val="tx1"/>
              </a:solidFill>
              <a:effectLst/>
              <a:latin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35DB852D-F6ED-4581-BDC0-664BF3BDA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9491" y="1563897"/>
            <a:ext cx="3918677" cy="3918677"/>
          </a:xfrm>
          <a:prstGeom prst="rect">
            <a:avLst/>
          </a:prstGeom>
        </p:spPr>
      </p:pic>
    </p:spTree>
    <p:extLst>
      <p:ext uri="{BB962C8B-B14F-4D97-AF65-F5344CB8AC3E}">
        <p14:creationId xmlns:p14="http://schemas.microsoft.com/office/powerpoint/2010/main" val="400893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284" y="242252"/>
            <a:ext cx="9882187" cy="838200"/>
          </a:xfrm>
        </p:spPr>
        <p:txBody>
          <a:bodyPr>
            <a:normAutofit/>
          </a:bodyPr>
          <a:lstStyle/>
          <a:p>
            <a:r>
              <a:rPr lang="en-IN" sz="4800" i="1" dirty="0">
                <a:latin typeface="Aharoni" panose="02010803020104030203" pitchFamily="2" charset="-79"/>
                <a:cs typeface="Aharoni" panose="02010803020104030203" pitchFamily="2" charset="-79"/>
              </a:rPr>
              <a:t>History of RCB</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1"/>
          <p:cNvSpPr>
            <a:spLocks noGrp="1" noChangeArrowheads="1"/>
          </p:cNvSpPr>
          <p:nvPr>
            <p:ph type="subTitle" idx="1"/>
          </p:nvPr>
        </p:nvSpPr>
        <p:spPr bwMode="auto">
          <a:xfrm>
            <a:off x="299819" y="1258005"/>
            <a:ext cx="7749672" cy="501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800" b="1" dirty="0"/>
              <a:t>2008: Inception and Early Struggles</a:t>
            </a:r>
          </a:p>
          <a:p>
            <a:pPr algn="l"/>
            <a:r>
              <a:rPr lang="en-US" sz="1800" b="1" dirty="0"/>
              <a:t>Launch</a:t>
            </a:r>
            <a:r>
              <a:rPr lang="en-US" sz="1800" dirty="0"/>
              <a:t>: Royal Challengers Bangalore (RCB) was founded in 2008, owned by Vijay </a:t>
            </a:r>
            <a:r>
              <a:rPr lang="en-US" sz="1800" dirty="0" err="1"/>
              <a:t>Mallya's</a:t>
            </a:r>
            <a:r>
              <a:rPr lang="en-US" sz="1800" dirty="0"/>
              <a:t> United Spirits.</a:t>
            </a:r>
          </a:p>
          <a:p>
            <a:pPr algn="l"/>
            <a:r>
              <a:rPr lang="en-US" sz="1800" b="1" dirty="0"/>
              <a:t>Captain</a:t>
            </a:r>
            <a:r>
              <a:rPr lang="en-US" sz="1800" dirty="0"/>
              <a:t>: Rahul </a:t>
            </a:r>
            <a:r>
              <a:rPr lang="en-US" sz="1800" dirty="0" err="1"/>
              <a:t>Dravid</a:t>
            </a:r>
            <a:r>
              <a:rPr lang="en-US" sz="1800" dirty="0"/>
              <a:t> was the first captain of the team.</a:t>
            </a:r>
          </a:p>
          <a:p>
            <a:pPr algn="l"/>
            <a:r>
              <a:rPr lang="en-US" sz="1800" b="1" dirty="0"/>
              <a:t>Performance</a:t>
            </a:r>
            <a:r>
              <a:rPr lang="en-US" sz="1800" dirty="0"/>
              <a:t>: RCB had a tough inaugural season, finishing 7th out of 8 teams.</a:t>
            </a:r>
          </a:p>
          <a:p>
            <a:pPr algn="l"/>
            <a:r>
              <a:rPr lang="en-US" sz="1800" b="1" dirty="0"/>
              <a:t>2009: The Turnaround</a:t>
            </a:r>
          </a:p>
          <a:p>
            <a:pPr algn="l"/>
            <a:r>
              <a:rPr lang="en-US" sz="1800" b="1" dirty="0"/>
              <a:t>Captain</a:t>
            </a:r>
            <a:r>
              <a:rPr lang="en-US" sz="1800" dirty="0"/>
              <a:t>: Kevin Pietersen was appointed captain, but after leaving for international duty, Anil </a:t>
            </a:r>
            <a:r>
              <a:rPr lang="en-US" sz="1800" dirty="0" err="1"/>
              <a:t>Kumble</a:t>
            </a:r>
            <a:r>
              <a:rPr lang="en-US" sz="1800" dirty="0"/>
              <a:t> took over.</a:t>
            </a:r>
          </a:p>
          <a:p>
            <a:pPr algn="l"/>
            <a:r>
              <a:rPr lang="en-US" sz="1800" b="1" dirty="0"/>
              <a:t>Performance</a:t>
            </a:r>
            <a:r>
              <a:rPr lang="en-US" sz="1800" dirty="0"/>
              <a:t>: RCB made a remarkable turnaround, finishing as runners-up after losing to Deccan Chargers in the final.</a:t>
            </a:r>
          </a:p>
          <a:p>
            <a:pPr algn="l"/>
            <a:r>
              <a:rPr lang="en-US" sz="1800" b="1" dirty="0"/>
              <a:t>2010: Consistent Performances</a:t>
            </a:r>
          </a:p>
          <a:p>
            <a:pPr algn="l"/>
            <a:r>
              <a:rPr lang="en-US" sz="1800" b="1" dirty="0"/>
              <a:t>Captain</a:t>
            </a:r>
            <a:r>
              <a:rPr lang="en-US" sz="1800" dirty="0"/>
              <a:t>: Anil </a:t>
            </a:r>
            <a:r>
              <a:rPr lang="en-US" sz="1800" dirty="0" err="1"/>
              <a:t>Kumble</a:t>
            </a:r>
            <a:r>
              <a:rPr lang="en-US" sz="1800" dirty="0"/>
              <a:t> continued as captain.</a:t>
            </a:r>
          </a:p>
          <a:p>
            <a:pPr algn="l"/>
            <a:r>
              <a:rPr lang="en-US" sz="1800" b="1" dirty="0"/>
              <a:t>Performance</a:t>
            </a:r>
            <a:r>
              <a:rPr lang="en-US" sz="1800" dirty="0"/>
              <a:t>: RCB finished 3rd, reaching the semi-finals but losing to Mumbai Indians.</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a:ln>
                <a:noFill/>
              </a:ln>
              <a:solidFill>
                <a:schemeClr val="tx1"/>
              </a:solidFill>
              <a:effectLst/>
              <a:latin typeface="Microsoft Sans Serif" panose="020B0604020202020204" pitchFamily="34" charset="0"/>
              <a:cs typeface="Microsoft Sans Serif" panose="020B0604020202020204" pitchFamily="34" charset="0"/>
            </a:endParaRPr>
          </a:p>
        </p:txBody>
      </p:sp>
      <p:pic>
        <p:nvPicPr>
          <p:cNvPr id="5" name="Picture 4">
            <a:extLst>
              <a:ext uri="{FF2B5EF4-FFF2-40B4-BE49-F238E27FC236}">
                <a16:creationId xmlns:a16="http://schemas.microsoft.com/office/drawing/2014/main" id="{89DF9ED0-5C36-4BFB-B6F4-9C4C461A5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491" y="1613111"/>
            <a:ext cx="3891044" cy="3891044"/>
          </a:xfrm>
          <a:prstGeom prst="rect">
            <a:avLst/>
          </a:prstGeom>
        </p:spPr>
      </p:pic>
    </p:spTree>
    <p:extLst>
      <p:ext uri="{BB962C8B-B14F-4D97-AF65-F5344CB8AC3E}">
        <p14:creationId xmlns:p14="http://schemas.microsoft.com/office/powerpoint/2010/main" val="132885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284" y="160338"/>
            <a:ext cx="9882187" cy="838200"/>
          </a:xfrm>
        </p:spPr>
        <p:txBody>
          <a:bodyPr>
            <a:normAutofit/>
          </a:bodyPr>
          <a:lstStyle/>
          <a:p>
            <a:r>
              <a:rPr lang="en-IN" sz="4800" i="1" dirty="0">
                <a:latin typeface="Aharoni" panose="02010803020104030203" pitchFamily="2" charset="-79"/>
                <a:cs typeface="Aharoni" panose="02010803020104030203" pitchFamily="2" charset="-79"/>
              </a:rPr>
              <a:t>History of RCB</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1"/>
          <p:cNvSpPr>
            <a:spLocks noGrp="1" noChangeArrowheads="1"/>
          </p:cNvSpPr>
          <p:nvPr>
            <p:ph type="subTitle" idx="1"/>
          </p:nvPr>
        </p:nvSpPr>
        <p:spPr bwMode="auto">
          <a:xfrm>
            <a:off x="299819" y="1050567"/>
            <a:ext cx="7749672" cy="57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800" b="1" dirty="0"/>
              <a:t>2012: Building a Strong Core</a:t>
            </a:r>
          </a:p>
          <a:p>
            <a:pPr algn="l"/>
            <a:r>
              <a:rPr lang="en-US" sz="1800" b="1" dirty="0"/>
              <a:t>Performance</a:t>
            </a:r>
            <a:r>
              <a:rPr lang="en-US" sz="1800" dirty="0"/>
              <a:t>: RCB finished 5th, missing out on the playoffs by a narrow margin. Chris Gayle continued his phenomenal form, winning the Orange Cap for the most runs.</a:t>
            </a:r>
          </a:p>
          <a:p>
            <a:pPr algn="l"/>
            <a:r>
              <a:rPr lang="en-US" sz="1800" b="1" dirty="0"/>
              <a:t>2013: Rise of Virat Kohli</a:t>
            </a:r>
          </a:p>
          <a:p>
            <a:pPr algn="l"/>
            <a:r>
              <a:rPr lang="en-US" sz="1800" b="1" dirty="0"/>
              <a:t>Captain</a:t>
            </a:r>
            <a:r>
              <a:rPr lang="en-US" sz="1800" dirty="0"/>
              <a:t>: Virat Kohli was appointed as the full-time captain.</a:t>
            </a:r>
          </a:p>
          <a:p>
            <a:pPr algn="l"/>
            <a:r>
              <a:rPr lang="en-US" sz="1800" b="1" dirty="0"/>
              <a:t>Performance</a:t>
            </a:r>
            <a:r>
              <a:rPr lang="en-US" sz="1800" dirty="0"/>
              <a:t>: Despite Kohli's and Gayle's performances, RCB finished 5th, failing to make it to the playoffs.</a:t>
            </a:r>
          </a:p>
          <a:p>
            <a:pPr algn="l"/>
            <a:r>
              <a:rPr lang="en-US" sz="1800" b="1" dirty="0"/>
              <a:t>2015: Playoff Return</a:t>
            </a:r>
          </a:p>
          <a:p>
            <a:pPr algn="l"/>
            <a:r>
              <a:rPr lang="en-US" sz="1800" b="1" dirty="0"/>
              <a:t>Performance</a:t>
            </a:r>
            <a:r>
              <a:rPr lang="en-US" sz="1800" dirty="0"/>
              <a:t>: RCB finished 3rd, making it to the playoffs but losing to Chennai Super Kings in the second qualifier.</a:t>
            </a:r>
          </a:p>
          <a:p>
            <a:pPr algn="l"/>
            <a:r>
              <a:rPr lang="en-US" sz="1800" b="1" dirty="0"/>
              <a:t>2016: The Virat Kohli Show</a:t>
            </a:r>
          </a:p>
          <a:p>
            <a:pPr algn="l"/>
            <a:r>
              <a:rPr lang="en-US" sz="1800" b="1" dirty="0"/>
              <a:t>Record-Breaking Season</a:t>
            </a:r>
            <a:r>
              <a:rPr lang="en-US" sz="1800" dirty="0"/>
              <a:t>: Virat Kohli had an extraordinary season, scoring 973 runs, the most by any player in a single IPL season, including four centuries.</a:t>
            </a:r>
          </a:p>
          <a:p>
            <a:pPr algn="l"/>
            <a:r>
              <a:rPr lang="en-US" sz="1800" b="1" dirty="0"/>
              <a:t>Performance</a:t>
            </a:r>
            <a:r>
              <a:rPr lang="en-US" sz="1800" dirty="0"/>
              <a:t>: RCB finished as runners-up, losing to Sunrisers Hyderabad in the final. The team was often criticized for relying heavily on its batting, while the bowling was considered a weak point.</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a:ln>
                <a:noFill/>
              </a:ln>
              <a:solidFill>
                <a:schemeClr val="tx1"/>
              </a:solidFill>
              <a:effectLst/>
              <a:latin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7688BCC0-6877-44BF-B368-94F67AF4F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491" y="1613111"/>
            <a:ext cx="3891044" cy="3891044"/>
          </a:xfrm>
          <a:prstGeom prst="rect">
            <a:avLst/>
          </a:prstGeom>
        </p:spPr>
      </p:pic>
    </p:spTree>
    <p:extLst>
      <p:ext uri="{BB962C8B-B14F-4D97-AF65-F5344CB8AC3E}">
        <p14:creationId xmlns:p14="http://schemas.microsoft.com/office/powerpoint/2010/main" val="310906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a:latin typeface="Aharoni" panose="02010803020104030203" pitchFamily="2" charset="-79"/>
                <a:cs typeface="Aharoni" panose="02010803020104030203" pitchFamily="2" charset="-79"/>
              </a:rPr>
              <a:t>Problem Statements</a:t>
            </a:r>
          </a:p>
        </p:txBody>
      </p:sp>
      <p:sp>
        <p:nvSpPr>
          <p:cNvPr id="3" name="Subtitle 2"/>
          <p:cNvSpPr>
            <a:spLocks noGrp="1"/>
          </p:cNvSpPr>
          <p:nvPr>
            <p:ph type="subTitle" idx="1"/>
          </p:nvPr>
        </p:nvSpPr>
        <p:spPr>
          <a:xfrm>
            <a:off x="1323974" y="1373188"/>
            <a:ext cx="10106025" cy="4984750"/>
          </a:xfrm>
        </p:spPr>
        <p:txBody>
          <a:bodyPr>
            <a:normAutofit/>
          </a:bodyPr>
          <a:lstStyle/>
          <a:p>
            <a:pPr marL="457200" lvl="0" indent="-406336" algn="l">
              <a:lnSpc>
                <a:spcPct val="150017"/>
              </a:lnSpc>
              <a:spcBef>
                <a:spcPts val="0"/>
              </a:spcBef>
              <a:buClr>
                <a:srgbClr val="7A7B7B"/>
              </a:buClr>
              <a:buSzPts val="2799"/>
              <a:buFont typeface="Montserrat"/>
              <a:buChar char="●"/>
            </a:pPr>
            <a:r>
              <a:rPr lang="en-IN" dirty="0">
                <a:solidFill>
                  <a:srgbClr val="7A7B7B"/>
                </a:solidFill>
                <a:latin typeface="Microsoft Sans Serif" panose="020B0604020202020204" pitchFamily="34" charset="0"/>
                <a:ea typeface="Montserrat"/>
                <a:cs typeface="Microsoft Sans Serif" panose="020B0604020202020204" pitchFamily="34" charset="0"/>
                <a:sym typeface="Montserrat"/>
              </a:rPr>
              <a:t>Suggest few strategies before going into the auction.</a:t>
            </a:r>
          </a:p>
          <a:p>
            <a:pPr marL="457200" indent="-406336" algn="l">
              <a:lnSpc>
                <a:spcPct val="150017"/>
              </a:lnSpc>
              <a:spcBef>
                <a:spcPts val="0"/>
              </a:spcBef>
              <a:buClr>
                <a:srgbClr val="7A7B7B"/>
              </a:buClr>
              <a:buSzPts val="2799"/>
              <a:buFont typeface="Montserrat"/>
              <a:buChar char="●"/>
            </a:pPr>
            <a:r>
              <a:rPr lang="en-IN" dirty="0">
                <a:solidFill>
                  <a:srgbClr val="7A7B7B"/>
                </a:solidFill>
                <a:latin typeface="Microsoft Sans Serif" panose="020B0604020202020204" pitchFamily="34" charset="0"/>
                <a:ea typeface="Montserrat"/>
                <a:cs typeface="Microsoft Sans Serif" panose="020B0604020202020204" pitchFamily="34" charset="0"/>
                <a:sym typeface="Montserrat"/>
              </a:rPr>
              <a:t>Suggest few Players which RCB can look for in the auction.</a:t>
            </a:r>
          </a:p>
          <a:p>
            <a:pPr marL="457200" lvl="0" indent="-406336" algn="l">
              <a:lnSpc>
                <a:spcPct val="150017"/>
              </a:lnSpc>
              <a:spcBef>
                <a:spcPts val="0"/>
              </a:spcBef>
              <a:buClr>
                <a:srgbClr val="7A7B7B"/>
              </a:buClr>
              <a:buSzPts val="2799"/>
              <a:buFont typeface="Montserrat"/>
              <a:buChar char="●"/>
            </a:pPr>
            <a:r>
              <a:rPr lang="en-IN" dirty="0" err="1">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a:solidFill>
                  <a:srgbClr val="7A7B7B"/>
                </a:solidFill>
                <a:latin typeface="Microsoft Sans Serif" panose="020B0604020202020204" pitchFamily="34" charset="0"/>
                <a:ea typeface="Montserrat"/>
                <a:cs typeface="Microsoft Sans Serif" panose="020B0604020202020204" pitchFamily="34" charset="0"/>
                <a:sym typeface="Montserrat"/>
              </a:rPr>
              <a:t> the batting averages, bowling averages of players and past performances which can be taken into consideration.</a:t>
            </a:r>
          </a:p>
          <a:p>
            <a:pPr marL="457200" lvl="0" indent="-406336" algn="l">
              <a:lnSpc>
                <a:spcPct val="150017"/>
              </a:lnSpc>
              <a:spcBef>
                <a:spcPts val="0"/>
              </a:spcBef>
              <a:buClr>
                <a:srgbClr val="7A7B7B"/>
              </a:buClr>
              <a:buSzPts val="2799"/>
              <a:buFont typeface="Montserrat"/>
              <a:buChar char="●"/>
            </a:pPr>
            <a:r>
              <a:rPr lang="en-IN" dirty="0" err="1">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a:solidFill>
                  <a:srgbClr val="7A7B7B"/>
                </a:solidFill>
                <a:latin typeface="Microsoft Sans Serif" panose="020B0604020202020204" pitchFamily="34" charset="0"/>
                <a:ea typeface="Montserrat"/>
                <a:cs typeface="Microsoft Sans Serif" panose="020B0604020202020204" pitchFamily="34" charset="0"/>
                <a:sym typeface="Montserrat"/>
              </a:rPr>
              <a:t> the home performances vs the away performances of RCB.</a:t>
            </a:r>
          </a:p>
          <a:p>
            <a:pPr marL="457200" lvl="0" indent="-406336" algn="l">
              <a:lnSpc>
                <a:spcPct val="150017"/>
              </a:lnSpc>
              <a:spcBef>
                <a:spcPts val="0"/>
              </a:spcBef>
              <a:buClr>
                <a:srgbClr val="7A7B7B"/>
              </a:buClr>
              <a:buSzPts val="2799"/>
              <a:buFont typeface="Montserrat"/>
              <a:buChar char="●"/>
            </a:pPr>
            <a:r>
              <a:rPr lang="en-IN" dirty="0" err="1">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a:solidFill>
                  <a:srgbClr val="7A7B7B"/>
                </a:solidFill>
                <a:latin typeface="Microsoft Sans Serif" panose="020B0604020202020204" pitchFamily="34" charset="0"/>
                <a:ea typeface="Montserrat"/>
                <a:cs typeface="Microsoft Sans Serif" panose="020B0604020202020204" pitchFamily="34" charset="0"/>
                <a:sym typeface="Montserrat"/>
              </a:rPr>
              <a:t> the reasons why RCB is not able to perform well.</a:t>
            </a:r>
          </a:p>
          <a:p>
            <a:pPr marL="457200" lvl="0" indent="-406336" algn="l">
              <a:lnSpc>
                <a:spcPct val="150017"/>
              </a:lnSpc>
              <a:spcBef>
                <a:spcPts val="0"/>
              </a:spcBef>
              <a:buClr>
                <a:srgbClr val="7A7B7B"/>
              </a:buClr>
              <a:buSzPts val="2799"/>
              <a:buFont typeface="Montserrat"/>
              <a:buChar char="●"/>
            </a:pPr>
            <a:r>
              <a:rPr lang="en-IN" dirty="0" err="1">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a:solidFill>
                  <a:srgbClr val="7A7B7B"/>
                </a:solidFill>
                <a:latin typeface="Microsoft Sans Serif" panose="020B0604020202020204" pitchFamily="34" charset="0"/>
                <a:ea typeface="Montserrat"/>
                <a:cs typeface="Microsoft Sans Serif" panose="020B0604020202020204" pitchFamily="34" charset="0"/>
                <a:sym typeface="Montserrat"/>
              </a:rPr>
              <a:t> the roles that needs to be focused.</a:t>
            </a: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5183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848" y="57439"/>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Data</a:t>
            </a:r>
          </a:p>
        </p:txBody>
      </p:sp>
      <p:sp>
        <p:nvSpPr>
          <p:cNvPr id="3" name="Subtitle 2"/>
          <p:cNvSpPr>
            <a:spLocks noGrp="1"/>
          </p:cNvSpPr>
          <p:nvPr>
            <p:ph type="subTitle" idx="1"/>
          </p:nvPr>
        </p:nvSpPr>
        <p:spPr>
          <a:xfrm>
            <a:off x="1323974" y="998538"/>
            <a:ext cx="10106025" cy="5359400"/>
          </a:xfrm>
        </p:spPr>
        <p:txBody>
          <a:bodyPr>
            <a:normAutofit/>
          </a:bodyPr>
          <a:lstStyle/>
          <a:p>
            <a:pPr marL="626112" lvl="1" indent="-306706" algn="l">
              <a:lnSpc>
                <a:spcPct val="150000"/>
              </a:lnSpc>
              <a:spcBef>
                <a:spcPts val="0"/>
              </a:spcBef>
              <a:buClr>
                <a:srgbClr val="7A7B7B"/>
              </a:buClr>
              <a:buSzPts val="2800"/>
              <a:buFont typeface="Arial"/>
              <a:buChar char="•"/>
            </a:pPr>
            <a:r>
              <a:rPr lang="en-IN" sz="2800" b="0" i="0" u="none" strike="noStrike" cap="none" dirty="0">
                <a:solidFill>
                  <a:srgbClr val="7A7B7B"/>
                </a:solidFill>
                <a:latin typeface="Microsoft Sans Serif" panose="020B0604020202020204" pitchFamily="34" charset="0"/>
                <a:ea typeface="Montserrat"/>
                <a:cs typeface="Microsoft Sans Serif" panose="020B0604020202020204" pitchFamily="34" charset="0"/>
                <a:sym typeface="Montserrat"/>
              </a:rPr>
              <a:t>Raw Data has in total 22 tables. </a:t>
            </a:r>
          </a:p>
          <a:p>
            <a:pPr marL="626112" lvl="1" indent="-306706" algn="l">
              <a:lnSpc>
                <a:spcPct val="150000"/>
              </a:lnSpc>
              <a:spcBef>
                <a:spcPts val="0"/>
              </a:spcBef>
              <a:buClr>
                <a:srgbClr val="7A7B7B"/>
              </a:buClr>
              <a:buSzPts val="2800"/>
              <a:buFont typeface="Arial"/>
              <a:buChar char="•"/>
            </a:pPr>
            <a:r>
              <a:rPr lang="en-IN" sz="2800" b="0" i="0" u="none" strike="noStrike" cap="none" dirty="0">
                <a:solidFill>
                  <a:srgbClr val="7A7B7B"/>
                </a:solidFill>
                <a:latin typeface="Microsoft Sans Serif" panose="020B0604020202020204" pitchFamily="34" charset="0"/>
                <a:ea typeface="Montserrat"/>
                <a:cs typeface="Microsoft Sans Serif" panose="020B0604020202020204" pitchFamily="34" charset="0"/>
                <a:sym typeface="Montserrat"/>
              </a:rPr>
              <a:t>Description: Contains </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tables such as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ball_by_ball</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matches,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batsman_scored</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wicket_taken</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player, venue, bowling style,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batting_style</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extra_runs</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season, role, city, country, team,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out_type</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extra_type</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umpire,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toss_decision</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a:t>
            </a:r>
            <a:r>
              <a:rPr lang="en-IN" sz="2800" dirty="0" err="1">
                <a:solidFill>
                  <a:srgbClr val="7A7B7B"/>
                </a:solidFill>
                <a:latin typeface="Microsoft Sans Serif" panose="020B0604020202020204" pitchFamily="34" charset="0"/>
                <a:ea typeface="Montserrat"/>
                <a:cs typeface="Microsoft Sans Serif" panose="020B0604020202020204" pitchFamily="34" charset="0"/>
                <a:sym typeface="Montserrat"/>
              </a:rPr>
              <a:t>player_match</a:t>
            </a:r>
            <a:r>
              <a:rPr lang="en-IN" sz="2800" dirty="0">
                <a:solidFill>
                  <a:srgbClr val="7A7B7B"/>
                </a:solidFill>
                <a:latin typeface="Microsoft Sans Serif" panose="020B0604020202020204" pitchFamily="34" charset="0"/>
                <a:ea typeface="Montserrat"/>
                <a:cs typeface="Microsoft Sans Serif" panose="020B0604020202020204" pitchFamily="34" charset="0"/>
                <a:sym typeface="Montserrat"/>
              </a:rPr>
              <a:t>, outcome</a:t>
            </a:r>
          </a:p>
          <a:p>
            <a:pPr marL="319406" lvl="1" algn="l">
              <a:lnSpc>
                <a:spcPct val="150000"/>
              </a:lnSpc>
              <a:spcBef>
                <a:spcPts val="0"/>
              </a:spcBef>
              <a:buClr>
                <a:srgbClr val="7A7B7B"/>
              </a:buClr>
              <a:buSzPts val="2800"/>
            </a:pPr>
            <a:endParaRPr lang="en-IN" sz="1300" b="0" i="0" u="none" strike="noStrike" cap="none"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713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5" y="160338"/>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Tables</a:t>
            </a:r>
          </a:p>
        </p:txBody>
      </p:sp>
      <p:sp>
        <p:nvSpPr>
          <p:cNvPr id="3" name="Subtitle 2"/>
          <p:cNvSpPr>
            <a:spLocks noGrp="1"/>
          </p:cNvSpPr>
          <p:nvPr>
            <p:ph type="subTitle" idx="1"/>
          </p:nvPr>
        </p:nvSpPr>
        <p:spPr>
          <a:xfrm>
            <a:off x="1323974" y="998538"/>
            <a:ext cx="10106025" cy="5359400"/>
          </a:xfrm>
        </p:spPr>
        <p:txBody>
          <a:bodyPr>
            <a:normAutofit/>
          </a:bodyPr>
          <a:lstStyle/>
          <a:p>
            <a:pPr algn="l"/>
            <a:br>
              <a:rPr lang="en-US" sz="1400" dirty="0"/>
            </a:br>
            <a:endParaRPr lang="en-IN" sz="1400" b="0" i="0" u="none" strike="noStrike" cap="none"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a:extLst>
              <a:ext uri="{FF2B5EF4-FFF2-40B4-BE49-F238E27FC236}">
                <a16:creationId xmlns:a16="http://schemas.microsoft.com/office/drawing/2014/main" id="{FE80CA53-0CBF-49EA-99A3-310791E47FED}"/>
              </a:ext>
            </a:extLst>
          </p:cNvPr>
          <p:cNvSpPr/>
          <p:nvPr/>
        </p:nvSpPr>
        <p:spPr>
          <a:xfrm>
            <a:off x="7031115" y="1136342"/>
            <a:ext cx="3684233" cy="44299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6BBE1650-DBDC-4D21-BB1A-8BE1B0BAE6E1}"/>
              </a:ext>
            </a:extLst>
          </p:cNvPr>
          <p:cNvPicPr>
            <a:picLocks noChangeAspect="1"/>
          </p:cNvPicPr>
          <p:nvPr/>
        </p:nvPicPr>
        <p:blipFill>
          <a:blip r:embed="rId2"/>
          <a:stretch>
            <a:fillRect/>
          </a:stretch>
        </p:blipFill>
        <p:spPr>
          <a:xfrm>
            <a:off x="1018466" y="1090286"/>
            <a:ext cx="10155067" cy="4677428"/>
          </a:xfrm>
          <a:prstGeom prst="rect">
            <a:avLst/>
          </a:prstGeom>
        </p:spPr>
      </p:pic>
    </p:spTree>
    <p:extLst>
      <p:ext uri="{BB962C8B-B14F-4D97-AF65-F5344CB8AC3E}">
        <p14:creationId xmlns:p14="http://schemas.microsoft.com/office/powerpoint/2010/main" val="256273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06" y="160338"/>
            <a:ext cx="9882187" cy="838200"/>
          </a:xfrm>
        </p:spPr>
        <p:txBody>
          <a:bodyPr>
            <a:normAutofit/>
          </a:bodyPr>
          <a:lstStyle/>
          <a:p>
            <a:r>
              <a:rPr lang="en-IN" sz="4800" i="1" dirty="0">
                <a:latin typeface="Aharoni" panose="02010803020104030203" pitchFamily="2" charset="-79"/>
                <a:cs typeface="Aharoni" panose="02010803020104030203" pitchFamily="2" charset="-79"/>
              </a:rPr>
              <a:t>Overview of Tables</a:t>
            </a:r>
          </a:p>
        </p:txBody>
      </p:sp>
      <p:pic>
        <p:nvPicPr>
          <p:cNvPr id="6" name="Picture 5">
            <a:extLst>
              <a:ext uri="{FF2B5EF4-FFF2-40B4-BE49-F238E27FC236}">
                <a16:creationId xmlns:a16="http://schemas.microsoft.com/office/drawing/2014/main" id="{DE531F15-16D0-4316-8E5E-AADE5172C88E}"/>
              </a:ext>
            </a:extLst>
          </p:cNvPr>
          <p:cNvPicPr>
            <a:picLocks noChangeAspect="1"/>
          </p:cNvPicPr>
          <p:nvPr/>
        </p:nvPicPr>
        <p:blipFill>
          <a:blip r:embed="rId2"/>
          <a:stretch>
            <a:fillRect/>
          </a:stretch>
        </p:blipFill>
        <p:spPr>
          <a:xfrm>
            <a:off x="894624" y="1323681"/>
            <a:ext cx="10402752" cy="4210638"/>
          </a:xfrm>
          <a:prstGeom prst="rect">
            <a:avLst/>
          </a:prstGeom>
        </p:spPr>
      </p:pic>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2696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1486</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Aharoni</vt:lpstr>
      <vt:lpstr>Arial</vt:lpstr>
      <vt:lpstr>Calibri</vt:lpstr>
      <vt:lpstr>Calibri Light</vt:lpstr>
      <vt:lpstr>Microsoft Sans Serif</vt:lpstr>
      <vt:lpstr>Montserrat</vt:lpstr>
      <vt:lpstr>Office Theme</vt:lpstr>
      <vt:lpstr>RCB – IPL Strategy</vt:lpstr>
      <vt:lpstr>History of IPL</vt:lpstr>
      <vt:lpstr>History of IPL</vt:lpstr>
      <vt:lpstr>History of RCB</vt:lpstr>
      <vt:lpstr>History of RCB</vt:lpstr>
      <vt:lpstr>Problem Statements</vt:lpstr>
      <vt:lpstr>Overview of Data</vt:lpstr>
      <vt:lpstr>Overview of Tables</vt:lpstr>
      <vt:lpstr>Overview of Tables</vt:lpstr>
      <vt:lpstr>Overview of Tables</vt:lpstr>
      <vt:lpstr>Strategies to consider before going into auction</vt:lpstr>
      <vt:lpstr>Players to consider for the auction</vt:lpstr>
      <vt:lpstr>Players to consider for the auction</vt:lpstr>
      <vt:lpstr>Players to consider for the auction</vt:lpstr>
      <vt:lpstr>Batting performances in the past seasons</vt:lpstr>
      <vt:lpstr>Bowling performances in the past seasons</vt:lpstr>
      <vt:lpstr>All-round performances in the past seasons</vt:lpstr>
      <vt:lpstr>Home performance vs the away performance</vt:lpstr>
      <vt:lpstr>Reasons why team is not performing well</vt:lpstr>
      <vt:lpstr>Roles that needs to be focused on</vt:lpstr>
      <vt:lpstr>Dashboard &amp; Visualisations</vt:lpstr>
      <vt:lpstr>Methodology</vt:lpstr>
      <vt:lpstr>Insights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SALES ANALYSIS</dc:title>
  <dc:creator>Akshay</dc:creator>
  <cp:lastModifiedBy>dell</cp:lastModifiedBy>
  <cp:revision>79</cp:revision>
  <dcterms:created xsi:type="dcterms:W3CDTF">2024-06-11T12:18:04Z</dcterms:created>
  <dcterms:modified xsi:type="dcterms:W3CDTF">2024-08-23T13:07:41Z</dcterms:modified>
</cp:coreProperties>
</file>