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77" r:id="rId3"/>
    <p:sldId id="278" r:id="rId4"/>
    <p:sldId id="259" r:id="rId5"/>
    <p:sldId id="272" r:id="rId6"/>
    <p:sldId id="260" r:id="rId7"/>
    <p:sldId id="279" r:id="rId8"/>
    <p:sldId id="280" r:id="rId9"/>
    <p:sldId id="281" r:id="rId10"/>
    <p:sldId id="264" r:id="rId11"/>
    <p:sldId id="265" r:id="rId12"/>
    <p:sldId id="282" r:id="rId13"/>
    <p:sldId id="283" r:id="rId14"/>
    <p:sldId id="266" r:id="rId15"/>
    <p:sldId id="284" r:id="rId16"/>
    <p:sldId id="285" r:id="rId17"/>
    <p:sldId id="267" r:id="rId18"/>
    <p:sldId id="268" r:id="rId19"/>
    <p:sldId id="269" r:id="rId20"/>
    <p:sldId id="276" r:id="rId21"/>
    <p:sldId id="274" r:id="rId22"/>
    <p:sldId id="275"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235750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383278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217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pPr/>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71808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457866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924566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781648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3718450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98473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400423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3371905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309169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208687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30418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370866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214118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B6B0-24C9-4034-9E0D-E9584C4A758B}" type="datetimeFigureOut">
              <a:rPr lang="en-IN" smtClean="0"/>
              <a:pPr/>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27952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F60B6B0-24C9-4034-9E0D-E9584C4A758B}" type="datetimeFigureOut">
              <a:rPr lang="en-IN" smtClean="0"/>
              <a:pPr/>
              <a:t>12-09-2024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8432C13-8E19-4A5F-B87B-BDEE09EFD90A}" type="slidenum">
              <a:rPr lang="en-IN" smtClean="0"/>
              <a:pPr/>
              <a:t>‹#›</a:t>
            </a:fld>
            <a:endParaRPr lang="en-IN"/>
          </a:p>
        </p:txBody>
      </p:sp>
    </p:spTree>
    <p:extLst>
      <p:ext uri="{BB962C8B-B14F-4D97-AF65-F5344CB8AC3E}">
        <p14:creationId xmlns:p14="http://schemas.microsoft.com/office/powerpoint/2010/main" val="2424169902"/>
      </p:ext>
    </p:extLst>
  </p:cSld>
  <p:clrMap bg1="dk1" tx1="lt1" bg2="dk2" tx2="lt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7995" y="357188"/>
            <a:ext cx="9882187" cy="838200"/>
          </a:xfrm>
        </p:spPr>
        <p:txBody>
          <a:bodyPr>
            <a:normAutofit/>
          </a:bodyPr>
          <a:lstStyle/>
          <a:p>
            <a:r>
              <a:rPr lang="en-IN" sz="4800" i="1" dirty="0">
                <a:latin typeface="Aharoni" panose="02010803020104030203" pitchFamily="2" charset="-79"/>
                <a:cs typeface="Aharoni" panose="02010803020104030203" pitchFamily="2" charset="-79"/>
              </a:rPr>
              <a:t>RCB – IPL Strategy</a:t>
            </a:r>
          </a:p>
        </p:txBody>
      </p:sp>
      <p:sp>
        <p:nvSpPr>
          <p:cNvPr id="3" name="Subtitle 2"/>
          <p:cNvSpPr>
            <a:spLocks noGrp="1"/>
          </p:cNvSpPr>
          <p:nvPr>
            <p:ph type="subTitle" idx="1"/>
          </p:nvPr>
        </p:nvSpPr>
        <p:spPr>
          <a:xfrm>
            <a:off x="4610100" y="6088063"/>
            <a:ext cx="9144000" cy="598487"/>
          </a:xfrm>
        </p:spPr>
        <p:txBody>
          <a:bodyPr/>
          <a:lstStyle/>
          <a:p>
            <a:r>
              <a:rPr lang="en-IN" b="1" i="1" dirty="0"/>
              <a:t>Submitted By – Akshay </a:t>
            </a:r>
            <a:r>
              <a:rPr lang="en-IN" b="1" i="1" dirty="0" err="1"/>
              <a:t>Sopori</a:t>
            </a:r>
            <a:endParaRPr lang="en-IN" b="1" i="1" dirty="0"/>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descr="IPL-logo.jpg"/>
          <p:cNvPicPr>
            <a:picLocks noChangeAspect="1"/>
          </p:cNvPicPr>
          <p:nvPr/>
        </p:nvPicPr>
        <p:blipFill>
          <a:blip r:embed="rId2"/>
          <a:stretch>
            <a:fillRect/>
          </a:stretch>
        </p:blipFill>
        <p:spPr>
          <a:xfrm>
            <a:off x="1519384" y="1242874"/>
            <a:ext cx="9480048" cy="4793940"/>
          </a:xfrm>
          <a:prstGeom prst="rect">
            <a:avLst/>
          </a:prstGeom>
        </p:spPr>
      </p:pic>
    </p:spTree>
    <p:extLst>
      <p:ext uri="{BB962C8B-B14F-4D97-AF65-F5344CB8AC3E}">
        <p14:creationId xmlns:p14="http://schemas.microsoft.com/office/powerpoint/2010/main" val="161899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3" y="835041"/>
            <a:ext cx="9882187" cy="838200"/>
          </a:xfrm>
        </p:spPr>
        <p:txBody>
          <a:bodyPr>
            <a:normAutofit fontScale="90000"/>
          </a:bodyPr>
          <a:lstStyle/>
          <a:p>
            <a:r>
              <a:rPr lang="en-US" sz="4800" i="1" dirty="0">
                <a:latin typeface="Aharoni" panose="02010803020104030203" pitchFamily="2" charset="-79"/>
                <a:cs typeface="Aharoni" panose="02010803020104030203" pitchFamily="2" charset="-79"/>
              </a:rPr>
              <a:t>S</a:t>
            </a:r>
            <a:r>
              <a:rPr lang="en-IN" sz="4800" i="1" dirty="0" err="1">
                <a:latin typeface="Aharoni" panose="02010803020104030203" pitchFamily="2" charset="-79"/>
                <a:cs typeface="Aharoni" panose="02010803020104030203" pitchFamily="2" charset="-79"/>
              </a:rPr>
              <a:t>trategies</a:t>
            </a:r>
            <a:r>
              <a:rPr lang="en-IN" sz="4800" i="1" dirty="0">
                <a:latin typeface="Aharoni" panose="02010803020104030203" pitchFamily="2" charset="-79"/>
                <a:cs typeface="Aharoni" panose="02010803020104030203" pitchFamily="2" charset="-79"/>
              </a:rPr>
              <a:t> to consider before going into auction</a:t>
            </a:r>
          </a:p>
        </p:txBody>
      </p:sp>
      <p:sp>
        <p:nvSpPr>
          <p:cNvPr id="3" name="Subtitle 2"/>
          <p:cNvSpPr>
            <a:spLocks noGrp="1"/>
          </p:cNvSpPr>
          <p:nvPr>
            <p:ph type="subTitle" idx="1"/>
          </p:nvPr>
        </p:nvSpPr>
        <p:spPr>
          <a:xfrm>
            <a:off x="1042985" y="1938630"/>
            <a:ext cx="10106025" cy="5359400"/>
          </a:xfrm>
        </p:spPr>
        <p:txBody>
          <a:bodyPr>
            <a:normAutofit/>
          </a:bodyPr>
          <a:lstStyle/>
          <a:p>
            <a:pPr marL="319406" lvl="1" algn="l">
              <a:lnSpc>
                <a:spcPct val="150000"/>
              </a:lnSpc>
              <a:spcBef>
                <a:spcPts val="0"/>
              </a:spcBef>
              <a:buClr>
                <a:srgbClr val="7A7B7B"/>
              </a:buClr>
              <a:buSzPts val="2800"/>
            </a:pPr>
            <a:r>
              <a:rPr lang="en-IN" b="1" dirty="0">
                <a:ea typeface="Arial"/>
                <a:cs typeface="Microsoft Sans Serif" panose="020B0604020202020204" pitchFamily="34" charset="0"/>
                <a:sym typeface="Arial"/>
              </a:rPr>
              <a:t>Points considered for suggesting players:</a:t>
            </a:r>
            <a:endParaRPr lang="en-IN" dirty="0">
              <a:ea typeface="Arial"/>
              <a:cs typeface="Microsoft Sans Serif" panose="020B0604020202020204" pitchFamily="34" charset="0"/>
              <a:sym typeface="Arial"/>
            </a:endParaRPr>
          </a:p>
          <a:p>
            <a:pPr marL="1083312" lvl="2" indent="-306706" algn="l">
              <a:lnSpc>
                <a:spcPct val="150000"/>
              </a:lnSpc>
              <a:spcBef>
                <a:spcPts val="0"/>
              </a:spcBef>
              <a:buClr>
                <a:srgbClr val="7A7B7B"/>
              </a:buClr>
              <a:buSzPts val="2800"/>
              <a:buFont typeface="Arial"/>
              <a:buChar char="•"/>
            </a:pPr>
            <a:r>
              <a:rPr lang="en-IN" sz="2000" dirty="0">
                <a:ea typeface="Arial"/>
                <a:cs typeface="Microsoft Sans Serif" panose="020B0604020202020204" pitchFamily="34" charset="0"/>
                <a:sym typeface="Arial"/>
              </a:rPr>
              <a:t>More number of boundaries  = More runs scored and less deliveries taken</a:t>
            </a:r>
          </a:p>
          <a:p>
            <a:pPr marL="1083312" lvl="2" indent="-306706" algn="l">
              <a:lnSpc>
                <a:spcPct val="150000"/>
              </a:lnSpc>
              <a:spcBef>
                <a:spcPts val="0"/>
              </a:spcBef>
              <a:buClr>
                <a:srgbClr val="7A7B7B"/>
              </a:buClr>
              <a:buSzPts val="2800"/>
              <a:buFont typeface="Arial"/>
              <a:buChar char="•"/>
            </a:pPr>
            <a:r>
              <a:rPr lang="en-IN" sz="2000" i="0" u="none" strike="noStrike" cap="none" dirty="0">
                <a:ea typeface="Arial"/>
                <a:cs typeface="Microsoft Sans Serif" panose="020B0604020202020204" pitchFamily="34" charset="0"/>
                <a:sym typeface="Arial"/>
              </a:rPr>
              <a:t>Consistency= Overall team growth and good performance</a:t>
            </a:r>
          </a:p>
          <a:p>
            <a:pPr marL="776606" lvl="2" algn="l">
              <a:lnSpc>
                <a:spcPct val="150000"/>
              </a:lnSpc>
              <a:spcBef>
                <a:spcPts val="0"/>
              </a:spcBef>
              <a:buClr>
                <a:srgbClr val="7A7B7B"/>
              </a:buClr>
              <a:buSzPts val="2800"/>
            </a:pPr>
            <a:endParaRPr lang="en-IN" sz="2000" b="1" i="0" u="none" strike="noStrike" cap="none" dirty="0">
              <a:ea typeface="Arial"/>
              <a:cs typeface="Microsoft Sans Serif" panose="020B0604020202020204" pitchFamily="34" charset="0"/>
              <a:sym typeface="Arial"/>
            </a:endParaRPr>
          </a:p>
          <a:p>
            <a:pPr marL="1083312" lvl="2" indent="-306706" algn="l">
              <a:lnSpc>
                <a:spcPct val="150000"/>
              </a:lnSpc>
              <a:spcBef>
                <a:spcPts val="0"/>
              </a:spcBef>
              <a:buClr>
                <a:srgbClr val="7A7B7B"/>
              </a:buClr>
              <a:buSzPts val="2800"/>
              <a:buFont typeface="Arial"/>
              <a:buChar char="•"/>
            </a:pPr>
            <a:r>
              <a:rPr lang="en-IN" sz="2000" dirty="0">
                <a:ea typeface="Arial"/>
                <a:cs typeface="Microsoft Sans Serif" panose="020B0604020202020204" pitchFamily="34" charset="0"/>
                <a:sym typeface="Arial"/>
              </a:rPr>
              <a:t>If any player has consistently performed well in the past seasons he can be considered for the next season.</a:t>
            </a:r>
          </a:p>
          <a:p>
            <a:pPr marL="1083312" lvl="2" indent="-306706" algn="l">
              <a:lnSpc>
                <a:spcPct val="150000"/>
              </a:lnSpc>
              <a:spcBef>
                <a:spcPts val="0"/>
              </a:spcBef>
              <a:buClr>
                <a:srgbClr val="7A7B7B"/>
              </a:buClr>
              <a:buSzPts val="2800"/>
              <a:buFont typeface="Arial"/>
              <a:buChar char="•"/>
            </a:pPr>
            <a:r>
              <a:rPr lang="en-IN" sz="2000" dirty="0">
                <a:ea typeface="Arial"/>
                <a:cs typeface="Microsoft Sans Serif" panose="020B0604020202020204" pitchFamily="34" charset="0"/>
                <a:sym typeface="Arial"/>
              </a:rPr>
              <a:t>Also team can focus on young talents which can be groomed into future stars.</a:t>
            </a:r>
          </a:p>
          <a:p>
            <a:pPr marL="1083312" lvl="2" indent="-306706" algn="l">
              <a:lnSpc>
                <a:spcPct val="150000"/>
              </a:lnSpc>
              <a:spcBef>
                <a:spcPts val="0"/>
              </a:spcBef>
              <a:buClr>
                <a:srgbClr val="7A7B7B"/>
              </a:buClr>
              <a:buSzPts val="2800"/>
              <a:buFont typeface="Arial"/>
              <a:buChar char="•"/>
            </a:pPr>
            <a:r>
              <a:rPr lang="en-IN" sz="2000" dirty="0">
                <a:ea typeface="Arial"/>
                <a:cs typeface="Microsoft Sans Serif" panose="020B0604020202020204" pitchFamily="34" charset="0"/>
                <a:sym typeface="Arial"/>
              </a:rPr>
              <a:t>Team can look for players who can perform with both the bat and the ball</a:t>
            </a:r>
          </a:p>
          <a:p>
            <a:pPr marL="1083312" lvl="2" indent="-306706" algn="l">
              <a:lnSpc>
                <a:spcPct val="150000"/>
              </a:lnSpc>
              <a:spcBef>
                <a:spcPts val="0"/>
              </a:spcBef>
              <a:buClr>
                <a:srgbClr val="7A7B7B"/>
              </a:buClr>
              <a:buSzPts val="2800"/>
              <a:buFont typeface="Arial"/>
              <a:buChar char="•"/>
            </a:pPr>
            <a:endParaRPr lang="en-IN" sz="1600" dirty="0">
              <a:latin typeface="Microsoft Sans Serif" panose="020B0604020202020204" pitchFamily="34" charset="0"/>
              <a:ea typeface="Arial"/>
              <a:cs typeface="Microsoft Sans Serif" panose="020B0604020202020204" pitchFamily="34" charset="0"/>
              <a:sym typeface="Arial"/>
            </a:endParaRPr>
          </a:p>
          <a:p>
            <a:pPr marL="1083312" lvl="2" indent="-306706" algn="l">
              <a:lnSpc>
                <a:spcPct val="150000"/>
              </a:lnSpc>
              <a:spcBef>
                <a:spcPts val="0"/>
              </a:spcBef>
              <a:buClr>
                <a:srgbClr val="7A7B7B"/>
              </a:buClr>
              <a:buSzPts val="2800"/>
              <a:buFont typeface="Arial"/>
              <a:buChar char="•"/>
            </a:pPr>
            <a:endParaRPr lang="en-IN" sz="1600" dirty="0">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1759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6" y="678336"/>
            <a:ext cx="9882187" cy="838200"/>
          </a:xfrm>
        </p:spPr>
        <p:txBody>
          <a:bodyPr>
            <a:normAutofit fontScale="90000"/>
          </a:bodyPr>
          <a:lstStyle/>
          <a:p>
            <a:r>
              <a:rPr lang="en-IN" sz="4800" i="1" dirty="0">
                <a:latin typeface="Aharoni" panose="02010803020104030203" pitchFamily="2" charset="-79"/>
                <a:cs typeface="Aharoni" panose="02010803020104030203" pitchFamily="2" charset="-79"/>
              </a:rPr>
              <a:t>Players to consider for the auction</a:t>
            </a:r>
          </a:p>
        </p:txBody>
      </p:sp>
      <p:sp>
        <p:nvSpPr>
          <p:cNvPr id="3" name="Subtitle 2"/>
          <p:cNvSpPr>
            <a:spLocks noGrp="1"/>
          </p:cNvSpPr>
          <p:nvPr>
            <p:ph type="subTitle" idx="1"/>
          </p:nvPr>
        </p:nvSpPr>
        <p:spPr>
          <a:xfrm>
            <a:off x="1296265" y="1557224"/>
            <a:ext cx="10106025" cy="5554374"/>
          </a:xfrm>
        </p:spPr>
        <p:txBody>
          <a:bodyPr>
            <a:normAutofit/>
          </a:bodyPr>
          <a:lstStyle/>
          <a:p>
            <a:pPr marL="319406" lvl="1" algn="l">
              <a:lnSpc>
                <a:spcPct val="100000"/>
              </a:lnSpc>
              <a:spcBef>
                <a:spcPts val="0"/>
              </a:spcBef>
              <a:buClr>
                <a:srgbClr val="7A7B7B"/>
              </a:buClr>
              <a:buSzPts val="2800"/>
            </a:pPr>
            <a:r>
              <a:rPr lang="en-IN" b="1" dirty="0">
                <a:ea typeface="Arial"/>
                <a:cs typeface="Microsoft Sans Serif" panose="020B0604020202020204" pitchFamily="34" charset="0"/>
                <a:sym typeface="Arial"/>
              </a:rPr>
              <a:t>After analysing data </a:t>
            </a:r>
            <a:r>
              <a:rPr lang="en-IN" b="1" dirty="0" err="1">
                <a:ea typeface="Arial"/>
                <a:cs typeface="Microsoft Sans Serif" panose="020B0604020202020204" pitchFamily="34" charset="0"/>
                <a:sym typeface="Arial"/>
              </a:rPr>
              <a:t>wrt</a:t>
            </a:r>
            <a:r>
              <a:rPr lang="en-IN" b="1" dirty="0">
                <a:ea typeface="Arial"/>
                <a:cs typeface="Microsoft Sans Serif" panose="020B0604020202020204" pitchFamily="34" charset="0"/>
                <a:sym typeface="Arial"/>
              </a:rPr>
              <a:t> to the points mentioned, the below players are best suited for the team</a:t>
            </a:r>
          </a:p>
          <a:p>
            <a:pPr marL="319406" lvl="1" algn="l">
              <a:lnSpc>
                <a:spcPct val="100000"/>
              </a:lnSpc>
              <a:spcBef>
                <a:spcPts val="0"/>
              </a:spcBef>
              <a:buClr>
                <a:srgbClr val="7A7B7B"/>
              </a:buClr>
              <a:buSzPts val="2800"/>
            </a:pPr>
            <a:endParaRPr lang="en-US" b="1" dirty="0">
              <a:solidFill>
                <a:srgbClr val="92D050"/>
              </a:solidFill>
              <a:ea typeface="Arial"/>
              <a:cs typeface="Microsoft Sans Serif" panose="020B0604020202020204" pitchFamily="34" charset="0"/>
              <a:sym typeface="Arial"/>
            </a:endParaRPr>
          </a:p>
          <a:p>
            <a:pPr marL="662306" lvl="1" indent="-342900" algn="l">
              <a:lnSpc>
                <a:spcPct val="100000"/>
              </a:lnSpc>
              <a:spcBef>
                <a:spcPts val="0"/>
              </a:spcBef>
              <a:buClr>
                <a:srgbClr val="7A7B7B"/>
              </a:buClr>
              <a:buSzPts val="2800"/>
              <a:buFont typeface="Arial" panose="020B0604020202020204" pitchFamily="34" charset="0"/>
              <a:buChar char="•"/>
            </a:pPr>
            <a:r>
              <a:rPr lang="en-US" b="1" dirty="0">
                <a:ea typeface="Arial"/>
                <a:cs typeface="Microsoft Sans Serif" panose="020B0604020202020204" pitchFamily="34" charset="0"/>
                <a:sym typeface="Arial"/>
              </a:rPr>
              <a:t>Players with the best strike rates in the past seasons which the team management can look for.</a:t>
            </a:r>
            <a:endParaRPr lang="en-IN" b="1" dirty="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endParaRPr lang="en-IN" b="1" dirty="0">
              <a:solidFill>
                <a:srgbClr val="92D050"/>
              </a:solidFill>
              <a:latin typeface="Microsoft Sans Serif" panose="020B0604020202020204" pitchFamily="34" charset="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endParaRPr lang="en-IN" sz="2400" b="1"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5AD5DD3-92B3-45C6-9564-87F66C477A3C}"/>
              </a:ext>
            </a:extLst>
          </p:cNvPr>
          <p:cNvPicPr>
            <a:picLocks noChangeAspect="1"/>
          </p:cNvPicPr>
          <p:nvPr/>
        </p:nvPicPr>
        <p:blipFill>
          <a:blip r:embed="rId2"/>
          <a:stretch>
            <a:fillRect/>
          </a:stretch>
        </p:blipFill>
        <p:spPr>
          <a:xfrm>
            <a:off x="4757515" y="3357168"/>
            <a:ext cx="2595144" cy="2822496"/>
          </a:xfrm>
          <a:prstGeom prst="rect">
            <a:avLst/>
          </a:prstGeom>
        </p:spPr>
      </p:pic>
    </p:spTree>
    <p:extLst>
      <p:ext uri="{BB962C8B-B14F-4D97-AF65-F5344CB8AC3E}">
        <p14:creationId xmlns:p14="http://schemas.microsoft.com/office/powerpoint/2010/main" val="291298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6" y="633946"/>
            <a:ext cx="9882187" cy="838200"/>
          </a:xfrm>
        </p:spPr>
        <p:txBody>
          <a:bodyPr>
            <a:normAutofit fontScale="90000"/>
          </a:bodyPr>
          <a:lstStyle/>
          <a:p>
            <a:r>
              <a:rPr lang="en-IN" sz="4800" i="1" dirty="0">
                <a:latin typeface="Aharoni" panose="02010803020104030203" pitchFamily="2" charset="-79"/>
                <a:cs typeface="Aharoni" panose="02010803020104030203" pitchFamily="2" charset="-79"/>
              </a:rPr>
              <a:t>Players to consider for the auction</a:t>
            </a:r>
          </a:p>
        </p:txBody>
      </p:sp>
      <p:sp>
        <p:nvSpPr>
          <p:cNvPr id="3" name="Subtitle 2"/>
          <p:cNvSpPr>
            <a:spLocks noGrp="1"/>
          </p:cNvSpPr>
          <p:nvPr>
            <p:ph type="subTitle" idx="1"/>
          </p:nvPr>
        </p:nvSpPr>
        <p:spPr>
          <a:xfrm>
            <a:off x="1367286" y="1468447"/>
            <a:ext cx="10106025" cy="5554374"/>
          </a:xfrm>
        </p:spPr>
        <p:txBody>
          <a:bodyPr>
            <a:normAutofit/>
          </a:bodyPr>
          <a:lstStyle/>
          <a:p>
            <a:pPr marL="319406" lvl="1" algn="l">
              <a:lnSpc>
                <a:spcPct val="100000"/>
              </a:lnSpc>
              <a:spcBef>
                <a:spcPts val="0"/>
              </a:spcBef>
              <a:buClr>
                <a:srgbClr val="7A7B7B"/>
              </a:buClr>
              <a:buSzPts val="2800"/>
            </a:pPr>
            <a:r>
              <a:rPr lang="en-IN" b="1" dirty="0">
                <a:ea typeface="Arial"/>
                <a:cs typeface="Microsoft Sans Serif" panose="020B0604020202020204" pitchFamily="34" charset="0"/>
                <a:sym typeface="Arial"/>
              </a:rPr>
              <a:t>After analysing data </a:t>
            </a:r>
            <a:r>
              <a:rPr lang="en-IN" b="1" dirty="0" err="1">
                <a:ea typeface="Arial"/>
                <a:cs typeface="Microsoft Sans Serif" panose="020B0604020202020204" pitchFamily="34" charset="0"/>
                <a:sym typeface="Arial"/>
              </a:rPr>
              <a:t>wrt</a:t>
            </a:r>
            <a:r>
              <a:rPr lang="en-IN" b="1" dirty="0">
                <a:ea typeface="Arial"/>
                <a:cs typeface="Microsoft Sans Serif" panose="020B0604020202020204" pitchFamily="34" charset="0"/>
                <a:sym typeface="Arial"/>
              </a:rPr>
              <a:t> to the points mentioned, the below players are best suited for the team</a:t>
            </a:r>
          </a:p>
          <a:p>
            <a:pPr marL="319406" lvl="1" algn="l">
              <a:lnSpc>
                <a:spcPct val="100000"/>
              </a:lnSpc>
              <a:spcBef>
                <a:spcPts val="0"/>
              </a:spcBef>
              <a:buClr>
                <a:srgbClr val="7A7B7B"/>
              </a:buClr>
              <a:buSzPts val="2800"/>
            </a:pPr>
            <a:endParaRPr lang="en-US" b="1" dirty="0">
              <a:solidFill>
                <a:srgbClr val="92D050"/>
              </a:solidFill>
              <a:latin typeface="Microsoft Sans Serif" panose="020B0604020202020204" pitchFamily="34" charset="0"/>
              <a:ea typeface="Arial"/>
              <a:cs typeface="Microsoft Sans Serif" panose="020B0604020202020204" pitchFamily="34" charset="0"/>
              <a:sym typeface="Arial"/>
            </a:endParaRPr>
          </a:p>
          <a:p>
            <a:pPr marL="662306" lvl="1" indent="-342900" algn="l">
              <a:lnSpc>
                <a:spcPct val="100000"/>
              </a:lnSpc>
              <a:spcBef>
                <a:spcPts val="0"/>
              </a:spcBef>
              <a:buClr>
                <a:srgbClr val="7A7B7B"/>
              </a:buClr>
              <a:buSzPts val="2800"/>
              <a:buFont typeface="Arial" panose="020B0604020202020204" pitchFamily="34" charset="0"/>
              <a:buChar char="•"/>
            </a:pPr>
            <a:r>
              <a:rPr lang="en-US" b="1" dirty="0">
                <a:ea typeface="Arial"/>
                <a:cs typeface="Microsoft Sans Serif" panose="020B0604020202020204" pitchFamily="34" charset="0"/>
                <a:sym typeface="Arial"/>
              </a:rPr>
              <a:t>Players who have </a:t>
            </a:r>
            <a:r>
              <a:rPr lang="en-IN" b="1" dirty="0">
                <a:ea typeface="Arial"/>
                <a:cs typeface="Microsoft Sans Serif" panose="020B0604020202020204" pitchFamily="34" charset="0"/>
                <a:sym typeface="Arial"/>
              </a:rPr>
              <a:t>wicket taking ability in death overs, and team management should definitely go for them.</a:t>
            </a:r>
          </a:p>
          <a:p>
            <a:pPr marL="319406" lvl="1" algn="l">
              <a:lnSpc>
                <a:spcPct val="100000"/>
              </a:lnSpc>
              <a:spcBef>
                <a:spcPts val="0"/>
              </a:spcBef>
              <a:buClr>
                <a:srgbClr val="7A7B7B"/>
              </a:buClr>
              <a:buSzPts val="2800"/>
            </a:pPr>
            <a:endParaRPr lang="en-IN" b="1" dirty="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endParaRPr lang="en-IN" b="1" dirty="0">
              <a:solidFill>
                <a:srgbClr val="92D050"/>
              </a:solidFill>
              <a:latin typeface="Microsoft Sans Serif" panose="020B0604020202020204" pitchFamily="34" charset="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endParaRPr lang="en-IN" sz="2400" b="1"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9556637F-48E2-4B7E-9E56-969EE8351CA0}"/>
              </a:ext>
            </a:extLst>
          </p:cNvPr>
          <p:cNvPicPr>
            <a:picLocks noChangeAspect="1"/>
          </p:cNvPicPr>
          <p:nvPr/>
        </p:nvPicPr>
        <p:blipFill>
          <a:blip r:embed="rId2"/>
          <a:stretch>
            <a:fillRect/>
          </a:stretch>
        </p:blipFill>
        <p:spPr>
          <a:xfrm>
            <a:off x="4353225" y="3267026"/>
            <a:ext cx="4134148" cy="2974783"/>
          </a:xfrm>
          <a:prstGeom prst="rect">
            <a:avLst/>
          </a:prstGeom>
        </p:spPr>
      </p:pic>
    </p:spTree>
    <p:extLst>
      <p:ext uri="{BB962C8B-B14F-4D97-AF65-F5344CB8AC3E}">
        <p14:creationId xmlns:p14="http://schemas.microsoft.com/office/powerpoint/2010/main" val="84971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7361" y="647129"/>
            <a:ext cx="9882187" cy="838200"/>
          </a:xfrm>
        </p:spPr>
        <p:txBody>
          <a:bodyPr>
            <a:normAutofit fontScale="90000"/>
          </a:bodyPr>
          <a:lstStyle/>
          <a:p>
            <a:r>
              <a:rPr lang="en-IN" sz="4800" i="1" dirty="0">
                <a:latin typeface="Aharoni" panose="02010803020104030203" pitchFamily="2" charset="-79"/>
                <a:cs typeface="Aharoni" panose="02010803020104030203" pitchFamily="2" charset="-79"/>
              </a:rPr>
              <a:t>Players to consider for the auction</a:t>
            </a:r>
          </a:p>
        </p:txBody>
      </p:sp>
      <p:sp>
        <p:nvSpPr>
          <p:cNvPr id="3" name="Subtitle 2"/>
          <p:cNvSpPr>
            <a:spLocks noGrp="1"/>
          </p:cNvSpPr>
          <p:nvPr>
            <p:ph type="subTitle" idx="1"/>
          </p:nvPr>
        </p:nvSpPr>
        <p:spPr>
          <a:xfrm>
            <a:off x="1369884" y="1610490"/>
            <a:ext cx="10106025" cy="5554374"/>
          </a:xfrm>
        </p:spPr>
        <p:txBody>
          <a:bodyPr>
            <a:normAutofit/>
          </a:bodyPr>
          <a:lstStyle/>
          <a:p>
            <a:pPr marL="319406" lvl="1" algn="l">
              <a:lnSpc>
                <a:spcPct val="100000"/>
              </a:lnSpc>
              <a:spcBef>
                <a:spcPts val="0"/>
              </a:spcBef>
              <a:buClr>
                <a:srgbClr val="7A7B7B"/>
              </a:buClr>
              <a:buSzPts val="2800"/>
            </a:pPr>
            <a:r>
              <a:rPr lang="en-IN" b="1" dirty="0">
                <a:ea typeface="Arial"/>
                <a:cs typeface="Microsoft Sans Serif" panose="020B0604020202020204" pitchFamily="34" charset="0"/>
                <a:sym typeface="Arial"/>
              </a:rPr>
              <a:t>After analysing data </a:t>
            </a:r>
            <a:r>
              <a:rPr lang="en-IN" b="1" dirty="0" err="1">
                <a:ea typeface="Arial"/>
                <a:cs typeface="Microsoft Sans Serif" panose="020B0604020202020204" pitchFamily="34" charset="0"/>
                <a:sym typeface="Arial"/>
              </a:rPr>
              <a:t>wrt</a:t>
            </a:r>
            <a:r>
              <a:rPr lang="en-IN" b="1" dirty="0">
                <a:ea typeface="Arial"/>
                <a:cs typeface="Microsoft Sans Serif" panose="020B0604020202020204" pitchFamily="34" charset="0"/>
                <a:sym typeface="Arial"/>
              </a:rPr>
              <a:t> to the points mentioned, the below players are best suited for the team</a:t>
            </a:r>
          </a:p>
          <a:p>
            <a:pPr marL="319406" lvl="1" algn="l">
              <a:lnSpc>
                <a:spcPct val="100000"/>
              </a:lnSpc>
              <a:spcBef>
                <a:spcPts val="0"/>
              </a:spcBef>
              <a:buClr>
                <a:srgbClr val="7A7B7B"/>
              </a:buClr>
              <a:buSzPts val="2800"/>
            </a:pPr>
            <a:endParaRPr lang="en-US" b="1" dirty="0">
              <a:solidFill>
                <a:srgbClr val="92D050"/>
              </a:solidFill>
              <a:ea typeface="Arial"/>
              <a:cs typeface="Microsoft Sans Serif" panose="020B0604020202020204" pitchFamily="34" charset="0"/>
              <a:sym typeface="Arial"/>
            </a:endParaRPr>
          </a:p>
          <a:p>
            <a:pPr marL="662306" lvl="1" indent="-342900" algn="l">
              <a:lnSpc>
                <a:spcPct val="100000"/>
              </a:lnSpc>
              <a:spcBef>
                <a:spcPts val="0"/>
              </a:spcBef>
              <a:buClr>
                <a:srgbClr val="7A7B7B"/>
              </a:buClr>
              <a:buSzPts val="2800"/>
              <a:buFont typeface="Arial" panose="020B0604020202020204" pitchFamily="34" charset="0"/>
              <a:buChar char="•"/>
            </a:pPr>
            <a:r>
              <a:rPr lang="en-US" b="1" dirty="0" err="1">
                <a:latin typeface="Microsoft Sans Serif" panose="020B0604020202020204" pitchFamily="34" charset="0"/>
                <a:ea typeface="Arial"/>
                <a:cs typeface="Microsoft Sans Serif" panose="020B0604020202020204" pitchFamily="34" charset="0"/>
                <a:sym typeface="Arial"/>
              </a:rPr>
              <a:t>Allround</a:t>
            </a:r>
            <a:r>
              <a:rPr lang="en-US" b="1" dirty="0">
                <a:latin typeface="Microsoft Sans Serif" panose="020B0604020202020204" pitchFamily="34" charset="0"/>
                <a:ea typeface="Arial"/>
                <a:cs typeface="Microsoft Sans Serif" panose="020B0604020202020204" pitchFamily="34" charset="0"/>
                <a:sym typeface="Arial"/>
              </a:rPr>
              <a:t> performances in a game changer in T20 leagues, so below players much be taken into consideration for the next seasons.</a:t>
            </a:r>
            <a:endParaRPr lang="en-IN" b="1" dirty="0">
              <a:latin typeface="Microsoft Sans Serif" panose="020B0604020202020204" pitchFamily="34" charset="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endParaRPr lang="en-IN" b="1" dirty="0">
              <a:solidFill>
                <a:srgbClr val="92D050"/>
              </a:solidFill>
              <a:latin typeface="Microsoft Sans Serif" panose="020B0604020202020204" pitchFamily="34" charset="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endParaRPr lang="en-IN" sz="2400" b="1"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72A9DAB9-529E-4C2E-A36D-82DBC393F0D9}"/>
              </a:ext>
            </a:extLst>
          </p:cNvPr>
          <p:cNvPicPr>
            <a:picLocks noChangeAspect="1"/>
          </p:cNvPicPr>
          <p:nvPr/>
        </p:nvPicPr>
        <p:blipFill>
          <a:blip r:embed="rId2"/>
          <a:stretch>
            <a:fillRect/>
          </a:stretch>
        </p:blipFill>
        <p:spPr>
          <a:xfrm>
            <a:off x="4261088" y="3280472"/>
            <a:ext cx="4323619" cy="3185825"/>
          </a:xfrm>
          <a:prstGeom prst="rect">
            <a:avLst/>
          </a:prstGeom>
        </p:spPr>
      </p:pic>
    </p:spTree>
    <p:extLst>
      <p:ext uri="{BB962C8B-B14F-4D97-AF65-F5344CB8AC3E}">
        <p14:creationId xmlns:p14="http://schemas.microsoft.com/office/powerpoint/2010/main" val="362172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63" y="795762"/>
            <a:ext cx="9882187" cy="838200"/>
          </a:xfrm>
        </p:spPr>
        <p:txBody>
          <a:bodyPr>
            <a:normAutofit fontScale="90000"/>
          </a:bodyPr>
          <a:lstStyle/>
          <a:p>
            <a:r>
              <a:rPr lang="en-US" sz="4800" i="1" dirty="0">
                <a:latin typeface="Aharoni" panose="02010803020104030203" pitchFamily="2" charset="-79"/>
                <a:cs typeface="Aharoni" panose="02010803020104030203" pitchFamily="2" charset="-79"/>
              </a:rPr>
              <a:t>B</a:t>
            </a:r>
            <a:r>
              <a:rPr lang="en-IN" sz="4800" i="1" dirty="0" err="1">
                <a:latin typeface="Aharoni" panose="02010803020104030203" pitchFamily="2" charset="-79"/>
                <a:cs typeface="Aharoni" panose="02010803020104030203" pitchFamily="2" charset="-79"/>
              </a:rPr>
              <a:t>atting</a:t>
            </a:r>
            <a:r>
              <a:rPr lang="en-IN" sz="4800" i="1" dirty="0">
                <a:latin typeface="Aharoni" panose="02010803020104030203" pitchFamily="2" charset="-79"/>
                <a:cs typeface="Aharoni" panose="02010803020104030203" pitchFamily="2" charset="-79"/>
              </a:rPr>
              <a:t> performances in the past seasons</a:t>
            </a:r>
          </a:p>
        </p:txBody>
      </p:sp>
      <p:sp>
        <p:nvSpPr>
          <p:cNvPr id="3" name="Subtitle 2"/>
          <p:cNvSpPr>
            <a:spLocks noGrp="1"/>
          </p:cNvSpPr>
          <p:nvPr>
            <p:ph type="subTitle" idx="1"/>
          </p:nvPr>
        </p:nvSpPr>
        <p:spPr>
          <a:xfrm>
            <a:off x="1213138" y="1704108"/>
            <a:ext cx="10106025" cy="5554374"/>
          </a:xfrm>
        </p:spPr>
        <p:txBody>
          <a:bodyPr>
            <a:normAutofit/>
          </a:bodyPr>
          <a:lstStyle/>
          <a:p>
            <a:pPr marL="662306" lvl="1" indent="-342900" algn="l">
              <a:lnSpc>
                <a:spcPct val="100000"/>
              </a:lnSpc>
              <a:spcBef>
                <a:spcPts val="0"/>
              </a:spcBef>
              <a:buClr>
                <a:srgbClr val="7A7B7B"/>
              </a:buClr>
              <a:buSzPts val="2800"/>
              <a:buFont typeface="Arial" panose="020B0604020202020204" pitchFamily="34" charset="0"/>
              <a:buChar char="•"/>
            </a:pPr>
            <a:r>
              <a:rPr lang="en-US" sz="2400" dirty="0">
                <a:ea typeface="Arial"/>
                <a:cs typeface="Microsoft Sans Serif" panose="020B0604020202020204" pitchFamily="34" charset="0"/>
                <a:sym typeface="Arial"/>
              </a:rPr>
              <a:t>These players and consistent and having them on the team will improve their chances of winning, along with keeping the team environment positive</a:t>
            </a:r>
          </a:p>
          <a:p>
            <a:pPr marL="662306" lvl="1" indent="-342900" algn="l">
              <a:lnSpc>
                <a:spcPct val="100000"/>
              </a:lnSpc>
              <a:spcBef>
                <a:spcPts val="0"/>
              </a:spcBef>
              <a:buClr>
                <a:srgbClr val="7A7B7B"/>
              </a:buClr>
              <a:buSzPts val="2800"/>
              <a:buFont typeface="Arial" panose="020B0604020202020204" pitchFamily="34" charset="0"/>
              <a:buChar char="•"/>
            </a:pPr>
            <a:endParaRPr lang="en-IN" sz="2400" dirty="0">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4916B702-6D81-4FD3-B24A-4F4D921A8291}"/>
              </a:ext>
            </a:extLst>
          </p:cNvPr>
          <p:cNvPicPr>
            <a:picLocks noChangeAspect="1"/>
          </p:cNvPicPr>
          <p:nvPr/>
        </p:nvPicPr>
        <p:blipFill>
          <a:blip r:embed="rId2"/>
          <a:stretch>
            <a:fillRect/>
          </a:stretch>
        </p:blipFill>
        <p:spPr>
          <a:xfrm>
            <a:off x="2081236" y="3039769"/>
            <a:ext cx="7773842" cy="2883051"/>
          </a:xfrm>
          <a:prstGeom prst="rect">
            <a:avLst/>
          </a:prstGeom>
        </p:spPr>
      </p:pic>
    </p:spTree>
    <p:extLst>
      <p:ext uri="{BB962C8B-B14F-4D97-AF65-F5344CB8AC3E}">
        <p14:creationId xmlns:p14="http://schemas.microsoft.com/office/powerpoint/2010/main" val="38965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64" y="865908"/>
            <a:ext cx="9882187" cy="838200"/>
          </a:xfrm>
        </p:spPr>
        <p:txBody>
          <a:bodyPr>
            <a:normAutofit fontScale="90000"/>
          </a:bodyPr>
          <a:lstStyle/>
          <a:p>
            <a:r>
              <a:rPr lang="en-US" sz="4800" i="1" dirty="0">
                <a:latin typeface="Aharoni" panose="02010803020104030203" pitchFamily="2" charset="-79"/>
                <a:cs typeface="Aharoni" panose="02010803020104030203" pitchFamily="2" charset="-79"/>
              </a:rPr>
              <a:t>B</a:t>
            </a:r>
            <a:r>
              <a:rPr lang="en-IN" sz="4800" i="1" dirty="0">
                <a:latin typeface="Aharoni" panose="02010803020104030203" pitchFamily="2" charset="-79"/>
                <a:cs typeface="Aharoni" panose="02010803020104030203" pitchFamily="2" charset="-79"/>
              </a:rPr>
              <a:t>owling performances in the past seasons</a:t>
            </a:r>
          </a:p>
        </p:txBody>
      </p:sp>
      <p:sp>
        <p:nvSpPr>
          <p:cNvPr id="3" name="Subtitle 2"/>
          <p:cNvSpPr>
            <a:spLocks noGrp="1"/>
          </p:cNvSpPr>
          <p:nvPr>
            <p:ph type="subTitle" idx="1"/>
          </p:nvPr>
        </p:nvSpPr>
        <p:spPr>
          <a:xfrm>
            <a:off x="1213138" y="1704108"/>
            <a:ext cx="10106025" cy="5554374"/>
          </a:xfrm>
        </p:spPr>
        <p:txBody>
          <a:bodyPr>
            <a:normAutofit/>
          </a:bodyPr>
          <a:lstStyle/>
          <a:p>
            <a:pPr marL="662306" lvl="1" indent="-342900" algn="l">
              <a:lnSpc>
                <a:spcPct val="100000"/>
              </a:lnSpc>
              <a:spcBef>
                <a:spcPts val="0"/>
              </a:spcBef>
              <a:buClr>
                <a:srgbClr val="7A7B7B"/>
              </a:buClr>
              <a:buSzPts val="2800"/>
              <a:buFont typeface="Arial" panose="020B0604020202020204" pitchFamily="34" charset="0"/>
              <a:buChar char="•"/>
            </a:pPr>
            <a:r>
              <a:rPr lang="en-US" sz="2400" dirty="0">
                <a:ea typeface="Arial"/>
                <a:cs typeface="Microsoft Sans Serif" panose="020B0604020202020204" pitchFamily="34" charset="0"/>
                <a:sym typeface="Arial"/>
              </a:rPr>
              <a:t>Top bowlers with the most number of wickets in previous seasons.</a:t>
            </a:r>
          </a:p>
          <a:p>
            <a:pPr marL="662306" lvl="1" indent="-342900" algn="l">
              <a:lnSpc>
                <a:spcPct val="100000"/>
              </a:lnSpc>
              <a:spcBef>
                <a:spcPts val="0"/>
              </a:spcBef>
              <a:buClr>
                <a:srgbClr val="7A7B7B"/>
              </a:buClr>
              <a:buSzPts val="2800"/>
              <a:buFont typeface="Arial" panose="020B0604020202020204" pitchFamily="34" charset="0"/>
              <a:buChar char="•"/>
            </a:pPr>
            <a:endParaRPr lang="en-IN" sz="2400" dirty="0">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E0A34A6-7268-4D91-8F4B-70CB4132807A}"/>
              </a:ext>
            </a:extLst>
          </p:cNvPr>
          <p:cNvPicPr>
            <a:picLocks noChangeAspect="1"/>
          </p:cNvPicPr>
          <p:nvPr/>
        </p:nvPicPr>
        <p:blipFill>
          <a:blip r:embed="rId2"/>
          <a:stretch>
            <a:fillRect/>
          </a:stretch>
        </p:blipFill>
        <p:spPr>
          <a:xfrm>
            <a:off x="1970210" y="2343301"/>
            <a:ext cx="7754432" cy="2810591"/>
          </a:xfrm>
          <a:prstGeom prst="rect">
            <a:avLst/>
          </a:prstGeom>
        </p:spPr>
      </p:pic>
    </p:spTree>
    <p:extLst>
      <p:ext uri="{BB962C8B-B14F-4D97-AF65-F5344CB8AC3E}">
        <p14:creationId xmlns:p14="http://schemas.microsoft.com/office/powerpoint/2010/main" val="872969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64" y="865908"/>
            <a:ext cx="9882187" cy="838200"/>
          </a:xfrm>
        </p:spPr>
        <p:txBody>
          <a:bodyPr>
            <a:normAutofit fontScale="90000"/>
          </a:bodyPr>
          <a:lstStyle/>
          <a:p>
            <a:r>
              <a:rPr lang="en-US" sz="4800" i="1" dirty="0">
                <a:latin typeface="Aharoni" panose="02010803020104030203" pitchFamily="2" charset="-79"/>
                <a:cs typeface="Aharoni" panose="02010803020104030203" pitchFamily="2" charset="-79"/>
              </a:rPr>
              <a:t>All-round </a:t>
            </a:r>
            <a:r>
              <a:rPr lang="en-IN" sz="4800" i="1" dirty="0">
                <a:latin typeface="Aharoni" panose="02010803020104030203" pitchFamily="2" charset="-79"/>
                <a:cs typeface="Aharoni" panose="02010803020104030203" pitchFamily="2" charset="-79"/>
              </a:rPr>
              <a:t>performances in the past seasons</a:t>
            </a:r>
          </a:p>
        </p:txBody>
      </p:sp>
      <p:sp>
        <p:nvSpPr>
          <p:cNvPr id="3" name="Subtitle 2"/>
          <p:cNvSpPr>
            <a:spLocks noGrp="1"/>
          </p:cNvSpPr>
          <p:nvPr>
            <p:ph type="subTitle" idx="1"/>
          </p:nvPr>
        </p:nvSpPr>
        <p:spPr>
          <a:xfrm>
            <a:off x="1213138" y="1704108"/>
            <a:ext cx="10106025" cy="5554374"/>
          </a:xfrm>
        </p:spPr>
        <p:txBody>
          <a:bodyPr>
            <a:normAutofit/>
          </a:bodyPr>
          <a:lstStyle/>
          <a:p>
            <a:pPr marL="662306" lvl="1" indent="-342900" algn="l">
              <a:lnSpc>
                <a:spcPct val="100000"/>
              </a:lnSpc>
              <a:spcBef>
                <a:spcPts val="0"/>
              </a:spcBef>
              <a:buClr>
                <a:srgbClr val="7A7B7B"/>
              </a:buClr>
              <a:buSzPts val="2800"/>
              <a:buFont typeface="Arial" panose="020B0604020202020204" pitchFamily="34" charset="0"/>
              <a:buChar char="•"/>
            </a:pPr>
            <a:r>
              <a:rPr lang="en-US" sz="2400" dirty="0">
                <a:ea typeface="Arial"/>
                <a:cs typeface="Microsoft Sans Serif" panose="020B0604020202020204" pitchFamily="34" charset="0"/>
                <a:sym typeface="Arial"/>
              </a:rPr>
              <a:t>All-round performances in previous seasons:</a:t>
            </a:r>
          </a:p>
          <a:p>
            <a:pPr marL="662306" lvl="1" indent="-342900" algn="l">
              <a:lnSpc>
                <a:spcPct val="100000"/>
              </a:lnSpc>
              <a:spcBef>
                <a:spcPts val="0"/>
              </a:spcBef>
              <a:buClr>
                <a:srgbClr val="7A7B7B"/>
              </a:buClr>
              <a:buSzPts val="2800"/>
              <a:buFont typeface="Arial" panose="020B0604020202020204" pitchFamily="34" charset="0"/>
              <a:buChar char="•"/>
            </a:pPr>
            <a:endParaRPr lang="en-IN" sz="2400" dirty="0">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7616117-127A-4094-81AD-E69C23A266D1}"/>
              </a:ext>
            </a:extLst>
          </p:cNvPr>
          <p:cNvPicPr>
            <a:picLocks noChangeAspect="1"/>
          </p:cNvPicPr>
          <p:nvPr/>
        </p:nvPicPr>
        <p:blipFill>
          <a:blip r:embed="rId2"/>
          <a:stretch>
            <a:fillRect/>
          </a:stretch>
        </p:blipFill>
        <p:spPr>
          <a:xfrm>
            <a:off x="4506953" y="2199938"/>
            <a:ext cx="2728348" cy="3870960"/>
          </a:xfrm>
          <a:prstGeom prst="rect">
            <a:avLst/>
          </a:prstGeom>
        </p:spPr>
      </p:pic>
    </p:spTree>
    <p:extLst>
      <p:ext uri="{BB962C8B-B14F-4D97-AF65-F5344CB8AC3E}">
        <p14:creationId xmlns:p14="http://schemas.microsoft.com/office/powerpoint/2010/main" val="27372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95" y="1078504"/>
            <a:ext cx="9882187" cy="838200"/>
          </a:xfrm>
        </p:spPr>
        <p:txBody>
          <a:bodyPr>
            <a:normAutofit fontScale="90000"/>
          </a:bodyPr>
          <a:lstStyle/>
          <a:p>
            <a:r>
              <a:rPr lang="en-IN" sz="4800" i="1" dirty="0">
                <a:latin typeface="Aharoni" panose="02010803020104030203" pitchFamily="2" charset="-79"/>
                <a:cs typeface="Aharoni" panose="02010803020104030203" pitchFamily="2" charset="-79"/>
              </a:rPr>
              <a:t>Home performance vs the away performance</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C526E82-2A85-4AD5-83FC-8380DC4888E9}"/>
              </a:ext>
            </a:extLst>
          </p:cNvPr>
          <p:cNvPicPr>
            <a:picLocks noChangeAspect="1"/>
          </p:cNvPicPr>
          <p:nvPr/>
        </p:nvPicPr>
        <p:blipFill>
          <a:blip r:embed="rId2"/>
          <a:stretch>
            <a:fillRect/>
          </a:stretch>
        </p:blipFill>
        <p:spPr>
          <a:xfrm>
            <a:off x="3417601" y="2754904"/>
            <a:ext cx="5658640" cy="3372321"/>
          </a:xfrm>
          <a:prstGeom prst="rect">
            <a:avLst/>
          </a:prstGeom>
        </p:spPr>
      </p:pic>
      <p:sp>
        <p:nvSpPr>
          <p:cNvPr id="3" name="Rectangle 2">
            <a:extLst>
              <a:ext uri="{FF2B5EF4-FFF2-40B4-BE49-F238E27FC236}">
                <a16:creationId xmlns:a16="http://schemas.microsoft.com/office/drawing/2014/main" id="{9CB3F1A3-1046-4EE5-8A14-BA8CE37A7C34}"/>
              </a:ext>
            </a:extLst>
          </p:cNvPr>
          <p:cNvSpPr/>
          <p:nvPr/>
        </p:nvSpPr>
        <p:spPr>
          <a:xfrm>
            <a:off x="1384917" y="1757779"/>
            <a:ext cx="3258104" cy="63919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E08C3919-A65B-4111-9153-FE58CD82D1B3}"/>
              </a:ext>
            </a:extLst>
          </p:cNvPr>
          <p:cNvSpPr/>
          <p:nvPr/>
        </p:nvSpPr>
        <p:spPr>
          <a:xfrm>
            <a:off x="710213" y="1916704"/>
            <a:ext cx="10435891" cy="679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below graph shows how RCB has won more matches at home as compared to away, which is why overall they are not able to perform well.</a:t>
            </a:r>
            <a:endParaRPr lang="en-IN" dirty="0"/>
          </a:p>
        </p:txBody>
      </p:sp>
    </p:spTree>
    <p:extLst>
      <p:ext uri="{BB962C8B-B14F-4D97-AF65-F5344CB8AC3E}">
        <p14:creationId xmlns:p14="http://schemas.microsoft.com/office/powerpoint/2010/main" val="3429192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769" y="874543"/>
            <a:ext cx="9882187" cy="838200"/>
          </a:xfrm>
        </p:spPr>
        <p:txBody>
          <a:bodyPr>
            <a:normAutofit fontScale="90000"/>
          </a:bodyPr>
          <a:lstStyle/>
          <a:p>
            <a:r>
              <a:rPr lang="en-US" sz="4800" i="1" dirty="0">
                <a:latin typeface="Aharoni" panose="02010803020104030203" pitchFamily="2" charset="-79"/>
                <a:cs typeface="Aharoni" panose="02010803020104030203" pitchFamily="2" charset="-79"/>
              </a:rPr>
              <a:t>Reasons why team is not performing well</a:t>
            </a:r>
            <a:endParaRPr lang="en-IN" sz="4800" i="1" dirty="0">
              <a:latin typeface="Aharoni" panose="02010803020104030203" pitchFamily="2" charset="-79"/>
              <a:cs typeface="Aharoni" panose="02010803020104030203" pitchFamily="2" charset="-79"/>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821191" y="1827049"/>
            <a:ext cx="10349345" cy="707886"/>
          </a:xfrm>
          <a:prstGeom prst="rect">
            <a:avLst/>
          </a:prstGeom>
          <a:noFill/>
        </p:spPr>
        <p:txBody>
          <a:bodyPr wrap="square" rtlCol="0">
            <a:spAutoFit/>
          </a:bodyPr>
          <a:lstStyle/>
          <a:p>
            <a:r>
              <a:rPr lang="en-IN" sz="2000" dirty="0">
                <a:cs typeface="Microsoft Sans Serif" panose="020B0604020202020204" pitchFamily="34" charset="0"/>
              </a:rPr>
              <a:t>Clearly the runs conceded by the RCB team is higher than the runs scored by the team.</a:t>
            </a:r>
          </a:p>
          <a:p>
            <a:r>
              <a:rPr lang="en-US" sz="2000" dirty="0">
                <a:cs typeface="Microsoft Sans Serif" panose="020B0604020202020204" pitchFamily="34" charset="0"/>
              </a:rPr>
              <a:t>T</a:t>
            </a:r>
            <a:r>
              <a:rPr lang="en-IN" sz="2000" dirty="0">
                <a:cs typeface="Microsoft Sans Serif" panose="020B0604020202020204" pitchFamily="34" charset="0"/>
              </a:rPr>
              <a:t>he team should invest in some good quality bowlers.</a:t>
            </a:r>
          </a:p>
        </p:txBody>
      </p:sp>
      <p:pic>
        <p:nvPicPr>
          <p:cNvPr id="5" name="Picture 4">
            <a:extLst>
              <a:ext uri="{FF2B5EF4-FFF2-40B4-BE49-F238E27FC236}">
                <a16:creationId xmlns:a16="http://schemas.microsoft.com/office/drawing/2014/main" id="{1180D332-748C-479E-B573-9BD11FCA8A34}"/>
              </a:ext>
            </a:extLst>
          </p:cNvPr>
          <p:cNvPicPr>
            <a:picLocks noChangeAspect="1"/>
          </p:cNvPicPr>
          <p:nvPr/>
        </p:nvPicPr>
        <p:blipFill>
          <a:blip r:embed="rId2"/>
          <a:stretch>
            <a:fillRect/>
          </a:stretch>
        </p:blipFill>
        <p:spPr>
          <a:xfrm>
            <a:off x="3027631" y="2763547"/>
            <a:ext cx="5639587" cy="3334215"/>
          </a:xfrm>
          <a:prstGeom prst="rect">
            <a:avLst/>
          </a:prstGeom>
        </p:spPr>
      </p:pic>
    </p:spTree>
    <p:extLst>
      <p:ext uri="{BB962C8B-B14F-4D97-AF65-F5344CB8AC3E}">
        <p14:creationId xmlns:p14="http://schemas.microsoft.com/office/powerpoint/2010/main" val="1449051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462" y="869008"/>
            <a:ext cx="9882187" cy="838200"/>
          </a:xfrm>
        </p:spPr>
        <p:txBody>
          <a:bodyPr>
            <a:normAutofit fontScale="90000"/>
          </a:bodyPr>
          <a:lstStyle/>
          <a:p>
            <a:r>
              <a:rPr lang="en-US" sz="4800" i="1" dirty="0">
                <a:latin typeface="Aharoni" panose="02010803020104030203" pitchFamily="2" charset="-79"/>
                <a:cs typeface="Aharoni" panose="02010803020104030203" pitchFamily="2" charset="-79"/>
              </a:rPr>
              <a:t>Roles that needs to be focused on</a:t>
            </a:r>
            <a:endParaRPr lang="en-IN" sz="4800" i="1" dirty="0">
              <a:latin typeface="Aharoni" panose="02010803020104030203" pitchFamily="2" charset="-79"/>
              <a:cs typeface="Aharoni" panose="02010803020104030203" pitchFamily="2" charset="-79"/>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821193" y="1707208"/>
            <a:ext cx="10349345" cy="2246769"/>
          </a:xfrm>
          <a:prstGeom prst="rect">
            <a:avLst/>
          </a:prstGeom>
          <a:noFill/>
        </p:spPr>
        <p:txBody>
          <a:bodyPr wrap="square" rtlCol="0">
            <a:spAutoFit/>
          </a:bodyPr>
          <a:lstStyle/>
          <a:p>
            <a:r>
              <a:rPr lang="en-IN" sz="2000" dirty="0">
                <a:cs typeface="Microsoft Sans Serif" panose="020B0604020202020204" pitchFamily="34" charset="0"/>
              </a:rPr>
              <a:t>The team needs to focus on some good quality bowlers who can take wickets in the death overs which will eventually result in less number of runs scored.</a:t>
            </a:r>
          </a:p>
          <a:p>
            <a:r>
              <a:rPr lang="en-US" sz="2000" dirty="0">
                <a:cs typeface="Microsoft Sans Serif" panose="020B0604020202020204" pitchFamily="34" charset="0"/>
              </a:rPr>
              <a:t>A</a:t>
            </a:r>
            <a:r>
              <a:rPr lang="en-IN" sz="2000" dirty="0" err="1">
                <a:cs typeface="Microsoft Sans Serif" panose="020B0604020202020204" pitchFamily="34" charset="0"/>
              </a:rPr>
              <a:t>lso</a:t>
            </a:r>
            <a:r>
              <a:rPr lang="en-IN" sz="2000" dirty="0">
                <a:cs typeface="Microsoft Sans Serif" panose="020B0604020202020204" pitchFamily="34" charset="0"/>
              </a:rPr>
              <a:t>, the team can look for power hitters who can hit boundaries in the later part of the innings.</a:t>
            </a:r>
          </a:p>
          <a:p>
            <a:endParaRPr lang="en-IN" sz="2000" dirty="0">
              <a:cs typeface="Microsoft Sans Serif" panose="020B0604020202020204" pitchFamily="34" charset="0"/>
            </a:endParaRPr>
          </a:p>
          <a:p>
            <a:r>
              <a:rPr lang="en-US" sz="2000" b="1" dirty="0">
                <a:cs typeface="Microsoft Sans Serif" panose="020B0604020202020204" pitchFamily="34" charset="0"/>
              </a:rPr>
              <a:t>Death Over bowlers                                                                Boundary hitters</a:t>
            </a:r>
          </a:p>
          <a:p>
            <a:endParaRPr lang="en-IN" sz="2000" dirty="0">
              <a:latin typeface="Microsoft Sans Serif" panose="020B0604020202020204" pitchFamily="34" charset="0"/>
              <a:cs typeface="Microsoft Sans Serif" panose="020B0604020202020204" pitchFamily="34" charset="0"/>
            </a:endParaRPr>
          </a:p>
        </p:txBody>
      </p:sp>
      <p:pic>
        <p:nvPicPr>
          <p:cNvPr id="9" name="Picture 8">
            <a:extLst>
              <a:ext uri="{FF2B5EF4-FFF2-40B4-BE49-F238E27FC236}">
                <a16:creationId xmlns:a16="http://schemas.microsoft.com/office/drawing/2014/main" id="{C11B2DAE-62F3-4AAD-B920-3B2892E11F72}"/>
              </a:ext>
            </a:extLst>
          </p:cNvPr>
          <p:cNvPicPr>
            <a:picLocks noChangeAspect="1"/>
          </p:cNvPicPr>
          <p:nvPr/>
        </p:nvPicPr>
        <p:blipFill>
          <a:blip r:embed="rId2"/>
          <a:stretch>
            <a:fillRect/>
          </a:stretch>
        </p:blipFill>
        <p:spPr>
          <a:xfrm>
            <a:off x="892215" y="3646200"/>
            <a:ext cx="3686689" cy="2915057"/>
          </a:xfrm>
          <a:prstGeom prst="rect">
            <a:avLst/>
          </a:prstGeom>
        </p:spPr>
      </p:pic>
      <p:pic>
        <p:nvPicPr>
          <p:cNvPr id="10" name="Picture 9">
            <a:extLst>
              <a:ext uri="{FF2B5EF4-FFF2-40B4-BE49-F238E27FC236}">
                <a16:creationId xmlns:a16="http://schemas.microsoft.com/office/drawing/2014/main" id="{2AA6F129-73B2-46A7-A769-270B3486F7C7}"/>
              </a:ext>
            </a:extLst>
          </p:cNvPr>
          <p:cNvPicPr>
            <a:picLocks noChangeAspect="1"/>
          </p:cNvPicPr>
          <p:nvPr/>
        </p:nvPicPr>
        <p:blipFill>
          <a:blip r:embed="rId3"/>
          <a:stretch>
            <a:fillRect/>
          </a:stretch>
        </p:blipFill>
        <p:spPr>
          <a:xfrm>
            <a:off x="7420931" y="3646200"/>
            <a:ext cx="4048690" cy="2876951"/>
          </a:xfrm>
          <a:prstGeom prst="rect">
            <a:avLst/>
          </a:prstGeom>
        </p:spPr>
      </p:pic>
    </p:spTree>
    <p:extLst>
      <p:ext uri="{BB962C8B-B14F-4D97-AF65-F5344CB8AC3E}">
        <p14:creationId xmlns:p14="http://schemas.microsoft.com/office/powerpoint/2010/main" val="33404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284" y="242252"/>
            <a:ext cx="9882187" cy="838200"/>
          </a:xfrm>
        </p:spPr>
        <p:txBody>
          <a:bodyPr>
            <a:normAutofit/>
          </a:bodyPr>
          <a:lstStyle/>
          <a:p>
            <a:r>
              <a:rPr lang="en-IN" sz="4800" i="1" dirty="0">
                <a:latin typeface="Aharoni" panose="02010803020104030203" pitchFamily="2" charset="-79"/>
                <a:cs typeface="Aharoni" panose="02010803020104030203" pitchFamily="2" charset="-79"/>
              </a:rPr>
              <a:t>History of RCB</a:t>
            </a:r>
          </a:p>
        </p:txBody>
      </p:sp>
      <p:sp>
        <p:nvSpPr>
          <p:cNvPr id="8" name="Rectangle 1"/>
          <p:cNvSpPr>
            <a:spLocks noGrp="1" noChangeArrowheads="1"/>
          </p:cNvSpPr>
          <p:nvPr>
            <p:ph type="subTitle" idx="1"/>
          </p:nvPr>
        </p:nvSpPr>
        <p:spPr bwMode="auto">
          <a:xfrm>
            <a:off x="299819" y="1064105"/>
            <a:ext cx="7749672"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500" b="1" dirty="0">
                <a:cs typeface="Calibri" panose="020F0502020204030204" pitchFamily="34" charset="0"/>
              </a:rPr>
              <a:t>2008: Inception and Early Struggles</a:t>
            </a:r>
          </a:p>
          <a:p>
            <a:pPr algn="l"/>
            <a:r>
              <a:rPr lang="en-US" sz="1500" b="1" dirty="0">
                <a:cs typeface="Calibri" panose="020F0502020204030204" pitchFamily="34" charset="0"/>
              </a:rPr>
              <a:t>Launch</a:t>
            </a:r>
            <a:r>
              <a:rPr lang="en-US" sz="1500" dirty="0">
                <a:cs typeface="Calibri" panose="020F0502020204030204" pitchFamily="34" charset="0"/>
              </a:rPr>
              <a:t>: Royal Challengers Bangalore (RCB) was founded in 2008, owned by Vijay </a:t>
            </a:r>
            <a:r>
              <a:rPr lang="en-US" sz="1500" dirty="0" err="1">
                <a:cs typeface="Calibri" panose="020F0502020204030204" pitchFamily="34" charset="0"/>
              </a:rPr>
              <a:t>Mallya's</a:t>
            </a:r>
            <a:r>
              <a:rPr lang="en-US" sz="1500" dirty="0">
                <a:cs typeface="Calibri" panose="020F0502020204030204" pitchFamily="34" charset="0"/>
              </a:rPr>
              <a:t> United Spirits.</a:t>
            </a:r>
          </a:p>
          <a:p>
            <a:pPr algn="l"/>
            <a:r>
              <a:rPr lang="en-US" sz="1500" b="1" dirty="0">
                <a:cs typeface="Calibri" panose="020F0502020204030204" pitchFamily="34" charset="0"/>
              </a:rPr>
              <a:t>Captain</a:t>
            </a:r>
            <a:r>
              <a:rPr lang="en-US" sz="1500" dirty="0">
                <a:cs typeface="Calibri" panose="020F0502020204030204" pitchFamily="34" charset="0"/>
              </a:rPr>
              <a:t>: Rahul </a:t>
            </a:r>
            <a:r>
              <a:rPr lang="en-US" sz="1500" dirty="0" err="1">
                <a:cs typeface="Calibri" panose="020F0502020204030204" pitchFamily="34" charset="0"/>
              </a:rPr>
              <a:t>Dravid</a:t>
            </a:r>
            <a:r>
              <a:rPr lang="en-US" sz="1500" dirty="0">
                <a:cs typeface="Calibri" panose="020F0502020204030204" pitchFamily="34" charset="0"/>
              </a:rPr>
              <a:t> was the first captain of the team.</a:t>
            </a:r>
          </a:p>
          <a:p>
            <a:pPr algn="l"/>
            <a:r>
              <a:rPr lang="en-US" sz="1500" b="1" dirty="0">
                <a:cs typeface="Calibri" panose="020F0502020204030204" pitchFamily="34" charset="0"/>
              </a:rPr>
              <a:t>Performance</a:t>
            </a:r>
            <a:r>
              <a:rPr lang="en-US" sz="1500" dirty="0">
                <a:cs typeface="Calibri" panose="020F0502020204030204" pitchFamily="34" charset="0"/>
              </a:rPr>
              <a:t>: RCB had a tough inaugural season, finishing 7th out of 8 teams.</a:t>
            </a:r>
          </a:p>
          <a:p>
            <a:pPr algn="l"/>
            <a:r>
              <a:rPr lang="en-US" sz="1500" b="1" dirty="0">
                <a:cs typeface="Calibri" panose="020F0502020204030204" pitchFamily="34" charset="0"/>
              </a:rPr>
              <a:t>2009: The Turnaround</a:t>
            </a:r>
          </a:p>
          <a:p>
            <a:pPr algn="l"/>
            <a:r>
              <a:rPr lang="en-US" sz="1500" b="1" dirty="0">
                <a:cs typeface="Calibri" panose="020F0502020204030204" pitchFamily="34" charset="0"/>
              </a:rPr>
              <a:t>Captain</a:t>
            </a:r>
            <a:r>
              <a:rPr lang="en-US" sz="1500" dirty="0">
                <a:cs typeface="Calibri" panose="020F0502020204030204" pitchFamily="34" charset="0"/>
              </a:rPr>
              <a:t>: Kevin Pietersen was appointed captain, but after leaving for international duty, Anil </a:t>
            </a:r>
            <a:r>
              <a:rPr lang="en-US" sz="1500" dirty="0" err="1">
                <a:cs typeface="Calibri" panose="020F0502020204030204" pitchFamily="34" charset="0"/>
              </a:rPr>
              <a:t>Kumble</a:t>
            </a:r>
            <a:r>
              <a:rPr lang="en-US" sz="1500" dirty="0">
                <a:cs typeface="Calibri" panose="020F0502020204030204" pitchFamily="34" charset="0"/>
              </a:rPr>
              <a:t> took over.</a:t>
            </a:r>
          </a:p>
          <a:p>
            <a:pPr algn="l"/>
            <a:r>
              <a:rPr lang="en-US" sz="1500" b="1" dirty="0">
                <a:cs typeface="Calibri" panose="020F0502020204030204" pitchFamily="34" charset="0"/>
              </a:rPr>
              <a:t>Performance</a:t>
            </a:r>
            <a:r>
              <a:rPr lang="en-US" sz="1500" dirty="0">
                <a:cs typeface="Calibri" panose="020F0502020204030204" pitchFamily="34" charset="0"/>
              </a:rPr>
              <a:t>: RCB made a remarkable turnaround, finishing as runners-up after losing to Deccan Chargers in the final.</a:t>
            </a:r>
          </a:p>
          <a:p>
            <a:pPr algn="l"/>
            <a:r>
              <a:rPr lang="en-US" sz="1500" b="1" dirty="0">
                <a:cs typeface="Calibri" panose="020F0502020204030204" pitchFamily="34" charset="0"/>
              </a:rPr>
              <a:t>2010: Consistent Performances</a:t>
            </a:r>
          </a:p>
          <a:p>
            <a:pPr algn="l"/>
            <a:r>
              <a:rPr lang="en-US" sz="1500" b="1" dirty="0">
                <a:cs typeface="Calibri" panose="020F0502020204030204" pitchFamily="34" charset="0"/>
              </a:rPr>
              <a:t>Captain</a:t>
            </a:r>
            <a:r>
              <a:rPr lang="en-US" sz="1500" dirty="0">
                <a:cs typeface="Calibri" panose="020F0502020204030204" pitchFamily="34" charset="0"/>
              </a:rPr>
              <a:t>: Anil </a:t>
            </a:r>
            <a:r>
              <a:rPr lang="en-US" sz="1500" dirty="0" err="1">
                <a:cs typeface="Calibri" panose="020F0502020204030204" pitchFamily="34" charset="0"/>
              </a:rPr>
              <a:t>Kumble</a:t>
            </a:r>
            <a:r>
              <a:rPr lang="en-US" sz="1500" dirty="0">
                <a:cs typeface="Calibri" panose="020F0502020204030204" pitchFamily="34" charset="0"/>
              </a:rPr>
              <a:t> continued as captain.</a:t>
            </a:r>
          </a:p>
          <a:p>
            <a:pPr algn="l"/>
            <a:r>
              <a:rPr lang="en-US" sz="1500" b="1" dirty="0">
                <a:cs typeface="Calibri" panose="020F0502020204030204" pitchFamily="34" charset="0"/>
              </a:rPr>
              <a:t>Performance</a:t>
            </a:r>
            <a:r>
              <a:rPr lang="en-US" sz="1500" dirty="0">
                <a:cs typeface="Calibri" panose="020F0502020204030204" pitchFamily="34" charset="0"/>
              </a:rPr>
              <a:t>: RCB finished 3rd, reaching the semi-finals but losing to Mumbai Indians.</a:t>
            </a:r>
          </a:p>
          <a:p>
            <a:pPr lvl="0" algn="l" eaLnBrk="0" fontAlgn="base" hangingPunct="0">
              <a:lnSpc>
                <a:spcPct val="100000"/>
              </a:lnSpc>
              <a:spcBef>
                <a:spcPct val="0"/>
              </a:spcBef>
              <a:spcAft>
                <a:spcPct val="0"/>
              </a:spcAft>
              <a:buFontTx/>
              <a:buChar char="•"/>
            </a:pPr>
            <a:endParaRPr kumimoji="0" lang="en-US" sz="1800" b="0" i="0" u="none" strike="noStrike" cap="none" normalizeH="0" baseline="0" dirty="0">
              <a:ln>
                <a:noFill/>
              </a:ln>
              <a:effectLst/>
              <a:cs typeface="Microsoft Sans Serif" panose="020B0604020202020204" pitchFamily="34" charset="0"/>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9DF9ED0-5C36-4BFB-B6F4-9C4C461A5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9491" y="1613111"/>
            <a:ext cx="3891044" cy="3891044"/>
          </a:xfrm>
          <a:prstGeom prst="rect">
            <a:avLst/>
          </a:prstGeom>
        </p:spPr>
      </p:pic>
    </p:spTree>
    <p:extLst>
      <p:ext uri="{BB962C8B-B14F-4D97-AF65-F5344CB8AC3E}">
        <p14:creationId xmlns:p14="http://schemas.microsoft.com/office/powerpoint/2010/main" val="1328856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5186" y="519129"/>
            <a:ext cx="10058400" cy="537314"/>
          </a:xfrm>
        </p:spPr>
        <p:txBody>
          <a:bodyPr>
            <a:noAutofit/>
          </a:bodyPr>
          <a:lstStyle/>
          <a:p>
            <a:r>
              <a:rPr lang="en-IN" sz="3600" i="1" dirty="0">
                <a:latin typeface="Aharoni" panose="02010803020104030203" pitchFamily="2" charset="-79"/>
                <a:cs typeface="Aharoni" panose="02010803020104030203" pitchFamily="2" charset="-79"/>
              </a:rPr>
              <a:t>Dashboard &amp; Visualisations</a:t>
            </a:r>
          </a:p>
        </p:txBody>
      </p:sp>
      <p:pic>
        <p:nvPicPr>
          <p:cNvPr id="3" name="Picture 2">
            <a:extLst>
              <a:ext uri="{FF2B5EF4-FFF2-40B4-BE49-F238E27FC236}">
                <a16:creationId xmlns:a16="http://schemas.microsoft.com/office/drawing/2014/main" id="{9104556F-ED36-4A5D-9490-975AB096047C}"/>
              </a:ext>
            </a:extLst>
          </p:cNvPr>
          <p:cNvPicPr>
            <a:picLocks noChangeAspect="1"/>
          </p:cNvPicPr>
          <p:nvPr/>
        </p:nvPicPr>
        <p:blipFill>
          <a:blip r:embed="rId2"/>
          <a:stretch>
            <a:fillRect/>
          </a:stretch>
        </p:blipFill>
        <p:spPr>
          <a:xfrm>
            <a:off x="818413" y="1056443"/>
            <a:ext cx="10555173" cy="5595496"/>
          </a:xfrm>
          <a:prstGeom prst="rect">
            <a:avLst/>
          </a:prstGeom>
        </p:spPr>
      </p:pic>
    </p:spTree>
    <p:extLst>
      <p:ext uri="{BB962C8B-B14F-4D97-AF65-F5344CB8AC3E}">
        <p14:creationId xmlns:p14="http://schemas.microsoft.com/office/powerpoint/2010/main" val="2493855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209" y="293503"/>
            <a:ext cx="9882187" cy="838200"/>
          </a:xfrm>
        </p:spPr>
        <p:txBody>
          <a:bodyPr>
            <a:normAutofit/>
          </a:bodyPr>
          <a:lstStyle/>
          <a:p>
            <a:r>
              <a:rPr lang="en-IN" sz="4800" i="1" dirty="0">
                <a:latin typeface="Aharoni" panose="02010803020104030203" pitchFamily="2" charset="-79"/>
                <a:cs typeface="Aharoni" panose="02010803020104030203" pitchFamily="2" charset="-79"/>
              </a:rPr>
              <a:t>Insights</a:t>
            </a:r>
          </a:p>
        </p:txBody>
      </p:sp>
      <p:sp>
        <p:nvSpPr>
          <p:cNvPr id="3" name="Subtitle 2"/>
          <p:cNvSpPr>
            <a:spLocks noGrp="1"/>
          </p:cNvSpPr>
          <p:nvPr>
            <p:ph type="subTitle" idx="1"/>
          </p:nvPr>
        </p:nvSpPr>
        <p:spPr>
          <a:xfrm>
            <a:off x="1013209" y="998538"/>
            <a:ext cx="10518884" cy="5733761"/>
          </a:xfrm>
        </p:spPr>
        <p:txBody>
          <a:bodyPr>
            <a:noAutofit/>
          </a:bodyPr>
          <a:lstStyle/>
          <a:p>
            <a:pPr lvl="0" algn="l">
              <a:lnSpc>
                <a:spcPct val="150000"/>
              </a:lnSpc>
              <a:spcBef>
                <a:spcPts val="0"/>
              </a:spcBef>
              <a:buClr>
                <a:srgbClr val="000000"/>
              </a:buClr>
              <a:buSzPts val="2900"/>
            </a:pPr>
            <a:r>
              <a:rPr lang="en-IN" sz="1600" b="1" dirty="0">
                <a:ea typeface="Montserrat"/>
                <a:cs typeface="Microsoft Sans Serif" panose="020B0604020202020204" pitchFamily="34" charset="0"/>
                <a:sym typeface="Montserrat"/>
              </a:rPr>
              <a:t>Batsman to look for:</a:t>
            </a:r>
            <a:endParaRPr lang="en-IN" sz="1600" dirty="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600" dirty="0">
                <a:ea typeface="Montserrat"/>
                <a:cs typeface="Microsoft Sans Serif" panose="020B0604020202020204" pitchFamily="34" charset="0"/>
                <a:sym typeface="Montserrat"/>
              </a:rPr>
              <a:t>Recommendation: Batsman to look for in the next auction are R Sharma, D Warner, B </a:t>
            </a:r>
            <a:r>
              <a:rPr lang="en-IN" sz="1600" dirty="0" err="1">
                <a:ea typeface="Montserrat"/>
                <a:cs typeface="Microsoft Sans Serif" panose="020B0604020202020204" pitchFamily="34" charset="0"/>
                <a:sym typeface="Montserrat"/>
              </a:rPr>
              <a:t>Mcculum</a:t>
            </a:r>
            <a:r>
              <a:rPr lang="en-IN" sz="1600" dirty="0">
                <a:ea typeface="Montserrat"/>
                <a:cs typeface="Microsoft Sans Serif" panose="020B0604020202020204" pitchFamily="34" charset="0"/>
                <a:sym typeface="Montserrat"/>
              </a:rPr>
              <a:t>, A Rayudu &amp; M Hussey and D Miller.</a:t>
            </a:r>
            <a:endParaRPr lang="en-IN" sz="1600" dirty="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600" dirty="0">
                <a:ea typeface="Montserrat"/>
                <a:cs typeface="Microsoft Sans Serif" panose="020B0604020202020204" pitchFamily="34" charset="0"/>
                <a:sym typeface="Montserrat"/>
              </a:rPr>
              <a:t>Justification: These Players have consistently performed well over the previous seasons and are most likely to be top performers in the coming seasons.</a:t>
            </a:r>
            <a:endParaRPr lang="en-IN" sz="1600" dirty="0">
              <a:ea typeface="Arial"/>
              <a:cs typeface="Microsoft Sans Serif" panose="020B0604020202020204" pitchFamily="34" charset="0"/>
              <a:sym typeface="Arial"/>
            </a:endParaRPr>
          </a:p>
          <a:p>
            <a:pPr lvl="0" algn="l">
              <a:lnSpc>
                <a:spcPct val="150000"/>
              </a:lnSpc>
              <a:spcBef>
                <a:spcPts val="0"/>
              </a:spcBef>
              <a:buClr>
                <a:srgbClr val="000000"/>
              </a:buClr>
              <a:buSzPts val="2900"/>
            </a:pPr>
            <a:r>
              <a:rPr lang="en-IN" sz="1600" b="1" dirty="0">
                <a:ea typeface="Montserrat"/>
                <a:cs typeface="Microsoft Sans Serif" panose="020B0604020202020204" pitchFamily="34" charset="0"/>
                <a:sym typeface="Montserrat"/>
              </a:rPr>
              <a:t>Bowlers to look for:</a:t>
            </a:r>
            <a:endParaRPr lang="en-IN" sz="1600" dirty="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600" dirty="0">
                <a:ea typeface="Montserrat"/>
                <a:cs typeface="Microsoft Sans Serif" panose="020B0604020202020204" pitchFamily="34" charset="0"/>
                <a:sym typeface="Montserrat"/>
              </a:rPr>
              <a:t>Recommendation: Bowlers to look for in the next auction are L </a:t>
            </a:r>
            <a:r>
              <a:rPr lang="en-IN" sz="1600" dirty="0" err="1">
                <a:ea typeface="Montserrat"/>
                <a:cs typeface="Microsoft Sans Serif" panose="020B0604020202020204" pitchFamily="34" charset="0"/>
                <a:sym typeface="Montserrat"/>
              </a:rPr>
              <a:t>Malinga</a:t>
            </a:r>
            <a:r>
              <a:rPr lang="en-IN" sz="1600" dirty="0">
                <a:ea typeface="Montserrat"/>
                <a:cs typeface="Microsoft Sans Serif" panose="020B0604020202020204" pitchFamily="34" charset="0"/>
                <a:sym typeface="Montserrat"/>
              </a:rPr>
              <a:t>, P Chawla, P Kumar, DJ Bravo, S </a:t>
            </a:r>
            <a:r>
              <a:rPr lang="en-IN" sz="1600" dirty="0" err="1">
                <a:ea typeface="Montserrat"/>
                <a:cs typeface="Microsoft Sans Serif" panose="020B0604020202020204" pitchFamily="34" charset="0"/>
                <a:sym typeface="Montserrat"/>
              </a:rPr>
              <a:t>Narine</a:t>
            </a:r>
            <a:r>
              <a:rPr lang="en-IN" sz="1600" dirty="0">
                <a:ea typeface="Montserrat"/>
                <a:cs typeface="Microsoft Sans Serif" panose="020B0604020202020204" pitchFamily="34" charset="0"/>
                <a:sym typeface="Montserrat"/>
              </a:rPr>
              <a:t> and B Kumar.</a:t>
            </a:r>
            <a:endParaRPr lang="en-IN" sz="1600" dirty="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600" dirty="0">
                <a:ea typeface="Montserrat"/>
                <a:cs typeface="Microsoft Sans Serif" panose="020B0604020202020204" pitchFamily="34" charset="0"/>
                <a:sym typeface="Montserrat"/>
              </a:rPr>
              <a:t>Justification: These players have been on the wicket takers chart and also have performed reasonably well in the death overs.</a:t>
            </a:r>
            <a:endParaRPr lang="en-IN" sz="1600" dirty="0">
              <a:ea typeface="Arial"/>
              <a:cs typeface="Microsoft Sans Serif" panose="020B0604020202020204" pitchFamily="34" charset="0"/>
              <a:sym typeface="Arial"/>
            </a:endParaRPr>
          </a:p>
          <a:p>
            <a:pPr lvl="0" algn="l">
              <a:lnSpc>
                <a:spcPct val="150000"/>
              </a:lnSpc>
              <a:spcBef>
                <a:spcPts val="0"/>
              </a:spcBef>
              <a:buClr>
                <a:srgbClr val="000000"/>
              </a:buClr>
              <a:buSzPts val="2900"/>
            </a:pPr>
            <a:r>
              <a:rPr lang="en-IN" sz="1600" b="1" dirty="0">
                <a:ea typeface="Montserrat"/>
                <a:cs typeface="Microsoft Sans Serif" panose="020B0604020202020204" pitchFamily="34" charset="0"/>
                <a:sym typeface="Montserrat"/>
              </a:rPr>
              <a:t>Allrounders to look for:</a:t>
            </a:r>
            <a:endParaRPr lang="en-IN" sz="1600" dirty="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600" dirty="0">
                <a:ea typeface="Montserrat"/>
                <a:cs typeface="Microsoft Sans Serif" panose="020B0604020202020204" pitchFamily="34" charset="0"/>
                <a:sym typeface="Montserrat"/>
              </a:rPr>
              <a:t>Recommendation: Allrounders to look for are S Raina, K Pollard, K Pandya, Yuvraj Singh, G Maxwell.</a:t>
            </a:r>
            <a:endParaRPr lang="en-IN" sz="1600" dirty="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600" dirty="0">
                <a:ea typeface="Montserrat"/>
                <a:cs typeface="Microsoft Sans Serif" panose="020B0604020202020204" pitchFamily="34" charset="0"/>
                <a:sym typeface="Montserrat"/>
              </a:rPr>
              <a:t>Justification: As per the analysis it was clearly visible that the above players are good with both bat and the ball and can also do power hitting at the later overs of the game.</a:t>
            </a:r>
            <a:endParaRPr lang="en-IN" sz="1600" dirty="0">
              <a:ea typeface="Arial"/>
              <a:cs typeface="Microsoft Sans Serif" panose="020B0604020202020204" pitchFamily="34" charset="0"/>
              <a:sym typeface="Arial"/>
            </a:endParaRPr>
          </a:p>
          <a:p>
            <a:pPr lvl="0" algn="l">
              <a:lnSpc>
                <a:spcPct val="150000"/>
              </a:lnSpc>
              <a:spcBef>
                <a:spcPts val="0"/>
              </a:spcBef>
              <a:buClr>
                <a:srgbClr val="000000"/>
              </a:buClr>
              <a:buSzPts val="2900"/>
            </a:pPr>
            <a:endParaRPr lang="en-IN" sz="1600" dirty="0">
              <a:solidFill>
                <a:srgbClr val="7A7B7B"/>
              </a:solidFill>
              <a:latin typeface="Microsoft Sans Serif" panose="020B0604020202020204" pitchFamily="34" charset="0"/>
              <a:ea typeface="Montserrat"/>
              <a:cs typeface="Microsoft Sans Serif" panose="020B0604020202020204" pitchFamily="34" charset="0"/>
              <a:sym typeface="Montserrat"/>
            </a:endParaRPr>
          </a:p>
          <a:p>
            <a:pPr marL="319406" lvl="1" algn="l">
              <a:lnSpc>
                <a:spcPct val="100000"/>
              </a:lnSpc>
              <a:spcBef>
                <a:spcPts val="0"/>
              </a:spcBef>
              <a:buClr>
                <a:srgbClr val="7A7B7B"/>
              </a:buClr>
              <a:buSzPts val="2800"/>
            </a:pPr>
            <a:endParaRPr lang="en-IN" sz="1600" dirty="0">
              <a:solidFill>
                <a:srgbClr val="FF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7811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209" y="444423"/>
            <a:ext cx="9882187" cy="838200"/>
          </a:xfrm>
        </p:spPr>
        <p:txBody>
          <a:bodyPr>
            <a:normAutofit/>
          </a:bodyPr>
          <a:lstStyle/>
          <a:p>
            <a:r>
              <a:rPr lang="en-IN" sz="4800" i="1" dirty="0">
                <a:latin typeface="Aharoni" panose="02010803020104030203" pitchFamily="2" charset="-79"/>
                <a:cs typeface="Aharoni" panose="02010803020104030203" pitchFamily="2" charset="-79"/>
              </a:rPr>
              <a:t>Conclusions</a:t>
            </a:r>
          </a:p>
        </p:txBody>
      </p:sp>
      <p:sp>
        <p:nvSpPr>
          <p:cNvPr id="3" name="Subtitle 2"/>
          <p:cNvSpPr>
            <a:spLocks noGrp="1"/>
          </p:cNvSpPr>
          <p:nvPr>
            <p:ph type="subTitle" idx="1"/>
          </p:nvPr>
        </p:nvSpPr>
        <p:spPr>
          <a:xfrm>
            <a:off x="1013209" y="1404693"/>
            <a:ext cx="10555336" cy="5733761"/>
          </a:xfrm>
        </p:spPr>
        <p:txBody>
          <a:bodyPr>
            <a:noAutofit/>
          </a:bodyPr>
          <a:lstStyle/>
          <a:p>
            <a:pPr lvl="0" algn="l">
              <a:lnSpc>
                <a:spcPct val="150000"/>
              </a:lnSpc>
              <a:spcBef>
                <a:spcPts val="0"/>
              </a:spcBef>
              <a:buClr>
                <a:srgbClr val="000000"/>
              </a:buClr>
              <a:buSzPts val="2900"/>
            </a:pPr>
            <a:r>
              <a:rPr lang="en-IN" sz="1900" dirty="0">
                <a:ea typeface="Montserrat"/>
                <a:cs typeface="Montserrat"/>
                <a:sym typeface="Montserrat"/>
              </a:rPr>
              <a:t>The analysis reveals valuable insights for team management before going into the next auction, guiding strategic decisions for improvement. Key findings include:</a:t>
            </a:r>
            <a:endParaRPr lang="en-IN" sz="1900" dirty="0">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ea typeface="Montserrat"/>
                <a:cs typeface="Montserrat"/>
                <a:sym typeface="Montserrat"/>
              </a:rPr>
              <a:t>Identification of players with consistency and high potential of growth.</a:t>
            </a:r>
            <a:endParaRPr lang="en-IN" sz="1900" dirty="0">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ea typeface="Montserrat"/>
                <a:cs typeface="Montserrat"/>
                <a:sym typeface="Montserrat"/>
              </a:rPr>
              <a:t>Understanding conditions and the impact of powerplay &amp; death overs.</a:t>
            </a:r>
            <a:endParaRPr lang="en-IN" sz="1900" dirty="0">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ea typeface="Montserrat"/>
                <a:cs typeface="Montserrat"/>
                <a:sym typeface="Montserrat"/>
              </a:rPr>
              <a:t>Recommendations for players who can perform with both bat and the ball to enhance team performance and competitiveness.</a:t>
            </a:r>
            <a:endParaRPr lang="en-IN" sz="1900" dirty="0">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ea typeface="Montserrat"/>
                <a:cs typeface="Montserrat"/>
                <a:sym typeface="Montserrat"/>
              </a:rPr>
              <a:t>Visualizations provide clear insights into past performance and overall consistency.</a:t>
            </a:r>
            <a:endParaRPr lang="en-IN" sz="1900" dirty="0">
              <a:ea typeface="Arial"/>
              <a:cs typeface="Arial"/>
              <a:sym typeface="Arial"/>
            </a:endParaRPr>
          </a:p>
          <a:p>
            <a:pPr lvl="0" algn="l">
              <a:lnSpc>
                <a:spcPct val="150000"/>
              </a:lnSpc>
              <a:spcBef>
                <a:spcPts val="0"/>
              </a:spcBef>
              <a:buClr>
                <a:srgbClr val="000000"/>
              </a:buClr>
              <a:buSzPts val="2900"/>
            </a:pPr>
            <a:r>
              <a:rPr lang="en-IN" sz="1900" dirty="0">
                <a:ea typeface="Montserrat"/>
                <a:cs typeface="Montserrat"/>
                <a:sym typeface="Montserrat"/>
              </a:rPr>
              <a:t>This analysis underscores the importance of data-driven decision-making in the team management, enabling team to perform well in the upcoming seasons.</a:t>
            </a:r>
            <a:endParaRPr lang="en-IN" sz="1900" dirty="0">
              <a:ea typeface="Arial"/>
              <a:cs typeface="Arial"/>
              <a:sym typeface="Arial"/>
            </a:endParaRPr>
          </a:p>
          <a:p>
            <a:pPr marL="319406" lvl="1" algn="l">
              <a:lnSpc>
                <a:spcPct val="100000"/>
              </a:lnSpc>
              <a:spcBef>
                <a:spcPts val="0"/>
              </a:spcBef>
              <a:buClr>
                <a:srgbClr val="7A7B7B"/>
              </a:buClr>
              <a:buSzPts val="2800"/>
            </a:pPr>
            <a:endParaRPr lang="en-IN" sz="1900" dirty="0">
              <a:solidFill>
                <a:srgbClr val="FF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27640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138" y="357188"/>
            <a:ext cx="9882187" cy="838200"/>
          </a:xfrm>
        </p:spPr>
        <p:txBody>
          <a:bodyPr>
            <a:normAutofit/>
          </a:bodyPr>
          <a:lstStyle/>
          <a:p>
            <a:r>
              <a:rPr lang="en-IN" sz="4800" i="1" dirty="0">
                <a:latin typeface="Aharoni" panose="02010803020104030203" pitchFamily="2" charset="-79"/>
                <a:cs typeface="Aharoni" panose="02010803020104030203" pitchFamily="2" charset="-79"/>
              </a:rPr>
              <a:t>THANK YOU</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channels4_profile.jpg"/>
          <p:cNvPicPr>
            <a:picLocks noChangeAspect="1"/>
          </p:cNvPicPr>
          <p:nvPr/>
        </p:nvPicPr>
        <p:blipFill>
          <a:blip r:embed="rId2"/>
          <a:stretch>
            <a:fillRect/>
          </a:stretch>
        </p:blipFill>
        <p:spPr>
          <a:xfrm>
            <a:off x="3503764" y="1191884"/>
            <a:ext cx="5355566" cy="5355566"/>
          </a:xfrm>
          <a:prstGeom prst="rect">
            <a:avLst/>
          </a:prstGeom>
        </p:spPr>
      </p:pic>
    </p:spTree>
    <p:extLst>
      <p:ext uri="{BB962C8B-B14F-4D97-AF65-F5344CB8AC3E}">
        <p14:creationId xmlns:p14="http://schemas.microsoft.com/office/powerpoint/2010/main" val="289273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284" y="160338"/>
            <a:ext cx="9882187" cy="838200"/>
          </a:xfrm>
        </p:spPr>
        <p:txBody>
          <a:bodyPr>
            <a:normAutofit/>
          </a:bodyPr>
          <a:lstStyle/>
          <a:p>
            <a:r>
              <a:rPr lang="en-IN" sz="4800" i="1" dirty="0">
                <a:latin typeface="Aharoni" panose="02010803020104030203" pitchFamily="2" charset="-79"/>
                <a:cs typeface="Aharoni" panose="02010803020104030203" pitchFamily="2" charset="-79"/>
              </a:rPr>
              <a:t>History of RCB</a:t>
            </a:r>
          </a:p>
        </p:txBody>
      </p:sp>
      <p:sp>
        <p:nvSpPr>
          <p:cNvPr id="8" name="Rectangle 1"/>
          <p:cNvSpPr>
            <a:spLocks noGrp="1" noChangeArrowheads="1"/>
          </p:cNvSpPr>
          <p:nvPr>
            <p:ph type="subTitle" idx="1"/>
          </p:nvPr>
        </p:nvSpPr>
        <p:spPr bwMode="auto">
          <a:xfrm>
            <a:off x="299819" y="976701"/>
            <a:ext cx="7749672"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500" b="1" dirty="0"/>
              <a:t>2012: Building a Strong Core</a:t>
            </a:r>
          </a:p>
          <a:p>
            <a:pPr algn="l"/>
            <a:r>
              <a:rPr lang="en-US" sz="1500" b="1" dirty="0"/>
              <a:t>Performance</a:t>
            </a:r>
            <a:r>
              <a:rPr lang="en-US" sz="1500" dirty="0"/>
              <a:t>: RCB finished 5th, missing out on the playoffs by a narrow margin. Chris Gayle continued his phenomenal form, winning the Orange Cap for the most runs.</a:t>
            </a:r>
          </a:p>
          <a:p>
            <a:pPr algn="l"/>
            <a:r>
              <a:rPr lang="en-US" sz="1500" b="1" dirty="0"/>
              <a:t>2013: Rise of Virat Kohli</a:t>
            </a:r>
          </a:p>
          <a:p>
            <a:pPr algn="l"/>
            <a:r>
              <a:rPr lang="en-US" sz="1500" b="1" dirty="0"/>
              <a:t>Captain</a:t>
            </a:r>
            <a:r>
              <a:rPr lang="en-US" sz="1500" dirty="0"/>
              <a:t>: Virat Kohli was appointed as the full-time captain.</a:t>
            </a:r>
          </a:p>
          <a:p>
            <a:pPr algn="l"/>
            <a:r>
              <a:rPr lang="en-US" sz="1500" b="1" dirty="0"/>
              <a:t>Performance</a:t>
            </a:r>
            <a:r>
              <a:rPr lang="en-US" sz="1500" dirty="0"/>
              <a:t>: Despite Kohli's and Gayle's performances, RCB finished 5th, failing to make it to the playoffs.</a:t>
            </a:r>
          </a:p>
          <a:p>
            <a:pPr algn="l"/>
            <a:r>
              <a:rPr lang="en-US" sz="1500" b="1" dirty="0"/>
              <a:t>2015: Playoff Return</a:t>
            </a:r>
          </a:p>
          <a:p>
            <a:pPr algn="l"/>
            <a:r>
              <a:rPr lang="en-US" sz="1500" b="1" dirty="0"/>
              <a:t>Performance</a:t>
            </a:r>
            <a:r>
              <a:rPr lang="en-US" sz="1500" dirty="0"/>
              <a:t>: RCB finished 3rd, making it to the playoffs but losing to Chennai Super Kings in the second qualifier.</a:t>
            </a:r>
          </a:p>
          <a:p>
            <a:pPr algn="l"/>
            <a:r>
              <a:rPr lang="en-US" sz="1500" b="1" dirty="0"/>
              <a:t>2016: The Virat Kohli Show</a:t>
            </a:r>
          </a:p>
          <a:p>
            <a:pPr algn="l"/>
            <a:r>
              <a:rPr lang="en-US" sz="1500" b="1" dirty="0"/>
              <a:t>Record-Breaking Season</a:t>
            </a:r>
            <a:r>
              <a:rPr lang="en-US" sz="1500" dirty="0"/>
              <a:t>: Virat Kohli had an extraordinary season, scoring 973 runs, the most by any player in a single IPL season, including four centuries.</a:t>
            </a:r>
          </a:p>
          <a:p>
            <a:pPr algn="l"/>
            <a:r>
              <a:rPr lang="en-US" sz="1500" b="1" dirty="0"/>
              <a:t>Performance</a:t>
            </a:r>
            <a:r>
              <a:rPr lang="en-US" sz="1500" dirty="0"/>
              <a:t>: RCB finished as runners-up, losing to Sunrisers Hyderabad in the final. The team was often criticized for relying heavily on its batting, while the bowling was considered a weak point.</a:t>
            </a:r>
          </a:p>
          <a:p>
            <a:pPr lvl="0" algn="l" eaLnBrk="0" fontAlgn="base" hangingPunct="0">
              <a:lnSpc>
                <a:spcPct val="100000"/>
              </a:lnSpc>
              <a:spcBef>
                <a:spcPct val="0"/>
              </a:spcBef>
              <a:spcAft>
                <a:spcPct val="0"/>
              </a:spcAft>
              <a:buFontTx/>
              <a:buChar char="•"/>
            </a:pPr>
            <a:endParaRPr kumimoji="0" lang="en-US" sz="1500" b="0" i="0" u="none" strike="noStrike" cap="none" normalizeH="0" baseline="0" dirty="0">
              <a:ln>
                <a:noFill/>
              </a:ln>
              <a:solidFill>
                <a:schemeClr val="tx1"/>
              </a:solidFill>
              <a:effectLst/>
              <a:latin typeface="Microsoft Sans Serif" panose="020B0604020202020204" pitchFamily="34" charset="0"/>
              <a:cs typeface="Microsoft Sans Serif" panose="020B0604020202020204" pitchFamily="34" charset="0"/>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7688BCC0-6877-44BF-B368-94F67AF4F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9491" y="1613111"/>
            <a:ext cx="3891044" cy="3891044"/>
          </a:xfrm>
          <a:prstGeom prst="rect">
            <a:avLst/>
          </a:prstGeom>
        </p:spPr>
      </p:pic>
    </p:spTree>
    <p:extLst>
      <p:ext uri="{BB962C8B-B14F-4D97-AF65-F5344CB8AC3E}">
        <p14:creationId xmlns:p14="http://schemas.microsoft.com/office/powerpoint/2010/main" val="310906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6" y="543619"/>
            <a:ext cx="9882187" cy="838200"/>
          </a:xfrm>
        </p:spPr>
        <p:txBody>
          <a:bodyPr>
            <a:normAutofit/>
          </a:bodyPr>
          <a:lstStyle/>
          <a:p>
            <a:r>
              <a:rPr lang="en-IN" sz="4800" i="1" dirty="0">
                <a:latin typeface="Aharoni" panose="02010803020104030203" pitchFamily="2" charset="-79"/>
                <a:cs typeface="Aharoni" panose="02010803020104030203" pitchFamily="2" charset="-79"/>
              </a:rPr>
              <a:t>Problem Statements</a:t>
            </a:r>
          </a:p>
        </p:txBody>
      </p:sp>
      <p:sp>
        <p:nvSpPr>
          <p:cNvPr id="3" name="Subtitle 2"/>
          <p:cNvSpPr>
            <a:spLocks noGrp="1"/>
          </p:cNvSpPr>
          <p:nvPr>
            <p:ph type="subTitle" idx="1"/>
          </p:nvPr>
        </p:nvSpPr>
        <p:spPr>
          <a:xfrm>
            <a:off x="1341730" y="1516062"/>
            <a:ext cx="10106025" cy="4984750"/>
          </a:xfrm>
        </p:spPr>
        <p:txBody>
          <a:bodyPr>
            <a:normAutofit/>
          </a:bodyPr>
          <a:lstStyle/>
          <a:p>
            <a:pPr marL="457200" lvl="0" indent="-406336" algn="l">
              <a:lnSpc>
                <a:spcPct val="150017"/>
              </a:lnSpc>
              <a:spcBef>
                <a:spcPts val="0"/>
              </a:spcBef>
              <a:buClr>
                <a:srgbClr val="7A7B7B"/>
              </a:buClr>
              <a:buSzPts val="2799"/>
              <a:buFont typeface="Montserrat"/>
              <a:buChar char="●"/>
            </a:pPr>
            <a:r>
              <a:rPr lang="en-IN" dirty="0">
                <a:ea typeface="Montserrat"/>
                <a:cs typeface="Microsoft Sans Serif" panose="020B0604020202020204" pitchFamily="34" charset="0"/>
                <a:sym typeface="Montserrat"/>
              </a:rPr>
              <a:t>Suggest few strategies before going into the auction.</a:t>
            </a:r>
          </a:p>
          <a:p>
            <a:pPr marL="457200" indent="-406336" algn="l">
              <a:lnSpc>
                <a:spcPct val="150017"/>
              </a:lnSpc>
              <a:spcBef>
                <a:spcPts val="0"/>
              </a:spcBef>
              <a:buClr>
                <a:srgbClr val="7A7B7B"/>
              </a:buClr>
              <a:buSzPts val="2799"/>
              <a:buFont typeface="Montserrat"/>
              <a:buChar char="●"/>
            </a:pPr>
            <a:r>
              <a:rPr lang="en-IN" dirty="0">
                <a:ea typeface="Montserrat"/>
                <a:cs typeface="Microsoft Sans Serif" panose="020B0604020202020204" pitchFamily="34" charset="0"/>
                <a:sym typeface="Montserrat"/>
              </a:rPr>
              <a:t>Suggest few Players which RCB can look for in the auction.</a:t>
            </a:r>
          </a:p>
          <a:p>
            <a:pPr marL="457200" lvl="0" indent="-406336" algn="l">
              <a:lnSpc>
                <a:spcPct val="150017"/>
              </a:lnSpc>
              <a:spcBef>
                <a:spcPts val="0"/>
              </a:spcBef>
              <a:buClr>
                <a:srgbClr val="7A7B7B"/>
              </a:buClr>
              <a:buSzPts val="2799"/>
              <a:buFont typeface="Montserrat"/>
              <a:buChar char="●"/>
            </a:pPr>
            <a:r>
              <a:rPr lang="en-IN" dirty="0" err="1">
                <a:ea typeface="Montserrat"/>
                <a:cs typeface="Microsoft Sans Serif" panose="020B0604020202020204" pitchFamily="34" charset="0"/>
                <a:sym typeface="Montserrat"/>
              </a:rPr>
              <a:t>Analyze</a:t>
            </a:r>
            <a:r>
              <a:rPr lang="en-IN" dirty="0">
                <a:ea typeface="Montserrat"/>
                <a:cs typeface="Microsoft Sans Serif" panose="020B0604020202020204" pitchFamily="34" charset="0"/>
                <a:sym typeface="Montserrat"/>
              </a:rPr>
              <a:t> the batting averages, bowling averages of players and past performances which can be taken into consideration.</a:t>
            </a:r>
          </a:p>
          <a:p>
            <a:pPr marL="457200" lvl="0" indent="-406336" algn="l">
              <a:lnSpc>
                <a:spcPct val="150017"/>
              </a:lnSpc>
              <a:spcBef>
                <a:spcPts val="0"/>
              </a:spcBef>
              <a:buClr>
                <a:srgbClr val="7A7B7B"/>
              </a:buClr>
              <a:buSzPts val="2799"/>
              <a:buFont typeface="Montserrat"/>
              <a:buChar char="●"/>
            </a:pPr>
            <a:r>
              <a:rPr lang="en-IN" dirty="0" err="1">
                <a:ea typeface="Montserrat"/>
                <a:cs typeface="Microsoft Sans Serif" panose="020B0604020202020204" pitchFamily="34" charset="0"/>
                <a:sym typeface="Montserrat"/>
              </a:rPr>
              <a:t>Analyze</a:t>
            </a:r>
            <a:r>
              <a:rPr lang="en-IN" dirty="0">
                <a:ea typeface="Montserrat"/>
                <a:cs typeface="Microsoft Sans Serif" panose="020B0604020202020204" pitchFamily="34" charset="0"/>
                <a:sym typeface="Montserrat"/>
              </a:rPr>
              <a:t> the home performances vs the away performances of RCB.</a:t>
            </a:r>
          </a:p>
          <a:p>
            <a:pPr marL="457200" lvl="0" indent="-406336" algn="l">
              <a:lnSpc>
                <a:spcPct val="150017"/>
              </a:lnSpc>
              <a:spcBef>
                <a:spcPts val="0"/>
              </a:spcBef>
              <a:buClr>
                <a:srgbClr val="7A7B7B"/>
              </a:buClr>
              <a:buSzPts val="2799"/>
              <a:buFont typeface="Montserrat"/>
              <a:buChar char="●"/>
            </a:pPr>
            <a:r>
              <a:rPr lang="en-IN" dirty="0" err="1">
                <a:ea typeface="Montserrat"/>
                <a:cs typeface="Microsoft Sans Serif" panose="020B0604020202020204" pitchFamily="34" charset="0"/>
                <a:sym typeface="Montserrat"/>
              </a:rPr>
              <a:t>Analyze</a:t>
            </a:r>
            <a:r>
              <a:rPr lang="en-IN" dirty="0">
                <a:ea typeface="Montserrat"/>
                <a:cs typeface="Microsoft Sans Serif" panose="020B0604020202020204" pitchFamily="34" charset="0"/>
                <a:sym typeface="Montserrat"/>
              </a:rPr>
              <a:t> the reasons why RCB is not able to perform well.</a:t>
            </a:r>
          </a:p>
          <a:p>
            <a:pPr marL="457200" lvl="0" indent="-406336" algn="l">
              <a:lnSpc>
                <a:spcPct val="150017"/>
              </a:lnSpc>
              <a:spcBef>
                <a:spcPts val="0"/>
              </a:spcBef>
              <a:buClr>
                <a:srgbClr val="7A7B7B"/>
              </a:buClr>
              <a:buSzPts val="2799"/>
              <a:buFont typeface="Montserrat"/>
              <a:buChar char="●"/>
            </a:pPr>
            <a:r>
              <a:rPr lang="en-IN" dirty="0" err="1">
                <a:ea typeface="Montserrat"/>
                <a:cs typeface="Microsoft Sans Serif" panose="020B0604020202020204" pitchFamily="34" charset="0"/>
                <a:sym typeface="Montserrat"/>
              </a:rPr>
              <a:t>Analyze</a:t>
            </a:r>
            <a:r>
              <a:rPr lang="en-IN" dirty="0">
                <a:ea typeface="Montserrat"/>
                <a:cs typeface="Microsoft Sans Serif" panose="020B0604020202020204" pitchFamily="34" charset="0"/>
                <a:sym typeface="Montserrat"/>
              </a:rPr>
              <a:t> the roles that needs to be focused.</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5183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64" y="520555"/>
            <a:ext cx="9882187" cy="838200"/>
          </a:xfrm>
        </p:spPr>
        <p:txBody>
          <a:bodyPr>
            <a:normAutofit/>
          </a:bodyPr>
          <a:lstStyle/>
          <a:p>
            <a:r>
              <a:rPr lang="en-IN" sz="4800" i="1" dirty="0">
                <a:latin typeface="Aharoni" panose="02010803020104030203" pitchFamily="2" charset="-79"/>
                <a:cs typeface="Aharoni" panose="02010803020104030203" pitchFamily="2" charset="-79"/>
              </a:rPr>
              <a:t>Methodology</a:t>
            </a:r>
          </a:p>
        </p:txBody>
      </p:sp>
      <p:sp>
        <p:nvSpPr>
          <p:cNvPr id="3" name="Subtitle 2"/>
          <p:cNvSpPr>
            <a:spLocks noGrp="1"/>
          </p:cNvSpPr>
          <p:nvPr>
            <p:ph type="subTitle" idx="1"/>
          </p:nvPr>
        </p:nvSpPr>
        <p:spPr>
          <a:xfrm>
            <a:off x="1213138" y="1465288"/>
            <a:ext cx="10106025" cy="5305281"/>
          </a:xfrm>
        </p:spPr>
        <p:txBody>
          <a:bodyPr>
            <a:normAutofit/>
          </a:bodyPr>
          <a:lstStyle/>
          <a:p>
            <a:pPr marL="626112" lvl="1" indent="-313056" algn="l">
              <a:lnSpc>
                <a:spcPct val="150000"/>
              </a:lnSpc>
              <a:spcBef>
                <a:spcPts val="0"/>
              </a:spcBef>
              <a:buClr>
                <a:srgbClr val="7A7B7B"/>
              </a:buClr>
              <a:buSzPts val="2900"/>
              <a:buFont typeface="Arial"/>
              <a:buChar char="•"/>
            </a:pPr>
            <a:r>
              <a:rPr lang="en-IN" sz="2200" dirty="0">
                <a:ea typeface="Montserrat"/>
                <a:cs typeface="Microsoft Sans Serif" panose="020B0604020202020204" pitchFamily="34" charset="0"/>
                <a:sym typeface="Montserrat"/>
              </a:rPr>
              <a:t>Used SQL workbench for data analysis, cleaning, pre-processing, and used excel for the visualization.</a:t>
            </a:r>
            <a:endParaRPr lang="en-IN" sz="2200" dirty="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200" dirty="0">
                <a:ea typeface="Montserrat"/>
                <a:cs typeface="Microsoft Sans Serif" panose="020B0604020202020204" pitchFamily="34" charset="0"/>
                <a:sym typeface="Montserrat"/>
              </a:rPr>
              <a:t>Leveraged SQL functions and advanced functions such as Subqueries, CTEs and Window functions.</a:t>
            </a:r>
          </a:p>
          <a:p>
            <a:pPr marL="626112" lvl="1" indent="-313056" algn="l">
              <a:lnSpc>
                <a:spcPct val="150000"/>
              </a:lnSpc>
              <a:spcBef>
                <a:spcPts val="0"/>
              </a:spcBef>
              <a:buClr>
                <a:srgbClr val="7A7B7B"/>
              </a:buClr>
              <a:buSzPts val="2900"/>
              <a:buFont typeface="Arial"/>
              <a:buChar char="•"/>
            </a:pPr>
            <a:r>
              <a:rPr lang="en-IN" sz="2200" dirty="0">
                <a:ea typeface="Montserrat"/>
                <a:cs typeface="Microsoft Sans Serif" panose="020B0604020202020204" pitchFamily="34" charset="0"/>
                <a:sym typeface="Montserrat"/>
              </a:rPr>
              <a:t>Steps included data cleaning, pre-processing, enrichment, and enhancement.</a:t>
            </a:r>
            <a:endParaRPr lang="en-IN" sz="2200" dirty="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200" dirty="0" err="1">
                <a:ea typeface="Montserrat"/>
                <a:cs typeface="Microsoft Sans Serif" panose="020B0604020202020204" pitchFamily="34" charset="0"/>
                <a:sym typeface="Montserrat"/>
              </a:rPr>
              <a:t>Analyzed</a:t>
            </a:r>
            <a:r>
              <a:rPr lang="en-IN" sz="2200" dirty="0">
                <a:ea typeface="Montserrat"/>
                <a:cs typeface="Microsoft Sans Serif" panose="020B0604020202020204" pitchFamily="34" charset="0"/>
                <a:sym typeface="Montserrat"/>
              </a:rPr>
              <a:t> data using CTEs and conducted analysis.</a:t>
            </a:r>
            <a:endParaRPr lang="en-IN" sz="2200" dirty="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200" dirty="0">
                <a:ea typeface="Montserrat"/>
                <a:cs typeface="Microsoft Sans Serif" panose="020B0604020202020204" pitchFamily="34" charset="0"/>
                <a:sym typeface="Montserrat"/>
              </a:rPr>
              <a:t>Visualized data with charts and graphs by exporting the query results into excel</a:t>
            </a:r>
            <a:endParaRPr lang="en-IN" sz="2200" dirty="0">
              <a:ea typeface="Arial"/>
              <a:cs typeface="Microsoft Sans Serif" panose="020B0604020202020204" pitchFamily="34" charset="0"/>
              <a:sym typeface="Arial"/>
            </a:endParaRPr>
          </a:p>
          <a:p>
            <a:pPr lvl="0" algn="l">
              <a:lnSpc>
                <a:spcPct val="150000"/>
              </a:lnSpc>
              <a:spcBef>
                <a:spcPts val="0"/>
              </a:spcBef>
              <a:buClr>
                <a:srgbClr val="000000"/>
              </a:buClr>
              <a:buSzPts val="2900"/>
            </a:pPr>
            <a:endPar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endParaRPr>
          </a:p>
          <a:p>
            <a:pPr marL="319406" lvl="1" algn="l">
              <a:lnSpc>
                <a:spcPct val="100000"/>
              </a:lnSpc>
              <a:spcBef>
                <a:spcPts val="0"/>
              </a:spcBef>
              <a:buClr>
                <a:srgbClr val="7A7B7B"/>
              </a:buClr>
              <a:buSzPts val="2800"/>
            </a:pPr>
            <a:endParaRPr lang="en-IN" sz="2400" dirty="0">
              <a:solidFill>
                <a:srgbClr val="FF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8043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6" y="394791"/>
            <a:ext cx="9882187" cy="838200"/>
          </a:xfrm>
        </p:spPr>
        <p:txBody>
          <a:bodyPr>
            <a:normAutofit/>
          </a:bodyPr>
          <a:lstStyle/>
          <a:p>
            <a:r>
              <a:rPr lang="en-IN" sz="4800" i="1" dirty="0">
                <a:latin typeface="Aharoni" panose="02010803020104030203" pitchFamily="2" charset="-79"/>
                <a:cs typeface="Aharoni" panose="02010803020104030203" pitchFamily="2" charset="-79"/>
              </a:rPr>
              <a:t>Overview of Data</a:t>
            </a:r>
          </a:p>
        </p:txBody>
      </p:sp>
      <p:sp>
        <p:nvSpPr>
          <p:cNvPr id="3" name="Subtitle 2"/>
          <p:cNvSpPr>
            <a:spLocks noGrp="1"/>
          </p:cNvSpPr>
          <p:nvPr>
            <p:ph type="subTitle" idx="1"/>
          </p:nvPr>
        </p:nvSpPr>
        <p:spPr>
          <a:xfrm>
            <a:off x="1279585" y="1335889"/>
            <a:ext cx="10106025" cy="5359400"/>
          </a:xfrm>
        </p:spPr>
        <p:txBody>
          <a:bodyPr>
            <a:normAutofit/>
          </a:bodyPr>
          <a:lstStyle/>
          <a:p>
            <a:pPr marL="626112" lvl="1" indent="-306706" algn="l">
              <a:lnSpc>
                <a:spcPct val="150000"/>
              </a:lnSpc>
              <a:spcBef>
                <a:spcPts val="0"/>
              </a:spcBef>
              <a:buClr>
                <a:srgbClr val="7A7B7B"/>
              </a:buClr>
              <a:buSzPts val="2800"/>
              <a:buFont typeface="Arial"/>
              <a:buChar char="•"/>
            </a:pPr>
            <a:r>
              <a:rPr lang="en-IN" sz="2800" b="0" i="0" u="none" strike="noStrike" cap="none" dirty="0">
                <a:ea typeface="Montserrat"/>
                <a:cs typeface="Microsoft Sans Serif" panose="020B0604020202020204" pitchFamily="34" charset="0"/>
                <a:sym typeface="Montserrat"/>
              </a:rPr>
              <a:t>Raw Data has in total 22 tables. </a:t>
            </a:r>
          </a:p>
          <a:p>
            <a:pPr marL="626112" lvl="1" indent="-306706" algn="l">
              <a:lnSpc>
                <a:spcPct val="150000"/>
              </a:lnSpc>
              <a:spcBef>
                <a:spcPts val="0"/>
              </a:spcBef>
              <a:buClr>
                <a:srgbClr val="7A7B7B"/>
              </a:buClr>
              <a:buSzPts val="2800"/>
              <a:buFont typeface="Arial"/>
              <a:buChar char="•"/>
            </a:pPr>
            <a:r>
              <a:rPr lang="en-IN" sz="2800" b="0" i="0" u="none" strike="noStrike" cap="none" dirty="0">
                <a:ea typeface="Montserrat"/>
                <a:cs typeface="Microsoft Sans Serif" panose="020B0604020202020204" pitchFamily="34" charset="0"/>
                <a:sym typeface="Montserrat"/>
              </a:rPr>
              <a:t>Description: Contains </a:t>
            </a:r>
            <a:r>
              <a:rPr lang="en-IN" sz="2800" dirty="0">
                <a:ea typeface="Montserrat"/>
                <a:cs typeface="Microsoft Sans Serif" panose="020B0604020202020204" pitchFamily="34" charset="0"/>
                <a:sym typeface="Montserrat"/>
              </a:rPr>
              <a:t>tables such as </a:t>
            </a:r>
            <a:r>
              <a:rPr lang="en-IN" sz="2800" dirty="0" err="1">
                <a:ea typeface="Montserrat"/>
                <a:cs typeface="Microsoft Sans Serif" panose="020B0604020202020204" pitchFamily="34" charset="0"/>
                <a:sym typeface="Montserrat"/>
              </a:rPr>
              <a:t>ball_by_ball</a:t>
            </a:r>
            <a:r>
              <a:rPr lang="en-IN" sz="2800" dirty="0">
                <a:ea typeface="Montserrat"/>
                <a:cs typeface="Microsoft Sans Serif" panose="020B0604020202020204" pitchFamily="34" charset="0"/>
                <a:sym typeface="Montserrat"/>
              </a:rPr>
              <a:t>, matches, </a:t>
            </a:r>
            <a:r>
              <a:rPr lang="en-IN" sz="2800" dirty="0" err="1">
                <a:ea typeface="Montserrat"/>
                <a:cs typeface="Microsoft Sans Serif" panose="020B0604020202020204" pitchFamily="34" charset="0"/>
                <a:sym typeface="Montserrat"/>
              </a:rPr>
              <a:t>batsman_scored</a:t>
            </a:r>
            <a:r>
              <a:rPr lang="en-IN" sz="2800" dirty="0">
                <a:ea typeface="Montserrat"/>
                <a:cs typeface="Microsoft Sans Serif" panose="020B0604020202020204" pitchFamily="34" charset="0"/>
                <a:sym typeface="Montserrat"/>
              </a:rPr>
              <a:t>, </a:t>
            </a:r>
            <a:r>
              <a:rPr lang="en-IN" sz="2800" dirty="0" err="1">
                <a:ea typeface="Montserrat"/>
                <a:cs typeface="Microsoft Sans Serif" panose="020B0604020202020204" pitchFamily="34" charset="0"/>
                <a:sym typeface="Montserrat"/>
              </a:rPr>
              <a:t>wicket_taken</a:t>
            </a:r>
            <a:r>
              <a:rPr lang="en-IN" sz="2800" dirty="0">
                <a:ea typeface="Montserrat"/>
                <a:cs typeface="Microsoft Sans Serif" panose="020B0604020202020204" pitchFamily="34" charset="0"/>
                <a:sym typeface="Montserrat"/>
              </a:rPr>
              <a:t>, player, venue, bowling style, </a:t>
            </a:r>
            <a:r>
              <a:rPr lang="en-IN" sz="2800" dirty="0" err="1">
                <a:ea typeface="Montserrat"/>
                <a:cs typeface="Microsoft Sans Serif" panose="020B0604020202020204" pitchFamily="34" charset="0"/>
                <a:sym typeface="Montserrat"/>
              </a:rPr>
              <a:t>batting_style</a:t>
            </a:r>
            <a:r>
              <a:rPr lang="en-IN" sz="2800" dirty="0">
                <a:ea typeface="Montserrat"/>
                <a:cs typeface="Microsoft Sans Serif" panose="020B0604020202020204" pitchFamily="34" charset="0"/>
                <a:sym typeface="Montserrat"/>
              </a:rPr>
              <a:t>, </a:t>
            </a:r>
            <a:r>
              <a:rPr lang="en-IN" sz="2800" dirty="0" err="1">
                <a:ea typeface="Montserrat"/>
                <a:cs typeface="Microsoft Sans Serif" panose="020B0604020202020204" pitchFamily="34" charset="0"/>
                <a:sym typeface="Montserrat"/>
              </a:rPr>
              <a:t>extra_runs</a:t>
            </a:r>
            <a:r>
              <a:rPr lang="en-IN" sz="2800" dirty="0">
                <a:ea typeface="Montserrat"/>
                <a:cs typeface="Microsoft Sans Serif" panose="020B0604020202020204" pitchFamily="34" charset="0"/>
                <a:sym typeface="Montserrat"/>
              </a:rPr>
              <a:t>, season, role, city, country, team, </a:t>
            </a:r>
            <a:r>
              <a:rPr lang="en-IN" sz="2800" dirty="0" err="1">
                <a:ea typeface="Montserrat"/>
                <a:cs typeface="Microsoft Sans Serif" panose="020B0604020202020204" pitchFamily="34" charset="0"/>
                <a:sym typeface="Montserrat"/>
              </a:rPr>
              <a:t>out_type</a:t>
            </a:r>
            <a:r>
              <a:rPr lang="en-IN" sz="2800" dirty="0">
                <a:ea typeface="Montserrat"/>
                <a:cs typeface="Microsoft Sans Serif" panose="020B0604020202020204" pitchFamily="34" charset="0"/>
                <a:sym typeface="Montserrat"/>
              </a:rPr>
              <a:t>, </a:t>
            </a:r>
            <a:r>
              <a:rPr lang="en-IN" sz="2800" dirty="0" err="1">
                <a:ea typeface="Montserrat"/>
                <a:cs typeface="Microsoft Sans Serif" panose="020B0604020202020204" pitchFamily="34" charset="0"/>
                <a:sym typeface="Montserrat"/>
              </a:rPr>
              <a:t>extra_type</a:t>
            </a:r>
            <a:r>
              <a:rPr lang="en-IN" sz="2800" dirty="0">
                <a:ea typeface="Montserrat"/>
                <a:cs typeface="Microsoft Sans Serif" panose="020B0604020202020204" pitchFamily="34" charset="0"/>
                <a:sym typeface="Montserrat"/>
              </a:rPr>
              <a:t>, umpire, </a:t>
            </a:r>
            <a:r>
              <a:rPr lang="en-IN" sz="2800" dirty="0" err="1">
                <a:ea typeface="Montserrat"/>
                <a:cs typeface="Microsoft Sans Serif" panose="020B0604020202020204" pitchFamily="34" charset="0"/>
                <a:sym typeface="Montserrat"/>
              </a:rPr>
              <a:t>toss_decision</a:t>
            </a:r>
            <a:r>
              <a:rPr lang="en-IN" sz="2800" dirty="0">
                <a:ea typeface="Montserrat"/>
                <a:cs typeface="Microsoft Sans Serif" panose="020B0604020202020204" pitchFamily="34" charset="0"/>
                <a:sym typeface="Montserrat"/>
              </a:rPr>
              <a:t>, </a:t>
            </a:r>
            <a:r>
              <a:rPr lang="en-IN" sz="2800" dirty="0" err="1">
                <a:ea typeface="Montserrat"/>
                <a:cs typeface="Microsoft Sans Serif" panose="020B0604020202020204" pitchFamily="34" charset="0"/>
                <a:sym typeface="Montserrat"/>
              </a:rPr>
              <a:t>player_match</a:t>
            </a:r>
            <a:r>
              <a:rPr lang="en-IN" sz="2800" dirty="0">
                <a:ea typeface="Montserrat"/>
                <a:cs typeface="Microsoft Sans Serif" panose="020B0604020202020204" pitchFamily="34" charset="0"/>
                <a:sym typeface="Montserrat"/>
              </a:rPr>
              <a:t>, outcome</a:t>
            </a:r>
          </a:p>
          <a:p>
            <a:pPr marL="319406" lvl="1" algn="l">
              <a:lnSpc>
                <a:spcPct val="150000"/>
              </a:lnSpc>
              <a:spcBef>
                <a:spcPts val="0"/>
              </a:spcBef>
              <a:buClr>
                <a:srgbClr val="7A7B7B"/>
              </a:buClr>
              <a:buSzPts val="2800"/>
            </a:pPr>
            <a:endParaRPr lang="en-IN" sz="1300" b="0" i="0" u="none" strike="noStrike" cap="none"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7131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3" y="434912"/>
            <a:ext cx="9882187" cy="838200"/>
          </a:xfrm>
        </p:spPr>
        <p:txBody>
          <a:bodyPr>
            <a:normAutofit/>
          </a:bodyPr>
          <a:lstStyle/>
          <a:p>
            <a:r>
              <a:rPr lang="en-IN" sz="4800" i="1" dirty="0">
                <a:latin typeface="Aharoni" panose="02010803020104030203" pitchFamily="2" charset="-79"/>
                <a:cs typeface="Aharoni" panose="02010803020104030203" pitchFamily="2" charset="-79"/>
              </a:rPr>
              <a:t>Overview of Tables</a:t>
            </a:r>
          </a:p>
        </p:txBody>
      </p:sp>
      <p:sp>
        <p:nvSpPr>
          <p:cNvPr id="3" name="Subtitle 2"/>
          <p:cNvSpPr>
            <a:spLocks noGrp="1"/>
          </p:cNvSpPr>
          <p:nvPr>
            <p:ph type="subTitle" idx="1"/>
          </p:nvPr>
        </p:nvSpPr>
        <p:spPr>
          <a:xfrm>
            <a:off x="1323974" y="998538"/>
            <a:ext cx="10106025" cy="5359400"/>
          </a:xfrm>
        </p:spPr>
        <p:txBody>
          <a:bodyPr>
            <a:normAutofit/>
          </a:bodyPr>
          <a:lstStyle/>
          <a:p>
            <a:pPr algn="l"/>
            <a:br>
              <a:rPr lang="en-US" sz="1400" dirty="0"/>
            </a:br>
            <a:endParaRPr lang="en-IN" sz="1400" b="0" i="0" u="none" strike="noStrike" cap="none"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a:extLst>
              <a:ext uri="{FF2B5EF4-FFF2-40B4-BE49-F238E27FC236}">
                <a16:creationId xmlns:a16="http://schemas.microsoft.com/office/drawing/2014/main" id="{FE80CA53-0CBF-49EA-99A3-310791E47FED}"/>
              </a:ext>
            </a:extLst>
          </p:cNvPr>
          <p:cNvSpPr/>
          <p:nvPr/>
        </p:nvSpPr>
        <p:spPr>
          <a:xfrm>
            <a:off x="7031115" y="1136342"/>
            <a:ext cx="3684233" cy="44299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6BBE1650-DBDC-4D21-BB1A-8BE1B0BAE6E1}"/>
              </a:ext>
            </a:extLst>
          </p:cNvPr>
          <p:cNvPicPr>
            <a:picLocks noChangeAspect="1"/>
          </p:cNvPicPr>
          <p:nvPr/>
        </p:nvPicPr>
        <p:blipFill>
          <a:blip r:embed="rId2"/>
          <a:stretch>
            <a:fillRect/>
          </a:stretch>
        </p:blipFill>
        <p:spPr>
          <a:xfrm>
            <a:off x="1018464" y="1409882"/>
            <a:ext cx="10155067" cy="4677428"/>
          </a:xfrm>
          <a:prstGeom prst="rect">
            <a:avLst/>
          </a:prstGeom>
        </p:spPr>
      </p:pic>
    </p:spTree>
    <p:extLst>
      <p:ext uri="{BB962C8B-B14F-4D97-AF65-F5344CB8AC3E}">
        <p14:creationId xmlns:p14="http://schemas.microsoft.com/office/powerpoint/2010/main" val="256273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5" y="408913"/>
            <a:ext cx="9882187" cy="838200"/>
          </a:xfrm>
        </p:spPr>
        <p:txBody>
          <a:bodyPr>
            <a:normAutofit/>
          </a:bodyPr>
          <a:lstStyle/>
          <a:p>
            <a:r>
              <a:rPr lang="en-IN" sz="4800" i="1" dirty="0">
                <a:latin typeface="Aharoni" panose="02010803020104030203" pitchFamily="2" charset="-79"/>
                <a:cs typeface="Aharoni" panose="02010803020104030203" pitchFamily="2" charset="-79"/>
              </a:rPr>
              <a:t>Overview of Tables</a:t>
            </a:r>
          </a:p>
        </p:txBody>
      </p:sp>
      <p:pic>
        <p:nvPicPr>
          <p:cNvPr id="6" name="Picture 5">
            <a:extLst>
              <a:ext uri="{FF2B5EF4-FFF2-40B4-BE49-F238E27FC236}">
                <a16:creationId xmlns:a16="http://schemas.microsoft.com/office/drawing/2014/main" id="{DE531F15-16D0-4316-8E5E-AADE5172C88E}"/>
              </a:ext>
            </a:extLst>
          </p:cNvPr>
          <p:cNvPicPr>
            <a:picLocks noChangeAspect="1"/>
          </p:cNvPicPr>
          <p:nvPr/>
        </p:nvPicPr>
        <p:blipFill>
          <a:blip r:embed="rId2"/>
          <a:stretch>
            <a:fillRect/>
          </a:stretch>
        </p:blipFill>
        <p:spPr>
          <a:xfrm>
            <a:off x="894623" y="1723176"/>
            <a:ext cx="10402752" cy="4210638"/>
          </a:xfrm>
          <a:prstGeom prst="rect">
            <a:avLst/>
          </a:prstGeom>
        </p:spPr>
      </p:pic>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2696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6" y="417791"/>
            <a:ext cx="9882187" cy="838200"/>
          </a:xfrm>
        </p:spPr>
        <p:txBody>
          <a:bodyPr>
            <a:normAutofit/>
          </a:bodyPr>
          <a:lstStyle/>
          <a:p>
            <a:r>
              <a:rPr lang="en-IN" sz="4800" i="1" dirty="0">
                <a:latin typeface="Aharoni" panose="02010803020104030203" pitchFamily="2" charset="-79"/>
                <a:cs typeface="Aharoni" panose="02010803020104030203" pitchFamily="2" charset="-79"/>
              </a:rPr>
              <a:t>Overview of Tables</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305B1D87-87D0-43C8-BD23-B75C55A29C0C}"/>
              </a:ext>
            </a:extLst>
          </p:cNvPr>
          <p:cNvPicPr>
            <a:picLocks noChangeAspect="1"/>
          </p:cNvPicPr>
          <p:nvPr/>
        </p:nvPicPr>
        <p:blipFill>
          <a:blip r:embed="rId2"/>
          <a:stretch>
            <a:fillRect/>
          </a:stretch>
        </p:blipFill>
        <p:spPr>
          <a:xfrm>
            <a:off x="1154906" y="1921283"/>
            <a:ext cx="10012172" cy="3867690"/>
          </a:xfrm>
          <a:prstGeom prst="rect">
            <a:avLst/>
          </a:prstGeom>
        </p:spPr>
      </p:pic>
    </p:spTree>
    <p:extLst>
      <p:ext uri="{BB962C8B-B14F-4D97-AF65-F5344CB8AC3E}">
        <p14:creationId xmlns:p14="http://schemas.microsoft.com/office/powerpoint/2010/main" val="2268337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362</TotalTime>
  <Words>1237</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Aharoni</vt:lpstr>
      <vt:lpstr>Arial</vt:lpstr>
      <vt:lpstr>Bookman Old Style</vt:lpstr>
      <vt:lpstr>Calibri</vt:lpstr>
      <vt:lpstr>Microsoft Sans Serif</vt:lpstr>
      <vt:lpstr>Montserrat</vt:lpstr>
      <vt:lpstr>Rockwell</vt:lpstr>
      <vt:lpstr>Damask</vt:lpstr>
      <vt:lpstr>RCB – IPL Strategy</vt:lpstr>
      <vt:lpstr>History of RCB</vt:lpstr>
      <vt:lpstr>History of RCB</vt:lpstr>
      <vt:lpstr>Problem Statements</vt:lpstr>
      <vt:lpstr>Methodology</vt:lpstr>
      <vt:lpstr>Overview of Data</vt:lpstr>
      <vt:lpstr>Overview of Tables</vt:lpstr>
      <vt:lpstr>Overview of Tables</vt:lpstr>
      <vt:lpstr>Overview of Tables</vt:lpstr>
      <vt:lpstr>Strategies to consider before going into auction</vt:lpstr>
      <vt:lpstr>Players to consider for the auction</vt:lpstr>
      <vt:lpstr>Players to consider for the auction</vt:lpstr>
      <vt:lpstr>Players to consider for the auction</vt:lpstr>
      <vt:lpstr>Batting performances in the past seasons</vt:lpstr>
      <vt:lpstr>Bowling performances in the past seasons</vt:lpstr>
      <vt:lpstr>All-round performances in the past seasons</vt:lpstr>
      <vt:lpstr>Home performance vs the away performance</vt:lpstr>
      <vt:lpstr>Reasons why team is not performing well</vt:lpstr>
      <vt:lpstr>Roles that needs to be focused on</vt:lpstr>
      <vt:lpstr>Dashboard &amp; Visualisations</vt:lpstr>
      <vt:lpstr>Insights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SALES ANALYSIS</dc:title>
  <dc:creator>Akshay</dc:creator>
  <cp:lastModifiedBy>dell</cp:lastModifiedBy>
  <cp:revision>96</cp:revision>
  <dcterms:created xsi:type="dcterms:W3CDTF">2024-06-11T12:18:04Z</dcterms:created>
  <dcterms:modified xsi:type="dcterms:W3CDTF">2024-09-12T17:31:14Z</dcterms:modified>
</cp:coreProperties>
</file>