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8" r:id="rId3"/>
    <p:sldId id="263" r:id="rId4"/>
    <p:sldId id="259" r:id="rId5"/>
    <p:sldId id="260" r:id="rId6"/>
    <p:sldId id="264" r:id="rId7"/>
    <p:sldId id="265" r:id="rId8"/>
    <p:sldId id="266" r:id="rId9"/>
    <p:sldId id="267" r:id="rId10"/>
    <p:sldId id="268" r:id="rId11"/>
    <p:sldId id="269" r:id="rId12"/>
    <p:sldId id="270" r:id="rId13"/>
    <p:sldId id="271" r:id="rId14"/>
    <p:sldId id="257" r:id="rId15"/>
    <p:sldId id="276" r:id="rId16"/>
    <p:sldId id="272" r:id="rId17"/>
    <p:sldId id="273" r:id="rId18"/>
    <p:sldId id="274" r:id="rId19"/>
    <p:sldId id="27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12733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75698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277071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60B6B0-24C9-4034-9E0D-E9584C4A758B}"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411845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60B6B0-24C9-4034-9E0D-E9584C4A758B}" type="datetimeFigureOut">
              <a:rPr lang="en-IN" smtClean="0"/>
              <a:t>11-06-2024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354984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60B6B0-24C9-4034-9E0D-E9584C4A758B}"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170150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60B6B0-24C9-4034-9E0D-E9584C4A758B}" type="datetimeFigureOut">
              <a:rPr lang="en-IN" smtClean="0"/>
              <a:t>11-06-2024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78924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60B6B0-24C9-4034-9E0D-E9584C4A758B}" type="datetimeFigureOut">
              <a:rPr lang="en-IN" smtClean="0"/>
              <a:t>11-06-2024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107755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60B6B0-24C9-4034-9E0D-E9584C4A758B}" type="datetimeFigureOut">
              <a:rPr lang="en-IN" smtClean="0"/>
              <a:t>11-06-2024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391543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378117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60B6B0-24C9-4034-9E0D-E9584C4A758B}" type="datetimeFigureOut">
              <a:rPr lang="en-IN" smtClean="0"/>
              <a:t>11-06-2024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432C13-8E19-4A5F-B87B-BDEE09EFD90A}" type="slidenum">
              <a:rPr lang="en-IN" smtClean="0"/>
              <a:t>‹#›</a:t>
            </a:fld>
            <a:endParaRPr lang="en-IN"/>
          </a:p>
        </p:txBody>
      </p:sp>
    </p:spTree>
    <p:extLst>
      <p:ext uri="{BB962C8B-B14F-4D97-AF65-F5344CB8AC3E}">
        <p14:creationId xmlns:p14="http://schemas.microsoft.com/office/powerpoint/2010/main" val="201217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0B6B0-24C9-4034-9E0D-E9584C4A758B}" type="datetimeFigureOut">
              <a:rPr lang="en-IN" smtClean="0"/>
              <a:t>11-06-2024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32C13-8E19-4A5F-B87B-BDEE09EFD90A}" type="slidenum">
              <a:rPr lang="en-IN" smtClean="0"/>
              <a:t>‹#›</a:t>
            </a:fld>
            <a:endParaRPr lang="en-IN"/>
          </a:p>
        </p:txBody>
      </p:sp>
    </p:spTree>
    <p:extLst>
      <p:ext uri="{BB962C8B-B14F-4D97-AF65-F5344CB8AC3E}">
        <p14:creationId xmlns:p14="http://schemas.microsoft.com/office/powerpoint/2010/main" val="156606149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ZOMATO SALES ANALYSIS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4610100" y="6088063"/>
            <a:ext cx="9144000" cy="598487"/>
          </a:xfrm>
        </p:spPr>
        <p:txBody>
          <a:bodyPr/>
          <a:lstStyle/>
          <a:p>
            <a:r>
              <a:rPr lang="en-IN" b="1" i="1" dirty="0" smtClean="0"/>
              <a:t>Submitted By – Akshay </a:t>
            </a:r>
            <a:r>
              <a:rPr lang="en-IN" b="1" i="1" dirty="0" err="1" smtClean="0"/>
              <a:t>Sopori</a:t>
            </a:r>
            <a:endParaRPr lang="en-IN" b="1" i="1" dirty="0"/>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1257300" y="1385887"/>
            <a:ext cx="9563899" cy="4443413"/>
          </a:xfrm>
          <a:prstGeom prst="rect">
            <a:avLst/>
          </a:prstGeom>
        </p:spPr>
      </p:pic>
    </p:spTree>
    <p:extLst>
      <p:ext uri="{BB962C8B-B14F-4D97-AF65-F5344CB8AC3E}">
        <p14:creationId xmlns:p14="http://schemas.microsoft.com/office/powerpoint/2010/main" val="1618991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Expenditure of food</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707886"/>
          </a:xfrm>
          <a:prstGeom prst="rect">
            <a:avLst/>
          </a:prstGeom>
          <a:noFill/>
        </p:spPr>
        <p:txBody>
          <a:bodyPr wrap="square" rtlCol="0">
            <a:spAutoFit/>
          </a:bodyPr>
          <a:lstStyle/>
          <a:p>
            <a:r>
              <a:rPr lang="en-IN" sz="2000" dirty="0" smtClean="0">
                <a:latin typeface="Microsoft Sans Serif" panose="020B0604020202020204" pitchFamily="34" charset="0"/>
                <a:cs typeface="Microsoft Sans Serif" panose="020B0604020202020204" pitchFamily="34" charset="0"/>
              </a:rPr>
              <a:t>To better analyse the total expenditure of food in each country we have converted the price in USD for each country.</a:t>
            </a:r>
            <a:endParaRPr lang="en-IN" sz="2000" dirty="0">
              <a:latin typeface="Microsoft Sans Serif" panose="020B0604020202020204" pitchFamily="34" charset="0"/>
              <a:cs typeface="Microsoft Sans Serif" panose="020B0604020202020204" pitchFamily="34" charset="0"/>
            </a:endParaRPr>
          </a:p>
        </p:txBody>
      </p:sp>
      <p:pic>
        <p:nvPicPr>
          <p:cNvPr id="7" name="Picture 6"/>
          <p:cNvPicPr>
            <a:picLocks noChangeAspect="1"/>
          </p:cNvPicPr>
          <p:nvPr/>
        </p:nvPicPr>
        <p:blipFill>
          <a:blip r:embed="rId2"/>
          <a:stretch>
            <a:fillRect/>
          </a:stretch>
        </p:blipFill>
        <p:spPr>
          <a:xfrm>
            <a:off x="3000808" y="2604655"/>
            <a:ext cx="5616719" cy="4150275"/>
          </a:xfrm>
          <a:prstGeom prst="rect">
            <a:avLst/>
          </a:prstGeom>
        </p:spPr>
      </p:pic>
    </p:spTree>
    <p:extLst>
      <p:ext uri="{BB962C8B-B14F-4D97-AF65-F5344CB8AC3E}">
        <p14:creationId xmlns:p14="http://schemas.microsoft.com/office/powerpoint/2010/main" val="1449051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Competitors in each location</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3477875"/>
          </a:xfrm>
          <a:prstGeom prst="rect">
            <a:avLst/>
          </a:prstGeom>
          <a:noFill/>
        </p:spPr>
        <p:txBody>
          <a:bodyPr wrap="square" rtlCol="0">
            <a:spAutoFit/>
          </a:bodyPr>
          <a:lstStyle/>
          <a:p>
            <a:r>
              <a:rPr lang="en-IN" sz="2000" dirty="0" smtClean="0">
                <a:latin typeface="Microsoft Sans Serif" panose="020B0604020202020204" pitchFamily="34" charset="0"/>
                <a:cs typeface="Microsoft Sans Serif" panose="020B0604020202020204" pitchFamily="34" charset="0"/>
              </a:rPr>
              <a:t>The restaurants with higher ratings in suggested countries and cities are the potential competitors.</a:t>
            </a:r>
          </a:p>
          <a:p>
            <a:endParaRPr lang="en-IN" sz="2000" dirty="0" smtClean="0">
              <a:latin typeface="Microsoft Sans Serif" panose="020B0604020202020204" pitchFamily="34" charset="0"/>
              <a:cs typeface="Microsoft Sans Serif" panose="020B0604020202020204" pitchFamily="34" charset="0"/>
            </a:endParaRPr>
          </a:p>
          <a:p>
            <a:r>
              <a:rPr lang="en-IN" sz="2000" b="1" dirty="0" smtClean="0">
                <a:latin typeface="Microsoft Sans Serif" panose="020B0604020202020204" pitchFamily="34" charset="0"/>
                <a:cs typeface="Microsoft Sans Serif" panose="020B0604020202020204" pitchFamily="34" charset="0"/>
              </a:rPr>
              <a:t>Australia                                                                              Canada </a:t>
            </a:r>
          </a:p>
          <a:p>
            <a:endParaRPr lang="en-IN" sz="2000" b="1" dirty="0">
              <a:latin typeface="Microsoft Sans Serif" panose="020B0604020202020204" pitchFamily="34" charset="0"/>
              <a:cs typeface="Microsoft Sans Serif" panose="020B0604020202020204" pitchFamily="34" charset="0"/>
            </a:endParaRPr>
          </a:p>
          <a:p>
            <a:endParaRPr lang="en-IN" sz="2000" b="1" dirty="0" smtClean="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b="1" dirty="0" smtClean="0">
              <a:latin typeface="Microsoft Sans Serif" panose="020B0604020202020204" pitchFamily="34" charset="0"/>
              <a:cs typeface="Microsoft Sans Serif" panose="020B0604020202020204" pitchFamily="34" charset="0"/>
            </a:endParaRPr>
          </a:p>
          <a:p>
            <a:r>
              <a:rPr lang="en-IN" sz="2000" b="1" dirty="0" smtClean="0">
                <a:latin typeface="Microsoft Sans Serif" panose="020B0604020202020204" pitchFamily="34" charset="0"/>
                <a:cs typeface="Microsoft Sans Serif" panose="020B0604020202020204" pitchFamily="34" charset="0"/>
              </a:rPr>
              <a:t>Singapore                                                                            Sri </a:t>
            </a:r>
            <a:r>
              <a:rPr lang="en-IN" sz="2000" b="1" dirty="0" err="1" smtClean="0">
                <a:latin typeface="Microsoft Sans Serif" panose="020B0604020202020204" pitchFamily="34" charset="0"/>
                <a:cs typeface="Microsoft Sans Serif" panose="020B0604020202020204" pitchFamily="34" charset="0"/>
              </a:rPr>
              <a:t>lanka</a:t>
            </a:r>
            <a:r>
              <a:rPr lang="en-IN" sz="2000" b="1" dirty="0" smtClean="0">
                <a:latin typeface="Microsoft Sans Serif" panose="020B0604020202020204" pitchFamily="34" charset="0"/>
                <a:cs typeface="Microsoft Sans Serif" panose="020B0604020202020204" pitchFamily="34" charset="0"/>
              </a:rPr>
              <a:t>                                                         </a:t>
            </a:r>
          </a:p>
          <a:p>
            <a:endParaRPr lang="en-IN" sz="2000" dirty="0">
              <a:latin typeface="Microsoft Sans Serif" panose="020B0604020202020204" pitchFamily="34" charset="0"/>
              <a:cs typeface="Microsoft Sans Serif" panose="020B0604020202020204" pitchFamily="34" charset="0"/>
            </a:endParaRPr>
          </a:p>
        </p:txBody>
      </p:sp>
      <p:pic>
        <p:nvPicPr>
          <p:cNvPr id="5" name="Picture 4"/>
          <p:cNvPicPr>
            <a:picLocks noChangeAspect="1"/>
          </p:cNvPicPr>
          <p:nvPr/>
        </p:nvPicPr>
        <p:blipFill>
          <a:blip r:embed="rId2"/>
          <a:stretch>
            <a:fillRect/>
          </a:stretch>
        </p:blipFill>
        <p:spPr>
          <a:xfrm>
            <a:off x="942973" y="3039340"/>
            <a:ext cx="3822991" cy="1049389"/>
          </a:xfrm>
          <a:prstGeom prst="rect">
            <a:avLst/>
          </a:prstGeom>
        </p:spPr>
      </p:pic>
      <p:pic>
        <p:nvPicPr>
          <p:cNvPr id="6" name="Picture 5"/>
          <p:cNvPicPr>
            <a:picLocks noChangeAspect="1"/>
          </p:cNvPicPr>
          <p:nvPr/>
        </p:nvPicPr>
        <p:blipFill>
          <a:blip r:embed="rId3"/>
          <a:stretch>
            <a:fillRect/>
          </a:stretch>
        </p:blipFill>
        <p:spPr>
          <a:xfrm>
            <a:off x="7198310" y="3084886"/>
            <a:ext cx="4326200" cy="385503"/>
          </a:xfrm>
          <a:prstGeom prst="rect">
            <a:avLst/>
          </a:prstGeom>
        </p:spPr>
      </p:pic>
      <p:pic>
        <p:nvPicPr>
          <p:cNvPr id="7" name="Picture 6"/>
          <p:cNvPicPr>
            <a:picLocks noChangeAspect="1"/>
          </p:cNvPicPr>
          <p:nvPr/>
        </p:nvPicPr>
        <p:blipFill>
          <a:blip r:embed="rId4"/>
          <a:stretch>
            <a:fillRect/>
          </a:stretch>
        </p:blipFill>
        <p:spPr>
          <a:xfrm>
            <a:off x="942973" y="4951720"/>
            <a:ext cx="3878433" cy="579400"/>
          </a:xfrm>
          <a:prstGeom prst="rect">
            <a:avLst/>
          </a:prstGeom>
        </p:spPr>
      </p:pic>
      <p:pic>
        <p:nvPicPr>
          <p:cNvPr id="8" name="Picture 7"/>
          <p:cNvPicPr>
            <a:picLocks noChangeAspect="1"/>
          </p:cNvPicPr>
          <p:nvPr/>
        </p:nvPicPr>
        <p:blipFill>
          <a:blip r:embed="rId5"/>
          <a:stretch>
            <a:fillRect/>
          </a:stretch>
        </p:blipFill>
        <p:spPr>
          <a:xfrm>
            <a:off x="7198310" y="4949304"/>
            <a:ext cx="4143955" cy="581816"/>
          </a:xfrm>
          <a:prstGeom prst="rect">
            <a:avLst/>
          </a:prstGeom>
        </p:spPr>
      </p:pic>
    </p:spTree>
    <p:extLst>
      <p:ext uri="{BB962C8B-B14F-4D97-AF65-F5344CB8AC3E}">
        <p14:creationId xmlns:p14="http://schemas.microsoft.com/office/powerpoint/2010/main" val="334041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Cuisines that needs to be focused</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3477875"/>
          </a:xfrm>
          <a:prstGeom prst="rect">
            <a:avLst/>
          </a:prstGeom>
          <a:noFill/>
        </p:spPr>
        <p:txBody>
          <a:bodyPr wrap="square" rtlCol="0">
            <a:spAutoFit/>
          </a:bodyPr>
          <a:lstStyle/>
          <a:p>
            <a:r>
              <a:rPr lang="en-IN" sz="2000" dirty="0" smtClean="0">
                <a:latin typeface="Microsoft Sans Serif" panose="020B0604020202020204" pitchFamily="34" charset="0"/>
                <a:cs typeface="Microsoft Sans Serif" panose="020B0604020202020204" pitchFamily="34" charset="0"/>
              </a:rPr>
              <a:t>The </a:t>
            </a:r>
            <a:r>
              <a:rPr lang="en-IN" sz="2000" dirty="0" err="1" smtClean="0">
                <a:latin typeface="Microsoft Sans Serif" panose="020B0604020202020204" pitchFamily="34" charset="0"/>
                <a:cs typeface="Microsoft Sans Serif" panose="020B0604020202020204" pitchFamily="34" charset="0"/>
              </a:rPr>
              <a:t>cuisnes</a:t>
            </a:r>
            <a:r>
              <a:rPr lang="en-IN" sz="2000" dirty="0" smtClean="0">
                <a:latin typeface="Microsoft Sans Serif" panose="020B0604020202020204" pitchFamily="34" charset="0"/>
                <a:cs typeface="Microsoft Sans Serif" panose="020B0604020202020204" pitchFamily="34" charset="0"/>
              </a:rPr>
              <a:t> which have the highest ratings in suggested countries and cities are the cuisines which needs to be focused on.</a:t>
            </a:r>
          </a:p>
          <a:p>
            <a:endParaRPr lang="en-IN" sz="2000" dirty="0" smtClean="0">
              <a:latin typeface="Microsoft Sans Serif" panose="020B0604020202020204" pitchFamily="34" charset="0"/>
              <a:cs typeface="Microsoft Sans Serif" panose="020B0604020202020204" pitchFamily="34" charset="0"/>
            </a:endParaRPr>
          </a:p>
          <a:p>
            <a:r>
              <a:rPr lang="en-IN" sz="2000" b="1" dirty="0" smtClean="0">
                <a:latin typeface="Microsoft Sans Serif" panose="020B0604020202020204" pitchFamily="34" charset="0"/>
                <a:cs typeface="Microsoft Sans Serif" panose="020B0604020202020204" pitchFamily="34" charset="0"/>
              </a:rPr>
              <a:t>Australia                                                                              Canada </a:t>
            </a:r>
          </a:p>
          <a:p>
            <a:endParaRPr lang="en-IN" sz="2000" b="1" dirty="0">
              <a:latin typeface="Microsoft Sans Serif" panose="020B0604020202020204" pitchFamily="34" charset="0"/>
              <a:cs typeface="Microsoft Sans Serif" panose="020B0604020202020204" pitchFamily="34" charset="0"/>
            </a:endParaRPr>
          </a:p>
          <a:p>
            <a:endParaRPr lang="en-IN" sz="2000" b="1" dirty="0" smtClean="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b="1" dirty="0" smtClean="0">
              <a:latin typeface="Microsoft Sans Serif" panose="020B0604020202020204" pitchFamily="34" charset="0"/>
              <a:cs typeface="Microsoft Sans Serif" panose="020B0604020202020204" pitchFamily="34" charset="0"/>
            </a:endParaRPr>
          </a:p>
          <a:p>
            <a:r>
              <a:rPr lang="en-IN" sz="2000" b="1" dirty="0" smtClean="0">
                <a:latin typeface="Microsoft Sans Serif" panose="020B0604020202020204" pitchFamily="34" charset="0"/>
                <a:cs typeface="Microsoft Sans Serif" panose="020B0604020202020204" pitchFamily="34" charset="0"/>
              </a:rPr>
              <a:t>Singapore                                                                            Sri </a:t>
            </a:r>
            <a:r>
              <a:rPr lang="en-IN" sz="2000" b="1" dirty="0" err="1" smtClean="0">
                <a:latin typeface="Microsoft Sans Serif" panose="020B0604020202020204" pitchFamily="34" charset="0"/>
                <a:cs typeface="Microsoft Sans Serif" panose="020B0604020202020204" pitchFamily="34" charset="0"/>
              </a:rPr>
              <a:t>lanka</a:t>
            </a:r>
            <a:r>
              <a:rPr lang="en-IN" sz="2000" b="1" dirty="0" smtClean="0">
                <a:latin typeface="Microsoft Sans Serif" panose="020B0604020202020204" pitchFamily="34" charset="0"/>
                <a:cs typeface="Microsoft Sans Serif" panose="020B0604020202020204" pitchFamily="34" charset="0"/>
              </a:rPr>
              <a:t>                                                         </a:t>
            </a:r>
          </a:p>
          <a:p>
            <a:endParaRPr lang="en-IN" sz="2000" dirty="0">
              <a:latin typeface="Microsoft Sans Serif" panose="020B0604020202020204" pitchFamily="34" charset="0"/>
              <a:cs typeface="Microsoft Sans Serif" panose="020B0604020202020204" pitchFamily="34" charset="0"/>
            </a:endParaRPr>
          </a:p>
        </p:txBody>
      </p:sp>
      <p:pic>
        <p:nvPicPr>
          <p:cNvPr id="9" name="Picture 8"/>
          <p:cNvPicPr>
            <a:picLocks noChangeAspect="1"/>
          </p:cNvPicPr>
          <p:nvPr/>
        </p:nvPicPr>
        <p:blipFill>
          <a:blip r:embed="rId2"/>
          <a:stretch>
            <a:fillRect/>
          </a:stretch>
        </p:blipFill>
        <p:spPr>
          <a:xfrm>
            <a:off x="821193" y="3084885"/>
            <a:ext cx="4714875" cy="655841"/>
          </a:xfrm>
          <a:prstGeom prst="rect">
            <a:avLst/>
          </a:prstGeom>
        </p:spPr>
      </p:pic>
      <p:pic>
        <p:nvPicPr>
          <p:cNvPr id="10" name="Picture 9"/>
          <p:cNvPicPr>
            <a:picLocks noChangeAspect="1"/>
          </p:cNvPicPr>
          <p:nvPr/>
        </p:nvPicPr>
        <p:blipFill>
          <a:blip r:embed="rId3"/>
          <a:stretch>
            <a:fillRect/>
          </a:stretch>
        </p:blipFill>
        <p:spPr>
          <a:xfrm>
            <a:off x="7198310" y="3137014"/>
            <a:ext cx="3892698" cy="437459"/>
          </a:xfrm>
          <a:prstGeom prst="rect">
            <a:avLst/>
          </a:prstGeom>
        </p:spPr>
      </p:pic>
      <p:pic>
        <p:nvPicPr>
          <p:cNvPr id="11" name="Picture 10"/>
          <p:cNvPicPr>
            <a:picLocks noChangeAspect="1"/>
          </p:cNvPicPr>
          <p:nvPr/>
        </p:nvPicPr>
        <p:blipFill>
          <a:blip r:embed="rId4"/>
          <a:stretch>
            <a:fillRect/>
          </a:stretch>
        </p:blipFill>
        <p:spPr>
          <a:xfrm>
            <a:off x="821192" y="4949303"/>
            <a:ext cx="4714875" cy="966587"/>
          </a:xfrm>
          <a:prstGeom prst="rect">
            <a:avLst/>
          </a:prstGeom>
        </p:spPr>
      </p:pic>
      <p:pic>
        <p:nvPicPr>
          <p:cNvPr id="12" name="Picture 11"/>
          <p:cNvPicPr>
            <a:picLocks noChangeAspect="1"/>
          </p:cNvPicPr>
          <p:nvPr/>
        </p:nvPicPr>
        <p:blipFill>
          <a:blip r:embed="rId5"/>
          <a:stretch>
            <a:fillRect/>
          </a:stretch>
        </p:blipFill>
        <p:spPr>
          <a:xfrm>
            <a:off x="7198310" y="4956345"/>
            <a:ext cx="4238625" cy="807145"/>
          </a:xfrm>
          <a:prstGeom prst="rect">
            <a:avLst/>
          </a:prstGeom>
        </p:spPr>
      </p:pic>
    </p:spTree>
    <p:extLst>
      <p:ext uri="{BB962C8B-B14F-4D97-AF65-F5344CB8AC3E}">
        <p14:creationId xmlns:p14="http://schemas.microsoft.com/office/powerpoint/2010/main" val="2955892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520555"/>
            <a:ext cx="9882187" cy="838200"/>
          </a:xfrm>
        </p:spPr>
        <p:txBody>
          <a:bodyPr>
            <a:normAutofit fontScale="90000"/>
          </a:bodyPr>
          <a:lstStyle/>
          <a:p>
            <a:r>
              <a:rPr lang="en-IN" sz="4800" i="1" dirty="0" smtClean="0">
                <a:latin typeface="Aharoni" panose="02010803020104030203" pitchFamily="2" charset="-79"/>
                <a:cs typeface="Aharoni" panose="02010803020104030203" pitchFamily="2" charset="-79"/>
              </a:rPr>
              <a:t>Trends of table bookings &amp; online deliveries</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821193" y="1707208"/>
            <a:ext cx="10349345" cy="2554545"/>
          </a:xfrm>
          <a:prstGeom prst="rect">
            <a:avLst/>
          </a:prstGeom>
          <a:noFill/>
        </p:spPr>
        <p:txBody>
          <a:bodyPr wrap="square" rtlCol="0">
            <a:spAutoFit/>
          </a:bodyPr>
          <a:lstStyle/>
          <a:p>
            <a:r>
              <a:rPr lang="en-IN" sz="2000" dirty="0" smtClean="0">
                <a:latin typeface="Microsoft Sans Serif" panose="020B0604020202020204" pitchFamily="34" charset="0"/>
                <a:cs typeface="Microsoft Sans Serif" panose="020B0604020202020204" pitchFamily="34" charset="0"/>
              </a:rPr>
              <a:t>As per the analysis we came to the conclusion that the restaurants which offer table bookings and online delivery are likely to have more better ratings.</a:t>
            </a:r>
          </a:p>
          <a:p>
            <a:r>
              <a:rPr lang="en-IN" sz="2000" dirty="0" smtClean="0">
                <a:latin typeface="Microsoft Sans Serif" panose="020B0604020202020204" pitchFamily="34" charset="0"/>
                <a:cs typeface="Microsoft Sans Serif" panose="020B0604020202020204" pitchFamily="34" charset="0"/>
              </a:rPr>
              <a:t>So while opening new restaurants we can focus on the table bookings &amp; online deliveries.</a:t>
            </a:r>
          </a:p>
          <a:p>
            <a:endParaRPr lang="en-IN" sz="2000" dirty="0" smtClean="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b="1" dirty="0" smtClean="0">
              <a:latin typeface="Microsoft Sans Serif" panose="020B0604020202020204" pitchFamily="34" charset="0"/>
              <a:cs typeface="Microsoft Sans Serif" panose="020B0604020202020204" pitchFamily="34" charset="0"/>
            </a:endParaRPr>
          </a:p>
          <a:p>
            <a:endParaRPr lang="en-IN" sz="2000" b="1" dirty="0">
              <a:latin typeface="Microsoft Sans Serif" panose="020B0604020202020204" pitchFamily="34" charset="0"/>
              <a:cs typeface="Microsoft Sans Serif" panose="020B0604020202020204" pitchFamily="34" charset="0"/>
            </a:endParaRPr>
          </a:p>
          <a:p>
            <a:endParaRPr lang="en-IN" sz="2000" dirty="0">
              <a:latin typeface="Microsoft Sans Serif" panose="020B0604020202020204" pitchFamily="34" charset="0"/>
              <a:cs typeface="Microsoft Sans Serif" panose="020B0604020202020204" pitchFamily="34" charset="0"/>
            </a:endParaRPr>
          </a:p>
        </p:txBody>
      </p:sp>
      <p:pic>
        <p:nvPicPr>
          <p:cNvPr id="5" name="Picture 4"/>
          <p:cNvPicPr>
            <a:picLocks noChangeAspect="1"/>
          </p:cNvPicPr>
          <p:nvPr/>
        </p:nvPicPr>
        <p:blipFill>
          <a:blip r:embed="rId2"/>
          <a:stretch>
            <a:fillRect/>
          </a:stretch>
        </p:blipFill>
        <p:spPr>
          <a:xfrm>
            <a:off x="924791" y="2984479"/>
            <a:ext cx="4852554" cy="3125376"/>
          </a:xfrm>
          <a:prstGeom prst="rect">
            <a:avLst/>
          </a:prstGeom>
        </p:spPr>
      </p:pic>
      <p:pic>
        <p:nvPicPr>
          <p:cNvPr id="6" name="Picture 5"/>
          <p:cNvPicPr>
            <a:picLocks noChangeAspect="1"/>
          </p:cNvPicPr>
          <p:nvPr/>
        </p:nvPicPr>
        <p:blipFill>
          <a:blip r:embed="rId3"/>
          <a:stretch>
            <a:fillRect/>
          </a:stretch>
        </p:blipFill>
        <p:spPr>
          <a:xfrm>
            <a:off x="5995865" y="3101621"/>
            <a:ext cx="4941095" cy="3008234"/>
          </a:xfrm>
          <a:prstGeom prst="rect">
            <a:avLst/>
          </a:prstGeom>
        </p:spPr>
      </p:pic>
    </p:spTree>
    <p:extLst>
      <p:ext uri="{BB962C8B-B14F-4D97-AF65-F5344CB8AC3E}">
        <p14:creationId xmlns:p14="http://schemas.microsoft.com/office/powerpoint/2010/main" val="3510472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662" y="177062"/>
            <a:ext cx="10058400" cy="537314"/>
          </a:xfrm>
        </p:spPr>
        <p:txBody>
          <a:bodyPr>
            <a:noAutofit/>
          </a:bodyPr>
          <a:lstStyle/>
          <a:p>
            <a:r>
              <a:rPr lang="en-IN" sz="3600" i="1" dirty="0" smtClean="0">
                <a:latin typeface="Aharoni" panose="02010803020104030203" pitchFamily="2" charset="-79"/>
                <a:cs typeface="Aharoni" panose="02010803020104030203" pitchFamily="2" charset="-79"/>
              </a:rPr>
              <a:t>Dashboard &amp; Visualisations</a:t>
            </a:r>
            <a:endParaRPr lang="en-IN" sz="3600" i="1" dirty="0">
              <a:latin typeface="Aharoni" panose="02010803020104030203" pitchFamily="2" charset="-79"/>
              <a:cs typeface="Aharoni" panose="02010803020104030203" pitchFamily="2" charset="-79"/>
            </a:endParaRPr>
          </a:p>
        </p:txBody>
      </p:sp>
      <p:pic>
        <p:nvPicPr>
          <p:cNvPr id="3" name="Picture 2"/>
          <p:cNvPicPr>
            <a:picLocks noChangeAspect="1"/>
          </p:cNvPicPr>
          <p:nvPr/>
        </p:nvPicPr>
        <p:blipFill>
          <a:blip r:embed="rId2"/>
          <a:stretch>
            <a:fillRect/>
          </a:stretch>
        </p:blipFill>
        <p:spPr>
          <a:xfrm>
            <a:off x="1108364" y="714375"/>
            <a:ext cx="9981389" cy="5395480"/>
          </a:xfrm>
          <a:prstGeom prst="rect">
            <a:avLst/>
          </a:prstGeom>
        </p:spPr>
      </p:pic>
    </p:spTree>
    <p:extLst>
      <p:ext uri="{BB962C8B-B14F-4D97-AF65-F5344CB8AC3E}">
        <p14:creationId xmlns:p14="http://schemas.microsoft.com/office/powerpoint/2010/main" val="2455264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662" y="177062"/>
            <a:ext cx="10058400" cy="537314"/>
          </a:xfrm>
        </p:spPr>
        <p:txBody>
          <a:bodyPr>
            <a:noAutofit/>
          </a:bodyPr>
          <a:lstStyle/>
          <a:p>
            <a:r>
              <a:rPr lang="en-IN" sz="3600" i="1" dirty="0" smtClean="0">
                <a:latin typeface="Aharoni" panose="02010803020104030203" pitchFamily="2" charset="-79"/>
                <a:cs typeface="Aharoni" panose="02010803020104030203" pitchFamily="2" charset="-79"/>
              </a:rPr>
              <a:t>Dashboard &amp; Visualisations</a:t>
            </a:r>
            <a:endParaRPr lang="en-IN" sz="3600" i="1" dirty="0">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2"/>
          <a:stretch>
            <a:fillRect/>
          </a:stretch>
        </p:blipFill>
        <p:spPr>
          <a:xfrm>
            <a:off x="1053230" y="918747"/>
            <a:ext cx="9995000" cy="5191108"/>
          </a:xfrm>
          <a:prstGeom prst="rect">
            <a:avLst/>
          </a:prstGeom>
        </p:spPr>
      </p:pic>
    </p:spTree>
    <p:extLst>
      <p:ext uri="{BB962C8B-B14F-4D97-AF65-F5344CB8AC3E}">
        <p14:creationId xmlns:p14="http://schemas.microsoft.com/office/powerpoint/2010/main" val="24938558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Methodology</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13138" y="1358755"/>
            <a:ext cx="10106025" cy="5305281"/>
          </a:xfrm>
        </p:spPr>
        <p:txBody>
          <a:bodyPr>
            <a:normAutofit fontScale="85000" lnSpcReduction="20000"/>
          </a:bodyPr>
          <a:lstStyle/>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Used Microsoft Excel for data analysis, cleaning, </a:t>
            </a:r>
            <a:r>
              <a:rPr lang="en-IN" sz="2900" dirty="0" err="1">
                <a:solidFill>
                  <a:srgbClr val="7A7B7B"/>
                </a:solidFill>
                <a:latin typeface="Microsoft Sans Serif" panose="020B0604020202020204" pitchFamily="34" charset="0"/>
                <a:ea typeface="Montserrat"/>
                <a:cs typeface="Microsoft Sans Serif" panose="020B0604020202020204" pitchFamily="34" charset="0"/>
                <a:sym typeface="Montserrat"/>
              </a:rPr>
              <a:t>preprocessing</a:t>
            </a: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 and visualization.</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Leveraged Excel functions and tools such as Pivot Tables, Conditional Formatting, Lookup Functions, and Statistical Functions.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Steps included data cleaning, </a:t>
            </a:r>
            <a:r>
              <a:rPr lang="en-IN" sz="2900" dirty="0" err="1">
                <a:solidFill>
                  <a:srgbClr val="7A7B7B"/>
                </a:solidFill>
                <a:latin typeface="Microsoft Sans Serif" panose="020B0604020202020204" pitchFamily="34" charset="0"/>
                <a:ea typeface="Montserrat"/>
                <a:cs typeface="Microsoft Sans Serif" panose="020B0604020202020204" pitchFamily="34" charset="0"/>
                <a:sym typeface="Montserrat"/>
              </a:rPr>
              <a:t>preprocessing</a:t>
            </a: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 enrichment, and enhancement.</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err="1">
                <a:solidFill>
                  <a:srgbClr val="7A7B7B"/>
                </a:solidFill>
                <a:latin typeface="Microsoft Sans Serif" panose="020B0604020202020204" pitchFamily="34" charset="0"/>
                <a:ea typeface="Montserrat"/>
                <a:cs typeface="Microsoft Sans Serif" panose="020B0604020202020204" pitchFamily="34" charset="0"/>
                <a:sym typeface="Montserrat"/>
              </a:rPr>
              <a:t>Analyzed</a:t>
            </a: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 data using pivot tables and conducted correlation analysis.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Visualized data with charts and </a:t>
            </a:r>
            <a:r>
              <a:rPr lang="en-IN" sz="29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graphs</a:t>
            </a: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 </a:t>
            </a:r>
            <a:r>
              <a:rPr lang="en-IN" sz="29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for creating dashboards.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24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80432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Methodology</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13138" y="1358755"/>
            <a:ext cx="10106025" cy="5305281"/>
          </a:xfrm>
        </p:spPr>
        <p:txBody>
          <a:bodyPr>
            <a:normAutofit fontScale="92500"/>
          </a:bodyPr>
          <a:lstStyle/>
          <a:p>
            <a:pPr lvl="0" algn="l">
              <a:lnSpc>
                <a:spcPct val="150000"/>
              </a:lnSpc>
              <a:spcBef>
                <a:spcPts val="0"/>
              </a:spcBef>
              <a:buClr>
                <a:srgbClr val="000000"/>
              </a:buClr>
              <a:buSzPts val="2900"/>
            </a:pPr>
            <a:r>
              <a:rPr lang="en-IN" sz="2900" b="1"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Enhancement </a:t>
            </a:r>
            <a:r>
              <a:rPr lang="en-IN" sz="2900" b="1" dirty="0">
                <a:solidFill>
                  <a:srgbClr val="7A7B7B"/>
                </a:solidFill>
                <a:latin typeface="Microsoft Sans Serif" panose="020B0604020202020204" pitchFamily="34" charset="0"/>
                <a:ea typeface="Montserrat"/>
                <a:cs typeface="Microsoft Sans Serif" panose="020B0604020202020204" pitchFamily="34" charset="0"/>
                <a:sym typeface="Montserrat"/>
              </a:rPr>
              <a:t>:</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a:solidFill>
                  <a:srgbClr val="7A7B7B"/>
                </a:solidFill>
                <a:latin typeface="Microsoft Sans Serif" panose="020B0604020202020204" pitchFamily="34" charset="0"/>
                <a:ea typeface="Montserrat"/>
                <a:cs typeface="Microsoft Sans Serif" panose="020B0604020202020204" pitchFamily="34" charset="0"/>
                <a:sym typeface="Montserrat"/>
              </a:rPr>
              <a:t>Enriched modified data with country information using lookup functions.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29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Filled up the missing values with the help of mean and mode.</a:t>
            </a:r>
          </a:p>
          <a:p>
            <a:pPr marL="626112" lvl="1" indent="-313056" algn="l">
              <a:lnSpc>
                <a:spcPct val="150000"/>
              </a:lnSpc>
              <a:spcBef>
                <a:spcPts val="0"/>
              </a:spcBef>
              <a:buClr>
                <a:srgbClr val="7A7B7B"/>
              </a:buClr>
              <a:buSzPts val="2900"/>
              <a:buFont typeface="Arial"/>
              <a:buChar char="•"/>
            </a:pPr>
            <a:r>
              <a:rPr lang="en-IN" sz="2900" dirty="0" smtClean="0">
                <a:solidFill>
                  <a:srgbClr val="7A7B7B"/>
                </a:solidFill>
                <a:latin typeface="Microsoft Sans Serif" panose="020B0604020202020204" pitchFamily="34" charset="0"/>
                <a:ea typeface="Arial"/>
                <a:cs typeface="Microsoft Sans Serif" panose="020B0604020202020204" pitchFamily="34" charset="0"/>
                <a:sym typeface="Montserrat"/>
              </a:rPr>
              <a:t>Fixed the data discrepancies with the help of excel functions.</a:t>
            </a:r>
          </a:p>
          <a:p>
            <a:pPr marL="626112" lvl="1" indent="-313056" algn="l">
              <a:lnSpc>
                <a:spcPct val="150000"/>
              </a:lnSpc>
              <a:spcBef>
                <a:spcPts val="0"/>
              </a:spcBef>
              <a:buClr>
                <a:srgbClr val="7A7B7B"/>
              </a:buClr>
              <a:buSzPts val="2900"/>
              <a:buFont typeface="Arial"/>
              <a:buChar char="•"/>
            </a:pPr>
            <a:r>
              <a:rPr lang="en-IN" sz="2900" dirty="0" smtClean="0">
                <a:solidFill>
                  <a:srgbClr val="7A7B7B"/>
                </a:solidFill>
                <a:latin typeface="Microsoft Sans Serif" panose="020B0604020202020204" pitchFamily="34" charset="0"/>
                <a:ea typeface="Arial"/>
                <a:cs typeface="Microsoft Sans Serif" panose="020B0604020202020204" pitchFamily="34" charset="0"/>
                <a:sym typeface="Montserrat"/>
              </a:rPr>
              <a:t>Added few helper columns in the cleaned data set for better analysis.</a:t>
            </a:r>
            <a:endParaRPr lang="en-IN" sz="14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endParaRPr lang="en-IN" sz="24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65796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16033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Insights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013209" y="916421"/>
            <a:ext cx="10106025" cy="5733761"/>
          </a:xfrm>
        </p:spPr>
        <p:txBody>
          <a:bodyPr>
            <a:noAutofit/>
          </a:bodyPr>
          <a:lstStyle/>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New Restaurant Locations: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Open restaurants in Australia, Canada, Singapore, and Sri Lanka.</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These countries </a:t>
            </a:r>
            <a:r>
              <a:rPr lang="en-IN" sz="17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has low </a:t>
            </a: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competition and </a:t>
            </a:r>
            <a:r>
              <a:rPr lang="en-IN" sz="17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existing restaurants have low ratings which shows there is a better opportunity for growth.</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Cuisine Selection:</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Offer a diverse range of cuisines including Pizza, Mediterranean, Australian, Italian, Chinese, Bakery, Seafood, American, Continental, Desserts, and Beverages.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a:t>
            </a:r>
            <a:r>
              <a:rPr lang="en-IN" sz="17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Different countries have different cuisines to offer, and in the countries suggested the above cuisines have the highest ratings which means these are the most desired cuisines which shows more customers are likely to order those cuisines.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1700" b="1" dirty="0">
                <a:solidFill>
                  <a:srgbClr val="7A7B7B"/>
                </a:solidFill>
                <a:latin typeface="Microsoft Sans Serif" panose="020B0604020202020204" pitchFamily="34" charset="0"/>
                <a:ea typeface="Montserrat"/>
                <a:cs typeface="Microsoft Sans Serif" panose="020B0604020202020204" pitchFamily="34" charset="0"/>
                <a:sym typeface="Montserrat"/>
              </a:rPr>
              <a:t>Online Delivery and Table Booking:</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Recommendation: Implement online delivery and table booking services.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13056" algn="l">
              <a:lnSpc>
                <a:spcPct val="150000"/>
              </a:lnSpc>
              <a:spcBef>
                <a:spcPts val="0"/>
              </a:spcBef>
              <a:buClr>
                <a:srgbClr val="7A7B7B"/>
              </a:buClr>
              <a:buSzPts val="2900"/>
              <a:buFont typeface="Arial"/>
              <a:buChar char="•"/>
            </a:pPr>
            <a:r>
              <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rPr>
              <a:t>Justification: </a:t>
            </a:r>
            <a:r>
              <a:rPr lang="en-IN" sz="17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As per the analysis it was clearly visible that the restaurants which provide table bookings and online delivery have higher ratings.</a:t>
            </a:r>
            <a:endParaRPr lang="en-IN" sz="1700" dirty="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endParaRPr lang="en-IN" sz="1700" dirty="0">
              <a:solidFill>
                <a:srgbClr val="7A7B7B"/>
              </a:solidFill>
              <a:latin typeface="Microsoft Sans Serif" panose="020B0604020202020204" pitchFamily="34" charset="0"/>
              <a:ea typeface="Montserrat"/>
              <a:cs typeface="Microsoft Sans Serif" panose="020B0604020202020204" pitchFamily="34" charset="0"/>
              <a:sym typeface="Montserrat"/>
            </a:endParaRPr>
          </a:p>
          <a:p>
            <a:pPr marL="319406" lvl="1" algn="l">
              <a:lnSpc>
                <a:spcPct val="100000"/>
              </a:lnSpc>
              <a:spcBef>
                <a:spcPts val="0"/>
              </a:spcBef>
              <a:buClr>
                <a:srgbClr val="7A7B7B"/>
              </a:buClr>
              <a:buSzPts val="2800"/>
            </a:pPr>
            <a:endParaRPr lang="en-IN" sz="17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78110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209" y="16033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Conclusions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013209" y="916421"/>
            <a:ext cx="10555336" cy="5733761"/>
          </a:xfrm>
        </p:spPr>
        <p:txBody>
          <a:bodyPr>
            <a:noAutofit/>
          </a:bodyPr>
          <a:lstStyle/>
          <a:p>
            <a:pPr lvl="0" algn="l">
              <a:lnSpc>
                <a:spcPct val="150000"/>
              </a:lnSpc>
              <a:spcBef>
                <a:spcPts val="0"/>
              </a:spcBef>
              <a:buClr>
                <a:srgbClr val="000000"/>
              </a:buClr>
              <a:buSzPts val="2900"/>
            </a:pPr>
            <a:r>
              <a:rPr lang="en-IN" sz="1900" dirty="0">
                <a:solidFill>
                  <a:srgbClr val="7A7B7B"/>
                </a:solidFill>
                <a:latin typeface="Montserrat"/>
                <a:ea typeface="Montserrat"/>
                <a:cs typeface="Montserrat"/>
                <a:sym typeface="Montserrat"/>
              </a:rPr>
              <a:t>The analysis reveals valuable insights </a:t>
            </a:r>
            <a:r>
              <a:rPr lang="en-IN" sz="1900" dirty="0" smtClean="0">
                <a:solidFill>
                  <a:srgbClr val="7A7B7B"/>
                </a:solidFill>
                <a:latin typeface="Montserrat"/>
                <a:ea typeface="Montserrat"/>
                <a:cs typeface="Montserrat"/>
                <a:sym typeface="Montserrat"/>
              </a:rPr>
              <a:t>for </a:t>
            </a:r>
            <a:r>
              <a:rPr lang="en-IN" sz="1900" dirty="0">
                <a:solidFill>
                  <a:srgbClr val="7A7B7B"/>
                </a:solidFill>
                <a:latin typeface="Montserrat"/>
                <a:ea typeface="Montserrat"/>
                <a:cs typeface="Montserrat"/>
                <a:sym typeface="Montserrat"/>
              </a:rPr>
              <a:t>restaurant data, guiding strategic decisions for expansion and improvement. Key findings include:</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Identification of countries with low competition and high </a:t>
            </a:r>
            <a:r>
              <a:rPr lang="en-IN" sz="1900" dirty="0" smtClean="0">
                <a:solidFill>
                  <a:srgbClr val="7A7B7B"/>
                </a:solidFill>
                <a:latin typeface="Montserrat"/>
                <a:ea typeface="Montserrat"/>
                <a:cs typeface="Montserrat"/>
                <a:sym typeface="Montserrat"/>
              </a:rPr>
              <a:t>potential of growth </a:t>
            </a:r>
            <a:r>
              <a:rPr lang="en-IN" sz="1900" dirty="0">
                <a:solidFill>
                  <a:srgbClr val="7A7B7B"/>
                </a:solidFill>
                <a:latin typeface="Montserrat"/>
                <a:ea typeface="Montserrat"/>
                <a:cs typeface="Montserrat"/>
                <a:sym typeface="Montserrat"/>
              </a:rPr>
              <a:t>for new restaurant ventures.</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Understanding customer preferences and the impact of factors like </a:t>
            </a:r>
            <a:r>
              <a:rPr lang="en-IN" sz="1900" dirty="0" smtClean="0">
                <a:solidFill>
                  <a:srgbClr val="7A7B7B"/>
                </a:solidFill>
                <a:latin typeface="Montserrat"/>
                <a:ea typeface="Montserrat"/>
                <a:cs typeface="Montserrat"/>
                <a:sym typeface="Montserrat"/>
              </a:rPr>
              <a:t>offers online delivery, has table bookings, type of cuisines offered, </a:t>
            </a:r>
            <a:r>
              <a:rPr lang="en-IN" sz="1900" dirty="0">
                <a:solidFill>
                  <a:srgbClr val="7A7B7B"/>
                </a:solidFill>
                <a:latin typeface="Montserrat"/>
                <a:ea typeface="Montserrat"/>
                <a:cs typeface="Montserrat"/>
                <a:sym typeface="Montserrat"/>
              </a:rPr>
              <a:t>price range, and services on ratings</a:t>
            </a:r>
            <a:r>
              <a:rPr lang="en-IN" sz="1900" dirty="0" smtClean="0">
                <a:solidFill>
                  <a:srgbClr val="7A7B7B"/>
                </a:solidFill>
                <a:latin typeface="Montserrat"/>
                <a:ea typeface="Montserrat"/>
                <a:cs typeface="Montserrat"/>
                <a:sym typeface="Montserrat"/>
              </a:rPr>
              <a:t>.</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Recommendations for targeted culinary offerings, service enhancements, and pricing strategies to enhance customer satisfaction and competitiveness.</a:t>
            </a:r>
            <a:endParaRPr lang="en-IN" sz="1900" dirty="0">
              <a:solidFill>
                <a:srgbClr val="000000"/>
              </a:solidFill>
              <a:latin typeface="Arial"/>
              <a:ea typeface="Arial"/>
              <a:cs typeface="Arial"/>
              <a:sym typeface="Arial"/>
            </a:endParaRPr>
          </a:p>
          <a:p>
            <a:pPr marL="626112" lvl="1" indent="-313056" algn="l">
              <a:lnSpc>
                <a:spcPct val="150000"/>
              </a:lnSpc>
              <a:spcBef>
                <a:spcPts val="0"/>
              </a:spcBef>
              <a:buClr>
                <a:srgbClr val="7A7B7B"/>
              </a:buClr>
              <a:buSzPts val="2900"/>
              <a:buFont typeface="Arial"/>
              <a:buChar char="•"/>
            </a:pPr>
            <a:r>
              <a:rPr lang="en-IN" sz="1900" dirty="0">
                <a:solidFill>
                  <a:srgbClr val="7A7B7B"/>
                </a:solidFill>
                <a:latin typeface="Montserrat"/>
                <a:ea typeface="Montserrat"/>
                <a:cs typeface="Montserrat"/>
                <a:sym typeface="Montserrat"/>
              </a:rPr>
              <a:t>Visualizations provide clear insights into market trends, competitor analysis, and financial expenditure.</a:t>
            </a:r>
            <a:endParaRPr lang="en-IN" sz="1900" dirty="0">
              <a:solidFill>
                <a:srgbClr val="000000"/>
              </a:solidFill>
              <a:latin typeface="Arial"/>
              <a:ea typeface="Arial"/>
              <a:cs typeface="Arial"/>
              <a:sym typeface="Arial"/>
            </a:endParaRPr>
          </a:p>
          <a:p>
            <a:pPr lvl="0" algn="l">
              <a:lnSpc>
                <a:spcPct val="150000"/>
              </a:lnSpc>
              <a:spcBef>
                <a:spcPts val="0"/>
              </a:spcBef>
              <a:buClr>
                <a:srgbClr val="000000"/>
              </a:buClr>
              <a:buSzPts val="2900"/>
            </a:pPr>
            <a:r>
              <a:rPr lang="en-IN" sz="1900" dirty="0">
                <a:solidFill>
                  <a:srgbClr val="7A7B7B"/>
                </a:solidFill>
                <a:latin typeface="Montserrat"/>
                <a:ea typeface="Montserrat"/>
                <a:cs typeface="Montserrat"/>
                <a:sym typeface="Montserrat"/>
              </a:rPr>
              <a:t>This analysis underscores the importance of data-driven decision-making in the restaurant industry, enabling businesses to optimize performance and meet evolving consumer demands effectively.</a:t>
            </a:r>
            <a:endParaRPr lang="en-IN" sz="1900" dirty="0">
              <a:solidFill>
                <a:srgbClr val="000000"/>
              </a:solidFill>
              <a:latin typeface="Arial"/>
              <a:ea typeface="Arial"/>
              <a:cs typeface="Arial"/>
              <a:sym typeface="Arial"/>
            </a:endParaRPr>
          </a:p>
          <a:p>
            <a:pPr marL="319406" lvl="1" algn="l">
              <a:lnSpc>
                <a:spcPct val="100000"/>
              </a:lnSpc>
              <a:spcBef>
                <a:spcPts val="0"/>
              </a:spcBef>
              <a:buClr>
                <a:srgbClr val="7A7B7B"/>
              </a:buClr>
              <a:buSzPts val="2800"/>
            </a:pPr>
            <a:endParaRPr lang="en-IN" sz="19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227640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16033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History of </a:t>
            </a:r>
            <a:r>
              <a:rPr lang="en-IN" sz="4800" i="1" dirty="0" err="1" smtClean="0">
                <a:latin typeface="Aharoni" panose="02010803020104030203" pitchFamily="2" charset="-79"/>
                <a:cs typeface="Aharoni" panose="02010803020104030203" pitchFamily="2" charset="-79"/>
              </a:rPr>
              <a:t>Zomato</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8049491" y="2095500"/>
            <a:ext cx="3847234" cy="2952750"/>
          </a:xfrm>
          <a:prstGeom prst="rect">
            <a:avLst/>
          </a:prstGeom>
        </p:spPr>
      </p:pic>
      <p:sp>
        <p:nvSpPr>
          <p:cNvPr id="8" name="Rectangle 1"/>
          <p:cNvSpPr>
            <a:spLocks noGrp="1" noChangeArrowheads="1"/>
          </p:cNvSpPr>
          <p:nvPr>
            <p:ph type="subTitle" idx="1"/>
          </p:nvPr>
        </p:nvSpPr>
        <p:spPr bwMode="auto">
          <a:xfrm>
            <a:off x="460375" y="998538"/>
            <a:ext cx="743671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Founding (2008)</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was founded in 2008 by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Deepinder</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Goyal</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and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Pankaj</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Chaddah</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as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Foodiebay</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It started as an online platform for restaurant discovery and reviews in Delhi NCR, India.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Expansion (2010-2012)</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In 2010, the company expanded its services to other cities in India.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By 2012, it had extended its operations internationally to countries like UAE, UK, South Africa, and New Zealand.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Rebranding (2010)</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In November 2010, the company rebranded itself from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Foodiebay</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to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to avoid confusion with the eBay brand.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Diversification (2015-present)</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diversified its services beyond restaurant discovery to include food delivery and table reservations.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It acquired various companies to strengthen its position in the food delivery market, both in India and internationally.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12973138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THANK YOU</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stretch>
            <a:fillRect/>
          </a:stretch>
        </p:blipFill>
        <p:spPr>
          <a:xfrm>
            <a:off x="1257300" y="1385887"/>
            <a:ext cx="9563899" cy="4443413"/>
          </a:xfrm>
          <a:prstGeom prst="rect">
            <a:avLst/>
          </a:prstGeom>
        </p:spPr>
      </p:pic>
    </p:spTree>
    <p:extLst>
      <p:ext uri="{BB962C8B-B14F-4D97-AF65-F5344CB8AC3E}">
        <p14:creationId xmlns:p14="http://schemas.microsoft.com/office/powerpoint/2010/main" val="2892732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284" y="-122671"/>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History of </a:t>
            </a:r>
            <a:r>
              <a:rPr lang="en-IN" sz="4800" i="1" dirty="0" err="1" smtClean="0">
                <a:latin typeface="Aharoni" panose="02010803020104030203" pitchFamily="2" charset="-79"/>
                <a:cs typeface="Aharoni" panose="02010803020104030203" pitchFamily="2" charset="-79"/>
              </a:rPr>
              <a:t>Zomato</a:t>
            </a:r>
            <a:endParaRPr lang="en-IN" sz="4800" i="1" dirty="0">
              <a:latin typeface="Aharoni" panose="02010803020104030203" pitchFamily="2" charset="-79"/>
              <a:cs typeface="Aharoni" panose="02010803020104030203" pitchFamily="2" charset="-79"/>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8049491" y="2095500"/>
            <a:ext cx="3847234" cy="2952750"/>
          </a:xfrm>
          <a:prstGeom prst="rect">
            <a:avLst/>
          </a:prstGeom>
        </p:spPr>
      </p:pic>
      <p:sp>
        <p:nvSpPr>
          <p:cNvPr id="8" name="Rectangle 1"/>
          <p:cNvSpPr>
            <a:spLocks noGrp="1" noChangeArrowheads="1"/>
          </p:cNvSpPr>
          <p:nvPr>
            <p:ph type="subTitle" idx="1"/>
          </p:nvPr>
        </p:nvSpPr>
        <p:spPr bwMode="auto">
          <a:xfrm>
            <a:off x="299819" y="671691"/>
            <a:ext cx="774967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International Presence (2016-present)</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lvl="0" algn="l" eaLnBrk="0" fontAlgn="base" hangingPunct="0">
              <a:lnSpc>
                <a:spcPct val="100000"/>
              </a:lnSpc>
              <a:spcBef>
                <a:spcPct val="0"/>
              </a:spcBef>
              <a:spcAft>
                <a:spcPct val="0"/>
              </a:spcAft>
              <a:buFontTx/>
              <a:buChar char="•"/>
            </a:pP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continued its international expansion, entering markets across Asia, Europe, and the Middle East.</a:t>
            </a:r>
          </a:p>
          <a:p>
            <a:pPr lvl="0" algn="l"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It faced stiff competition from local and international players in these markets.</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lvl="0" algn="l"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Technology and Innovation (2017-present)</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lvl="0" algn="l" eaLnBrk="0" fontAlgn="base" hangingPunct="0">
              <a:lnSpc>
                <a:spcPct val="100000"/>
              </a:lnSpc>
              <a:spcBef>
                <a:spcPct val="0"/>
              </a:spcBef>
              <a:spcAft>
                <a:spcPct val="0"/>
              </a:spcAft>
              <a:buFontTx/>
              <a:buChar char="•"/>
            </a:pP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invested heavily in technology and innovation, introducing features like AI-driven recommendations, real-time tracking of food orders, and contactless dining options.</a:t>
            </a:r>
          </a:p>
          <a:p>
            <a:pPr lvl="0" algn="l" eaLnBrk="0" fontAlgn="base" hangingPunct="0">
              <a:lnSpc>
                <a:spcPct val="100000"/>
              </a:lnSpc>
              <a:spcBef>
                <a:spcPct val="0"/>
              </a:spcBef>
              <a:spcAft>
                <a:spcPct val="0"/>
              </a:spcAft>
              <a:buFontTx/>
              <a:buChar char="•"/>
            </a:pPr>
            <a:r>
              <a:rPr kumimoji="0" lang="en-US" sz="1800" b="1"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IPO (2021)</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lvl="0" algn="l"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In July 2021, </a:t>
            </a:r>
            <a:r>
              <a:rPr kumimoji="0" lang="en-US" sz="1800" b="0" i="0" u="none" strike="noStrike" cap="none" normalizeH="0" baseline="0" dirty="0" err="1" smtClean="0">
                <a:ln>
                  <a:noFill/>
                </a:ln>
                <a:solidFill>
                  <a:schemeClr val="tx1"/>
                </a:solidFill>
                <a:effectLst/>
                <a:latin typeface="Microsoft Sans Serif" panose="020B0604020202020204" pitchFamily="34" charset="0"/>
                <a:cs typeface="Microsoft Sans Serif" panose="020B0604020202020204" pitchFamily="34" charset="0"/>
              </a:rPr>
              <a:t>Zomato</a:t>
            </a: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 went public with its initial public offering (IPO), raising over $1.3 billion.</a:t>
            </a:r>
          </a:p>
          <a:p>
            <a:pPr lvl="0" algn="l" eaLnBrk="0" fontAlgn="base" hangingPunct="0">
              <a:lnSpc>
                <a:spcPct val="100000"/>
              </a:lnSpc>
              <a:spcBef>
                <a:spcPct val="0"/>
              </a:spcBef>
              <a:spcAft>
                <a:spcPct val="0"/>
              </a:spcAft>
              <a:buFontTx/>
              <a:buChar char="•"/>
            </a:pPr>
            <a:r>
              <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rPr>
              <a:t>The IPO was one of the largest in India's history and marked a significant milestone for the company.</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lvl="0" algn="l" eaLnBrk="0" fontAlgn="base" hangingPunct="0">
              <a:lnSpc>
                <a:spcPct val="100000"/>
              </a:lnSpc>
              <a:spcBef>
                <a:spcPct val="0"/>
              </a:spcBef>
              <a:spcAft>
                <a:spcPct val="0"/>
              </a:spcAft>
              <a:buFontTx/>
              <a:buChar char="•"/>
            </a:pPr>
            <a:r>
              <a:rPr lang="en-IN" sz="1800" b="1" dirty="0" smtClean="0">
                <a:latin typeface="Microsoft Sans Serif" panose="020B0604020202020204" pitchFamily="34" charset="0"/>
                <a:cs typeface="Microsoft Sans Serif" panose="020B0604020202020204" pitchFamily="34" charset="0"/>
              </a:rPr>
              <a:t>Expansion into Adjacent Services (2022-present)</a:t>
            </a:r>
            <a:r>
              <a:rPr lang="en-IN" sz="1800" dirty="0" smtClean="0">
                <a:latin typeface="Microsoft Sans Serif" panose="020B0604020202020204" pitchFamily="34" charset="0"/>
                <a:cs typeface="Microsoft Sans Serif" panose="020B0604020202020204" pitchFamily="34" charset="0"/>
              </a:rPr>
              <a:t>:</a:t>
            </a:r>
          </a:p>
          <a:p>
            <a:pPr lvl="0" algn="l" eaLnBrk="0" fontAlgn="base" hangingPunct="0">
              <a:lnSpc>
                <a:spcPct val="100000"/>
              </a:lnSpc>
              <a:spcBef>
                <a:spcPct val="0"/>
              </a:spcBef>
              <a:spcAft>
                <a:spcPct val="0"/>
              </a:spcAft>
              <a:buFontTx/>
              <a:buChar char="•"/>
            </a:pPr>
            <a:r>
              <a:rPr lang="en-IN" sz="1800" dirty="0" smtClean="0">
                <a:latin typeface="Microsoft Sans Serif" panose="020B0604020202020204" pitchFamily="34" charset="0"/>
                <a:cs typeface="Microsoft Sans Serif" panose="020B0604020202020204" pitchFamily="34" charset="0"/>
              </a:rPr>
              <a:t>Post-IPO, </a:t>
            </a:r>
            <a:r>
              <a:rPr lang="en-IN" sz="1800" dirty="0" err="1" smtClean="0">
                <a:latin typeface="Microsoft Sans Serif" panose="020B0604020202020204" pitchFamily="34" charset="0"/>
                <a:cs typeface="Microsoft Sans Serif" panose="020B0604020202020204" pitchFamily="34" charset="0"/>
              </a:rPr>
              <a:t>Zomato</a:t>
            </a:r>
            <a:r>
              <a:rPr lang="en-IN" sz="1800" dirty="0" smtClean="0">
                <a:latin typeface="Microsoft Sans Serif" panose="020B0604020202020204" pitchFamily="34" charset="0"/>
                <a:cs typeface="Microsoft Sans Serif" panose="020B0604020202020204" pitchFamily="34" charset="0"/>
              </a:rPr>
              <a:t> expanded into adjacent services like grocery delivery, online pharmacy, and </a:t>
            </a:r>
            <a:r>
              <a:rPr lang="en-IN" sz="1800" dirty="0" err="1" smtClean="0">
                <a:latin typeface="Microsoft Sans Serif" panose="020B0604020202020204" pitchFamily="34" charset="0"/>
                <a:cs typeface="Microsoft Sans Serif" panose="020B0604020202020204" pitchFamily="34" charset="0"/>
              </a:rPr>
              <a:t>hyperlocal</a:t>
            </a:r>
            <a:r>
              <a:rPr lang="en-IN" sz="1800" dirty="0" smtClean="0">
                <a:latin typeface="Microsoft Sans Serif" panose="020B0604020202020204" pitchFamily="34" charset="0"/>
                <a:cs typeface="Microsoft Sans Serif" panose="020B0604020202020204" pitchFamily="34" charset="0"/>
              </a:rPr>
              <a:t> delivery of other goods.</a:t>
            </a: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a:p>
            <a:pPr lvl="0" algn="l" eaLnBrk="0" fontAlgn="base" hangingPunct="0">
              <a:lnSpc>
                <a:spcPct val="100000"/>
              </a:lnSpc>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4008931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138" y="357188"/>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Problem Statements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323974" y="1373188"/>
            <a:ext cx="10106025" cy="4984750"/>
          </a:xfrm>
        </p:spPr>
        <p:txBody>
          <a:bodyPr>
            <a:normAutofit/>
          </a:bodyPr>
          <a:lstStyle/>
          <a:p>
            <a:pPr marL="457200" lvl="0" indent="-406336" algn="l">
              <a:lnSpc>
                <a:spcPct val="150017"/>
              </a:lnSpc>
              <a:spcBef>
                <a:spcPts val="0"/>
              </a:spcBef>
              <a:buClr>
                <a:srgbClr val="7A7B7B"/>
              </a:buClr>
              <a:buSzPts val="2799"/>
              <a:buFont typeface="Montserrat"/>
              <a:buChar char="●"/>
            </a:pP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Suggest few Countries where </a:t>
            </a: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Zomato</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can open new Restaurants.</a:t>
            </a:r>
          </a:p>
          <a:p>
            <a:pPr marL="457200" lvl="0" indent="-406336" algn="l">
              <a:lnSpc>
                <a:spcPct val="150017"/>
              </a:lnSpc>
              <a:spcBef>
                <a:spcPts val="0"/>
              </a:spcBef>
              <a:buClr>
                <a:srgbClr val="7A7B7B"/>
              </a:buClr>
              <a:buSzPts val="2799"/>
              <a:buFont typeface="Montserrat"/>
              <a:buChar char="●"/>
            </a:pP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Suggest few cities in suggested countries.</a:t>
            </a:r>
          </a:p>
          <a:p>
            <a:pPr marL="457200" lvl="0" indent="-406336" algn="l">
              <a:lnSpc>
                <a:spcPct val="150017"/>
              </a:lnSpc>
              <a:spcBef>
                <a:spcPts val="0"/>
              </a:spcBef>
              <a:buClr>
                <a:srgbClr val="7A7B7B"/>
              </a:buClr>
              <a:buSzPts val="2799"/>
              <a:buFont typeface="Montserrat"/>
              <a:buChar char="●"/>
            </a:pP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the quality regarding ratings for restaurants that are already present in the countries.</a:t>
            </a:r>
          </a:p>
          <a:p>
            <a:pPr marL="457200" lvl="0" indent="-406336" algn="l">
              <a:lnSpc>
                <a:spcPct val="150017"/>
              </a:lnSpc>
              <a:spcBef>
                <a:spcPts val="0"/>
              </a:spcBef>
              <a:buClr>
                <a:srgbClr val="7A7B7B"/>
              </a:buClr>
              <a:buSzPts val="2799"/>
              <a:buFont typeface="Montserrat"/>
              <a:buChar char="●"/>
            </a:pP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the expenditure on food.</a:t>
            </a:r>
          </a:p>
          <a:p>
            <a:pPr marL="457200" lvl="0" indent="-406336" algn="l">
              <a:lnSpc>
                <a:spcPct val="150017"/>
              </a:lnSpc>
              <a:spcBef>
                <a:spcPts val="0"/>
              </a:spcBef>
              <a:buClr>
                <a:srgbClr val="7A7B7B"/>
              </a:buClr>
              <a:buSzPts val="2799"/>
              <a:buFont typeface="Montserrat"/>
              <a:buChar char="●"/>
            </a:pP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the competitors and restaurants which are not competition.</a:t>
            </a:r>
          </a:p>
          <a:p>
            <a:pPr marL="457200" lvl="0" indent="-406336" algn="l">
              <a:lnSpc>
                <a:spcPct val="150017"/>
              </a:lnSpc>
              <a:spcBef>
                <a:spcPts val="0"/>
              </a:spcBef>
              <a:buClr>
                <a:srgbClr val="7A7B7B"/>
              </a:buClr>
              <a:buSzPts val="2799"/>
              <a:buFont typeface="Montserrat"/>
              <a:buChar char="●"/>
            </a:pP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the cuisines that need to be focused.</a:t>
            </a:r>
          </a:p>
          <a:p>
            <a:pPr marL="457200" lvl="0" indent="-406336" algn="l">
              <a:lnSpc>
                <a:spcPct val="150017"/>
              </a:lnSpc>
              <a:spcBef>
                <a:spcPts val="0"/>
              </a:spcBef>
              <a:buClr>
                <a:srgbClr val="7A7B7B"/>
              </a:buClr>
              <a:buSzPts val="2799"/>
              <a:buFont typeface="Montserrat"/>
              <a:buChar char="●"/>
            </a:pPr>
            <a:r>
              <a:rPr lang="en-IN" dirty="0" err="1" smtClean="0">
                <a:solidFill>
                  <a:srgbClr val="7A7B7B"/>
                </a:solidFill>
                <a:latin typeface="Microsoft Sans Serif" panose="020B0604020202020204" pitchFamily="34" charset="0"/>
                <a:ea typeface="Montserrat"/>
                <a:cs typeface="Microsoft Sans Serif" panose="020B0604020202020204" pitchFamily="34" charset="0"/>
                <a:sym typeface="Montserrat"/>
              </a:rPr>
              <a:t>Analyze</a:t>
            </a:r>
            <a:r>
              <a:rPr lang="en-IN"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 the trends of the Online deliveries and table bookings.</a:t>
            </a:r>
          </a:p>
          <a:p>
            <a:endParaRPr lang="en-IN" b="1" i="1" dirty="0">
              <a:latin typeface="Microsoft Sans Serif" panose="020B0604020202020204" pitchFamily="34" charset="0"/>
              <a:cs typeface="Microsoft Sans Serif" panose="020B0604020202020204" pitchFamily="34" charset="0"/>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518395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848" y="57439"/>
            <a:ext cx="9882187" cy="838200"/>
          </a:xfrm>
        </p:spPr>
        <p:txBody>
          <a:bodyPr>
            <a:normAutofit/>
          </a:bodyPr>
          <a:lstStyle/>
          <a:p>
            <a:r>
              <a:rPr lang="en-IN" sz="4800" i="1" dirty="0" smtClean="0">
                <a:latin typeface="Aharoni" panose="02010803020104030203" pitchFamily="2" charset="-79"/>
                <a:cs typeface="Aharoni" panose="02010803020104030203" pitchFamily="2" charset="-79"/>
              </a:rPr>
              <a:t>Overview of Data</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323974" y="998538"/>
            <a:ext cx="10106025" cy="5359400"/>
          </a:xfrm>
        </p:spPr>
        <p:txBody>
          <a:bodyPr>
            <a:normAutofit fontScale="70000" lnSpcReduction="20000"/>
          </a:bodyPr>
          <a:lstStyle/>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Raw Data has in total 20 attributes. ( Columns )</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Cleaned Data having 30 attributes.</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Description: Contains restaurant information like name, location, cuisine, pricing, and ratings, date of opening etc.</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Country Description has the country code and the country name</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Description: Provides country details such as code, name</a:t>
            </a:r>
            <a:r>
              <a:rPr lang="en-IN" sz="2800"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a:t>
            </a: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Arial"/>
                <a:cs typeface="Microsoft Sans Serif" panose="020B0604020202020204" pitchFamily="34" charset="0"/>
                <a:sym typeface="Montserrat"/>
              </a:rPr>
              <a:t>Have created one more table which will have the currency conversion rate in US dollars to have a generic price for all restaurants.</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lvl="0" algn="l">
              <a:lnSpc>
                <a:spcPct val="150000"/>
              </a:lnSpc>
              <a:spcBef>
                <a:spcPts val="0"/>
              </a:spcBef>
              <a:buClr>
                <a:srgbClr val="000000"/>
              </a:buClr>
              <a:buSzPts val="2900"/>
            </a:pPr>
            <a:r>
              <a:rPr lang="en-IN" sz="2800" b="1"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Data Cleaning :</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dirty="0" smtClean="0">
                <a:solidFill>
                  <a:srgbClr val="7A7B7B"/>
                </a:solidFill>
                <a:latin typeface="Microsoft Sans Serif" panose="020B0604020202020204" pitchFamily="34" charset="0"/>
                <a:ea typeface="Arial"/>
                <a:cs typeface="Microsoft Sans Serif" panose="020B0604020202020204" pitchFamily="34" charset="0"/>
                <a:sym typeface="Montserrat"/>
              </a:rPr>
              <a:t>Corrected date of opening column in proper date format.</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Handling missing or inconsistent values.</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Incorporating country information using lookup functions.</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626112" lvl="1" indent="-306706" algn="l">
              <a:lnSpc>
                <a:spcPct val="150000"/>
              </a:lnSpc>
              <a:spcBef>
                <a:spcPts val="0"/>
              </a:spcBef>
              <a:buClr>
                <a:srgbClr val="7A7B7B"/>
              </a:buClr>
              <a:buSzPts val="2800"/>
              <a:buFont typeface="Arial"/>
              <a:buChar char="•"/>
            </a:pPr>
            <a:r>
              <a:rPr lang="en-IN" sz="2800" b="0" i="0" u="none" strike="noStrike" cap="none" dirty="0" smtClean="0">
                <a:solidFill>
                  <a:srgbClr val="7A7B7B"/>
                </a:solidFill>
                <a:latin typeface="Microsoft Sans Serif" panose="020B0604020202020204" pitchFamily="34" charset="0"/>
                <a:ea typeface="Montserrat"/>
                <a:cs typeface="Microsoft Sans Serif" panose="020B0604020202020204" pitchFamily="34" charset="0"/>
                <a:sym typeface="Montserrat"/>
              </a:rPr>
              <a:t>Updating average cost for two and cuisines based on specific criteria.</a:t>
            </a:r>
            <a:endParaRPr lang="en-IN" sz="1300" b="0" i="0" u="none" strike="noStrike" cap="none"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171319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703" y="160338"/>
            <a:ext cx="9882187" cy="838200"/>
          </a:xfrm>
        </p:spPr>
        <p:txBody>
          <a:bodyPr>
            <a:normAutofit fontScale="90000"/>
          </a:bodyPr>
          <a:lstStyle/>
          <a:p>
            <a:r>
              <a:rPr lang="en-IN" sz="4800" i="1" dirty="0" smtClean="0">
                <a:latin typeface="Aharoni" panose="02010803020104030203" pitchFamily="2" charset="-79"/>
                <a:cs typeface="Aharoni" panose="02010803020104030203" pitchFamily="2" charset="-79"/>
              </a:rPr>
              <a:t>Countries to </a:t>
            </a:r>
            <a:r>
              <a:rPr lang="en-IN" sz="4800" i="1" dirty="0">
                <a:latin typeface="Aharoni" panose="02010803020104030203" pitchFamily="2" charset="-79"/>
                <a:cs typeface="Aharoni" panose="02010803020104030203" pitchFamily="2" charset="-79"/>
              </a:rPr>
              <a:t>o</a:t>
            </a:r>
            <a:r>
              <a:rPr lang="en-IN" sz="4800" i="1" dirty="0" smtClean="0">
                <a:latin typeface="Aharoni" panose="02010803020104030203" pitchFamily="2" charset="-79"/>
                <a:cs typeface="Aharoni" panose="02010803020104030203" pitchFamily="2" charset="-79"/>
              </a:rPr>
              <a:t>pen new restaurants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96265" y="1317192"/>
            <a:ext cx="10106025" cy="5359400"/>
          </a:xfrm>
        </p:spPr>
        <p:txBody>
          <a:bodyPr>
            <a:normAutofit/>
          </a:bodyPr>
          <a:lstStyle/>
          <a:p>
            <a:pPr marL="319406" lvl="1" algn="l">
              <a:lnSpc>
                <a:spcPct val="150000"/>
              </a:lnSpc>
              <a:spcBef>
                <a:spcPts val="0"/>
              </a:spcBef>
              <a:buClr>
                <a:srgbClr val="7A7B7B"/>
              </a:buClr>
              <a:buSzPts val="2800"/>
            </a:pPr>
            <a:r>
              <a:rPr lang="en-IN" sz="2800" b="1" dirty="0" smtClean="0">
                <a:solidFill>
                  <a:srgbClr val="000000"/>
                </a:solidFill>
                <a:latin typeface="Microsoft Sans Serif" panose="020B0604020202020204" pitchFamily="34" charset="0"/>
                <a:ea typeface="Arial"/>
                <a:cs typeface="Microsoft Sans Serif" panose="020B0604020202020204" pitchFamily="34" charset="0"/>
                <a:sym typeface="Arial"/>
              </a:rPr>
              <a:t>Points considered for suggesting new restaurants:</a:t>
            </a:r>
          </a:p>
          <a:p>
            <a:pPr marL="1083312" lvl="2" indent="-306706" algn="l">
              <a:lnSpc>
                <a:spcPct val="150000"/>
              </a:lnSpc>
              <a:spcBef>
                <a:spcPts val="0"/>
              </a:spcBef>
              <a:buClr>
                <a:srgbClr val="7A7B7B"/>
              </a:buClr>
              <a:buSzPts val="2800"/>
              <a:buFont typeface="Arial"/>
              <a:buChar char="•"/>
            </a:pPr>
            <a:r>
              <a:rPr lang="en-IN" sz="2400" b="1" dirty="0" smtClean="0">
                <a:solidFill>
                  <a:srgbClr val="FF0000"/>
                </a:solidFill>
                <a:latin typeface="Microsoft Sans Serif" panose="020B0604020202020204" pitchFamily="34" charset="0"/>
                <a:ea typeface="Arial"/>
                <a:cs typeface="Microsoft Sans Serif" panose="020B0604020202020204" pitchFamily="34" charset="0"/>
                <a:sym typeface="Arial"/>
              </a:rPr>
              <a:t>Less number of restaurants  = Less competition</a:t>
            </a:r>
          </a:p>
          <a:p>
            <a:pPr marL="1083312" lvl="2" indent="-306706" algn="l">
              <a:lnSpc>
                <a:spcPct val="150000"/>
              </a:lnSpc>
              <a:spcBef>
                <a:spcPts val="0"/>
              </a:spcBef>
              <a:buClr>
                <a:srgbClr val="7A7B7B"/>
              </a:buClr>
              <a:buSzPts val="2800"/>
              <a:buFont typeface="Arial"/>
              <a:buChar char="•"/>
            </a:pPr>
            <a:r>
              <a:rPr lang="en-IN" sz="2400" b="1" i="0" u="none" strike="noStrike" cap="none" dirty="0" smtClean="0">
                <a:solidFill>
                  <a:srgbClr val="FF0000"/>
                </a:solidFill>
                <a:latin typeface="Microsoft Sans Serif" panose="020B0604020202020204" pitchFamily="34" charset="0"/>
                <a:ea typeface="Arial"/>
                <a:cs typeface="Microsoft Sans Serif" panose="020B0604020202020204" pitchFamily="34" charset="0"/>
                <a:sym typeface="Arial"/>
              </a:rPr>
              <a:t>Lower ratings = High potential for growth for new restaurants</a:t>
            </a:r>
          </a:p>
          <a:p>
            <a:pPr marL="776606" lvl="2" algn="l">
              <a:lnSpc>
                <a:spcPct val="150000"/>
              </a:lnSpc>
              <a:spcBef>
                <a:spcPts val="0"/>
              </a:spcBef>
              <a:buClr>
                <a:srgbClr val="7A7B7B"/>
              </a:buClr>
              <a:buSzPts val="2800"/>
            </a:pPr>
            <a:endParaRPr lang="en-IN" sz="2000" b="1" i="0" u="none" strike="noStrike" cap="none" dirty="0" smtClean="0">
              <a:solidFill>
                <a:srgbClr val="FF0000"/>
              </a:solidFill>
              <a:latin typeface="Microsoft Sans Serif" panose="020B0604020202020204" pitchFamily="34" charset="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r>
              <a:rPr lang="en-IN" sz="2000" dirty="0" smtClean="0">
                <a:solidFill>
                  <a:srgbClr val="000000"/>
                </a:solidFill>
                <a:latin typeface="Microsoft Sans Serif" panose="020B0604020202020204" pitchFamily="34" charset="0"/>
                <a:ea typeface="Arial"/>
                <a:cs typeface="Microsoft Sans Serif" panose="020B0604020202020204" pitchFamily="34" charset="0"/>
                <a:sym typeface="Arial"/>
              </a:rPr>
              <a:t>If the restaurants already operating in a particular area is less, then new restaurants can be opened as there will be less competition.</a:t>
            </a:r>
          </a:p>
          <a:p>
            <a:pPr marL="1083312" lvl="2" indent="-306706" algn="l">
              <a:lnSpc>
                <a:spcPct val="150000"/>
              </a:lnSpc>
              <a:spcBef>
                <a:spcPts val="0"/>
              </a:spcBef>
              <a:buClr>
                <a:srgbClr val="7A7B7B"/>
              </a:buClr>
              <a:buSzPts val="2800"/>
              <a:buFont typeface="Arial"/>
              <a:buChar char="•"/>
            </a:pPr>
            <a:r>
              <a:rPr lang="en-IN" sz="2000" dirty="0" smtClean="0">
                <a:solidFill>
                  <a:srgbClr val="000000"/>
                </a:solidFill>
                <a:latin typeface="Microsoft Sans Serif" panose="020B0604020202020204" pitchFamily="34" charset="0"/>
                <a:ea typeface="Arial"/>
                <a:cs typeface="Microsoft Sans Serif" panose="020B0604020202020204" pitchFamily="34" charset="0"/>
                <a:sym typeface="Arial"/>
              </a:rPr>
              <a:t>Secondly the ratings play a huge role while deciding places for new restaurants since ratings tells whether customers of a particular region are satisfied with the food &amp; services offered or not.</a:t>
            </a:r>
          </a:p>
          <a:p>
            <a:pPr marL="1083312" lvl="2" indent="-306706" algn="l">
              <a:lnSpc>
                <a:spcPct val="150000"/>
              </a:lnSpc>
              <a:spcBef>
                <a:spcPts val="0"/>
              </a:spcBef>
              <a:buClr>
                <a:srgbClr val="7A7B7B"/>
              </a:buClr>
              <a:buSzPts val="2800"/>
              <a:buFont typeface="Arial"/>
              <a:buChar char="•"/>
            </a:pPr>
            <a:endParaRPr lang="en-IN" sz="1600"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1083312" lvl="2" indent="-306706" algn="l">
              <a:lnSpc>
                <a:spcPct val="150000"/>
              </a:lnSpc>
              <a:spcBef>
                <a:spcPts val="0"/>
              </a:spcBef>
              <a:buClr>
                <a:srgbClr val="7A7B7B"/>
              </a:buClr>
              <a:buSzPts val="2800"/>
              <a:buFont typeface="Arial"/>
              <a:buChar char="•"/>
            </a:pPr>
            <a:endParaRPr lang="en-IN" sz="1600"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017594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994" y="7937"/>
            <a:ext cx="9882187" cy="838200"/>
          </a:xfrm>
        </p:spPr>
        <p:txBody>
          <a:bodyPr>
            <a:normAutofit fontScale="90000"/>
          </a:bodyPr>
          <a:lstStyle/>
          <a:p>
            <a:r>
              <a:rPr lang="en-IN" sz="4800" i="1" dirty="0" smtClean="0">
                <a:latin typeface="Aharoni" panose="02010803020104030203" pitchFamily="2" charset="-79"/>
                <a:cs typeface="Aharoni" panose="02010803020104030203" pitchFamily="2" charset="-79"/>
              </a:rPr>
              <a:t>Countries to </a:t>
            </a:r>
            <a:r>
              <a:rPr lang="en-IN" sz="4800" i="1" dirty="0">
                <a:latin typeface="Aharoni" panose="02010803020104030203" pitchFamily="2" charset="-79"/>
                <a:cs typeface="Aharoni" panose="02010803020104030203" pitchFamily="2" charset="-79"/>
              </a:rPr>
              <a:t>o</a:t>
            </a:r>
            <a:r>
              <a:rPr lang="en-IN" sz="4800" i="1" dirty="0" smtClean="0">
                <a:latin typeface="Aharoni" panose="02010803020104030203" pitchFamily="2" charset="-79"/>
                <a:cs typeface="Aharoni" panose="02010803020104030203" pitchFamily="2" charset="-79"/>
              </a:rPr>
              <a:t>pen new restaurants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96265" y="1122218"/>
            <a:ext cx="10106025" cy="5554374"/>
          </a:xfrm>
        </p:spPr>
        <p:txBody>
          <a:bodyPr>
            <a:normAutofit/>
          </a:bodyPr>
          <a:lstStyle/>
          <a:p>
            <a:pPr marL="319406" lvl="1" algn="l">
              <a:lnSpc>
                <a:spcPct val="100000"/>
              </a:lnSpc>
              <a:spcBef>
                <a:spcPts val="0"/>
              </a:spcBef>
              <a:buClr>
                <a:srgbClr val="7A7B7B"/>
              </a:buClr>
              <a:buSzPts val="2800"/>
            </a:pPr>
            <a:r>
              <a:rPr lang="en-IN" b="1" dirty="0" smtClean="0">
                <a:solidFill>
                  <a:srgbClr val="000000"/>
                </a:solidFill>
                <a:latin typeface="Microsoft Sans Serif" panose="020B0604020202020204" pitchFamily="34" charset="0"/>
                <a:ea typeface="Arial"/>
                <a:cs typeface="Microsoft Sans Serif" panose="020B0604020202020204" pitchFamily="34" charset="0"/>
                <a:sym typeface="Arial"/>
              </a:rPr>
              <a:t>After analysing data </a:t>
            </a:r>
            <a:r>
              <a:rPr lang="en-IN" b="1" dirty="0" err="1" smtClean="0">
                <a:solidFill>
                  <a:srgbClr val="000000"/>
                </a:solidFill>
                <a:latin typeface="Microsoft Sans Serif" panose="020B0604020202020204" pitchFamily="34" charset="0"/>
                <a:ea typeface="Arial"/>
                <a:cs typeface="Microsoft Sans Serif" panose="020B0604020202020204" pitchFamily="34" charset="0"/>
                <a:sym typeface="Arial"/>
              </a:rPr>
              <a:t>wrt</a:t>
            </a:r>
            <a:r>
              <a:rPr lang="en-IN" b="1" dirty="0" smtClean="0">
                <a:solidFill>
                  <a:srgbClr val="000000"/>
                </a:solidFill>
                <a:latin typeface="Microsoft Sans Serif" panose="020B0604020202020204" pitchFamily="34" charset="0"/>
                <a:ea typeface="Arial"/>
                <a:cs typeface="Microsoft Sans Serif" panose="020B0604020202020204" pitchFamily="34" charset="0"/>
                <a:sym typeface="Arial"/>
              </a:rPr>
              <a:t> to the points mentioned, the below countries are best suited for opening of new restaurants.</a:t>
            </a:r>
          </a:p>
          <a:p>
            <a:pPr marL="319406" lvl="1" algn="l">
              <a:lnSpc>
                <a:spcPct val="100000"/>
              </a:lnSpc>
              <a:spcBef>
                <a:spcPts val="0"/>
              </a:spcBef>
              <a:buClr>
                <a:srgbClr val="7A7B7B"/>
              </a:buClr>
              <a:buSzPts val="2800"/>
            </a:pPr>
            <a:endParaRPr lang="en-IN" b="1" dirty="0" smtClean="0">
              <a:solidFill>
                <a:srgbClr val="92D050"/>
              </a:solidFill>
              <a:latin typeface="Microsoft Sans Serif" panose="020B0604020202020204" pitchFamily="34" charset="0"/>
              <a:ea typeface="Arial"/>
              <a:cs typeface="Microsoft Sans Serif" panose="020B0604020202020204" pitchFamily="34" charset="0"/>
              <a:sym typeface="Arial"/>
            </a:endParaRPr>
          </a:p>
          <a:p>
            <a:pPr marL="662306" lvl="1" indent="-342900" algn="l">
              <a:lnSpc>
                <a:spcPct val="100000"/>
              </a:lnSpc>
              <a:spcBef>
                <a:spcPts val="0"/>
              </a:spcBef>
              <a:buClr>
                <a:srgbClr val="7A7B7B"/>
              </a:buClr>
              <a:buSzPts val="2800"/>
              <a:buFont typeface="Arial" panose="020B0604020202020204" pitchFamily="34" charset="0"/>
              <a:buChar char="•"/>
            </a:pPr>
            <a:r>
              <a:rPr lang="en-IN" sz="2400" b="1" dirty="0" smtClean="0">
                <a:solidFill>
                  <a:srgbClr val="FF0000"/>
                </a:solidFill>
                <a:latin typeface="Microsoft Sans Serif" panose="020B0604020202020204" pitchFamily="34" charset="0"/>
                <a:ea typeface="Arial"/>
                <a:cs typeface="Microsoft Sans Serif" panose="020B0604020202020204" pitchFamily="34" charset="0"/>
                <a:sym typeface="Arial"/>
              </a:rPr>
              <a:t>Canada, Australia, Singapore</a:t>
            </a:r>
            <a:r>
              <a:rPr lang="en-IN" sz="2400" b="1" dirty="0">
                <a:solidFill>
                  <a:srgbClr val="FF0000"/>
                </a:solidFill>
                <a:latin typeface="Microsoft Sans Serif" panose="020B0604020202020204" pitchFamily="34" charset="0"/>
                <a:ea typeface="Arial"/>
                <a:cs typeface="Microsoft Sans Serif" panose="020B0604020202020204" pitchFamily="34" charset="0"/>
                <a:sym typeface="Arial"/>
              </a:rPr>
              <a:t> </a:t>
            </a:r>
            <a:r>
              <a:rPr lang="en-IN" sz="2400" b="1" dirty="0" smtClean="0">
                <a:solidFill>
                  <a:srgbClr val="FF0000"/>
                </a:solidFill>
                <a:latin typeface="Microsoft Sans Serif" panose="020B0604020202020204" pitchFamily="34" charset="0"/>
                <a:ea typeface="Arial"/>
                <a:cs typeface="Microsoft Sans Serif" panose="020B0604020202020204" pitchFamily="34" charset="0"/>
                <a:sym typeface="Arial"/>
              </a:rPr>
              <a:t>and Sri Lanka</a:t>
            </a:r>
          </a:p>
          <a:p>
            <a:pPr marL="319406" lvl="1" algn="l">
              <a:lnSpc>
                <a:spcPct val="100000"/>
              </a:lnSpc>
              <a:spcBef>
                <a:spcPts val="0"/>
              </a:spcBef>
              <a:buClr>
                <a:srgbClr val="7A7B7B"/>
              </a:buClr>
              <a:buSzPts val="2800"/>
            </a:pPr>
            <a:endParaRPr lang="en-IN" sz="2400" b="1" dirty="0" smtClean="0">
              <a:solidFill>
                <a:srgbClr val="00000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r>
              <a:rPr lang="en-IN" b="1" dirty="0" smtClean="0">
                <a:solidFill>
                  <a:srgbClr val="000000"/>
                </a:solidFill>
                <a:latin typeface="Microsoft Sans Serif" panose="020B0604020202020204" pitchFamily="34" charset="0"/>
                <a:ea typeface="Arial"/>
                <a:cs typeface="Microsoft Sans Serif" panose="020B0604020202020204" pitchFamily="34" charset="0"/>
                <a:sym typeface="Arial"/>
              </a:rPr>
              <a:t>The average ratings in the suggested country ranges from 3.6 to 3.9.</a:t>
            </a:r>
          </a:p>
          <a:p>
            <a:pPr marL="319406" lvl="1" algn="l">
              <a:lnSpc>
                <a:spcPct val="100000"/>
              </a:lnSpc>
              <a:spcBef>
                <a:spcPts val="0"/>
              </a:spcBef>
              <a:buClr>
                <a:srgbClr val="7A7B7B"/>
              </a:buClr>
              <a:buSzPts val="2800"/>
            </a:pPr>
            <a:r>
              <a:rPr lang="en-IN" b="1" dirty="0" smtClean="0">
                <a:solidFill>
                  <a:srgbClr val="000000"/>
                </a:solidFill>
                <a:latin typeface="Microsoft Sans Serif" panose="020B0604020202020204" pitchFamily="34" charset="0"/>
                <a:ea typeface="Arial"/>
                <a:cs typeface="Microsoft Sans Serif" panose="020B0604020202020204" pitchFamily="34" charset="0"/>
                <a:sym typeface="Arial"/>
              </a:rPr>
              <a:t>The number of restaurants currently operating are also less between 4-24</a:t>
            </a:r>
            <a:endParaRPr lang="en-IN" dirty="0">
              <a:solidFill>
                <a:srgbClr val="00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1554307" y="3876674"/>
            <a:ext cx="4490940" cy="1789835"/>
          </a:xfrm>
          <a:prstGeom prst="rect">
            <a:avLst/>
          </a:prstGeom>
        </p:spPr>
      </p:pic>
      <p:pic>
        <p:nvPicPr>
          <p:cNvPr id="7" name="Picture 6"/>
          <p:cNvPicPr>
            <a:picLocks noChangeAspect="1"/>
          </p:cNvPicPr>
          <p:nvPr/>
        </p:nvPicPr>
        <p:blipFill>
          <a:blip r:embed="rId3"/>
          <a:stretch>
            <a:fillRect/>
          </a:stretch>
        </p:blipFill>
        <p:spPr>
          <a:xfrm>
            <a:off x="6538286" y="3876673"/>
            <a:ext cx="4370965" cy="1789835"/>
          </a:xfrm>
          <a:prstGeom prst="rect">
            <a:avLst/>
          </a:prstGeom>
        </p:spPr>
      </p:pic>
    </p:spTree>
    <p:extLst>
      <p:ext uri="{BB962C8B-B14F-4D97-AF65-F5344CB8AC3E}">
        <p14:creationId xmlns:p14="http://schemas.microsoft.com/office/powerpoint/2010/main" val="2912981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64" y="520555"/>
            <a:ext cx="9882187" cy="838200"/>
          </a:xfrm>
        </p:spPr>
        <p:txBody>
          <a:bodyPr>
            <a:normAutofit fontScale="90000"/>
          </a:bodyPr>
          <a:lstStyle/>
          <a:p>
            <a:r>
              <a:rPr lang="en-IN" sz="4800" i="1" dirty="0" smtClean="0">
                <a:latin typeface="Aharoni" panose="02010803020104030203" pitchFamily="2" charset="-79"/>
                <a:cs typeface="Aharoni" panose="02010803020104030203" pitchFamily="2" charset="-79"/>
              </a:rPr>
              <a:t>Cities in suggested countries to open  new restaurants</a:t>
            </a:r>
            <a:endParaRPr lang="en-IN" sz="4800" i="1"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a:xfrm>
            <a:off x="1213138" y="1704108"/>
            <a:ext cx="10106025" cy="5554374"/>
          </a:xfrm>
        </p:spPr>
        <p:txBody>
          <a:bodyPr>
            <a:normAutofit/>
          </a:bodyPr>
          <a:lstStyle/>
          <a:p>
            <a:pPr marL="319406" lvl="1" algn="l">
              <a:lnSpc>
                <a:spcPct val="100000"/>
              </a:lnSpc>
              <a:spcBef>
                <a:spcPts val="0"/>
              </a:spcBef>
              <a:buClr>
                <a:srgbClr val="7A7B7B"/>
              </a:buClr>
              <a:buSzPts val="2800"/>
            </a:pPr>
            <a:r>
              <a:rPr lang="en-IN" sz="2400" dirty="0" smtClean="0">
                <a:solidFill>
                  <a:srgbClr val="000000"/>
                </a:solidFill>
                <a:latin typeface="Microsoft Sans Serif" panose="020B0604020202020204" pitchFamily="34" charset="0"/>
                <a:ea typeface="Arial"/>
                <a:cs typeface="Microsoft Sans Serif" panose="020B0604020202020204" pitchFamily="34" charset="0"/>
                <a:sym typeface="Arial"/>
              </a:rPr>
              <a:t>Cities with less number of restaurants and lower ratings are best suited for opening of new restaurants.</a:t>
            </a:r>
          </a:p>
          <a:p>
            <a:pPr marL="319406" lvl="1" algn="l">
              <a:lnSpc>
                <a:spcPct val="100000"/>
              </a:lnSpc>
              <a:spcBef>
                <a:spcPts val="0"/>
              </a:spcBef>
              <a:buClr>
                <a:srgbClr val="7A7B7B"/>
              </a:buClr>
              <a:buSzPts val="2800"/>
            </a:pPr>
            <a:r>
              <a:rPr lang="en-IN" sz="2400" dirty="0" smtClean="0">
                <a:solidFill>
                  <a:srgbClr val="000000"/>
                </a:solidFill>
                <a:latin typeface="Microsoft Sans Serif" panose="020B0604020202020204" pitchFamily="34" charset="0"/>
                <a:ea typeface="Arial"/>
                <a:cs typeface="Microsoft Sans Serif" panose="020B0604020202020204" pitchFamily="34" charset="0"/>
                <a:sym typeface="Arial"/>
              </a:rPr>
              <a:t>After analysis the cities where new restaurants should be opened are.</a:t>
            </a:r>
          </a:p>
          <a:p>
            <a:pPr marL="319406" lvl="1" algn="l">
              <a:lnSpc>
                <a:spcPct val="100000"/>
              </a:lnSpc>
              <a:spcBef>
                <a:spcPts val="0"/>
              </a:spcBef>
              <a:buClr>
                <a:srgbClr val="7A7B7B"/>
              </a:buClr>
              <a:buSzPts val="2800"/>
            </a:pPr>
            <a:endParaRPr lang="en-IN" sz="2400" dirty="0" smtClean="0">
              <a:solidFill>
                <a:srgbClr val="FF0000"/>
              </a:solidFill>
              <a:latin typeface="Microsoft Sans Serif" panose="020B0604020202020204" pitchFamily="34" charset="0"/>
              <a:ea typeface="Arial"/>
              <a:cs typeface="Microsoft Sans Serif" panose="020B0604020202020204" pitchFamily="34" charset="0"/>
              <a:sym typeface="Arial"/>
            </a:endParaRPr>
          </a:p>
          <a:p>
            <a:pPr marL="319406" lvl="1" algn="l">
              <a:lnSpc>
                <a:spcPct val="100000"/>
              </a:lnSpc>
              <a:spcBef>
                <a:spcPts val="0"/>
              </a:spcBef>
              <a:buClr>
                <a:srgbClr val="7A7B7B"/>
              </a:buClr>
              <a:buSzPts val="2800"/>
            </a:pPr>
            <a:r>
              <a:rPr lang="en-IN" sz="2400" dirty="0" smtClean="0">
                <a:solidFill>
                  <a:srgbClr val="FF0000"/>
                </a:solidFill>
                <a:latin typeface="Microsoft Sans Serif" panose="020B0604020202020204" pitchFamily="34" charset="0"/>
                <a:ea typeface="Arial"/>
                <a:cs typeface="Microsoft Sans Serif" panose="020B0604020202020204" pitchFamily="34" charset="0"/>
                <a:sym typeface="Arial"/>
              </a:rPr>
              <a:t>Canada – Consort &amp; Chatham –Kent</a:t>
            </a:r>
          </a:p>
          <a:p>
            <a:pPr marL="319406" lvl="1" algn="l">
              <a:lnSpc>
                <a:spcPct val="100000"/>
              </a:lnSpc>
              <a:spcBef>
                <a:spcPts val="0"/>
              </a:spcBef>
              <a:buClr>
                <a:srgbClr val="7A7B7B"/>
              </a:buClr>
              <a:buSzPts val="2800"/>
            </a:pPr>
            <a:r>
              <a:rPr lang="en-IN" sz="2400" dirty="0" smtClean="0">
                <a:solidFill>
                  <a:srgbClr val="FF0000"/>
                </a:solidFill>
                <a:latin typeface="Microsoft Sans Serif" panose="020B0604020202020204" pitchFamily="34" charset="0"/>
                <a:ea typeface="Arial"/>
                <a:cs typeface="Microsoft Sans Serif" panose="020B0604020202020204" pitchFamily="34" charset="0"/>
                <a:sym typeface="Arial"/>
              </a:rPr>
              <a:t>Australia – Montville, Paynesville, Mayfield</a:t>
            </a:r>
          </a:p>
          <a:p>
            <a:pPr marL="319406" lvl="1" algn="l">
              <a:lnSpc>
                <a:spcPct val="100000"/>
              </a:lnSpc>
              <a:spcBef>
                <a:spcPts val="0"/>
              </a:spcBef>
              <a:buClr>
                <a:srgbClr val="7A7B7B"/>
              </a:buClr>
              <a:buSzPts val="2800"/>
            </a:pPr>
            <a:r>
              <a:rPr lang="en-IN" sz="2400" dirty="0" smtClean="0">
                <a:solidFill>
                  <a:srgbClr val="FF0000"/>
                </a:solidFill>
                <a:latin typeface="Microsoft Sans Serif" panose="020B0604020202020204" pitchFamily="34" charset="0"/>
                <a:ea typeface="Arial"/>
                <a:cs typeface="Microsoft Sans Serif" panose="020B0604020202020204" pitchFamily="34" charset="0"/>
                <a:sym typeface="Arial"/>
              </a:rPr>
              <a:t>Singapore – Singapore</a:t>
            </a:r>
          </a:p>
          <a:p>
            <a:pPr marL="319406" lvl="1" algn="l">
              <a:lnSpc>
                <a:spcPct val="100000"/>
              </a:lnSpc>
              <a:spcBef>
                <a:spcPts val="0"/>
              </a:spcBef>
              <a:buClr>
                <a:srgbClr val="7A7B7B"/>
              </a:buClr>
              <a:buSzPts val="2800"/>
            </a:pPr>
            <a:r>
              <a:rPr lang="en-IN" sz="2400" dirty="0" smtClean="0">
                <a:solidFill>
                  <a:srgbClr val="FF0000"/>
                </a:solidFill>
                <a:latin typeface="Microsoft Sans Serif" panose="020B0604020202020204" pitchFamily="34" charset="0"/>
                <a:ea typeface="Arial"/>
                <a:cs typeface="Microsoft Sans Serif" panose="020B0604020202020204" pitchFamily="34" charset="0"/>
                <a:sym typeface="Arial"/>
              </a:rPr>
              <a:t>Sri Lanka - Colombo</a:t>
            </a:r>
            <a:endParaRPr lang="en-IN" sz="2400" dirty="0">
              <a:solidFill>
                <a:srgbClr val="FF0000"/>
              </a:solidFill>
              <a:latin typeface="Microsoft Sans Serif" panose="020B0604020202020204" pitchFamily="34" charset="0"/>
              <a:ea typeface="Arial"/>
              <a:cs typeface="Microsoft Sans Serif" panose="020B0604020202020204" pitchFamily="34" charset="0"/>
              <a:sym typeface="Arial"/>
            </a:endParaRPr>
          </a:p>
        </p:txBody>
      </p:sp>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89654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4773" y="714519"/>
            <a:ext cx="9882187" cy="838200"/>
          </a:xfrm>
        </p:spPr>
        <p:txBody>
          <a:bodyPr>
            <a:normAutofit fontScale="90000"/>
          </a:bodyPr>
          <a:lstStyle/>
          <a:p>
            <a:r>
              <a:rPr lang="en-IN" sz="4800" i="1" dirty="0" smtClean="0">
                <a:latin typeface="Aharoni" panose="02010803020104030203" pitchFamily="2" charset="-79"/>
                <a:cs typeface="Aharoni" panose="02010803020104030203" pitchFamily="2" charset="-79"/>
              </a:rPr>
              <a:t>Ratings of restaurant already present in suggested countries.</a:t>
            </a:r>
            <a:endParaRPr lang="en-IN" sz="4800" i="1" dirty="0">
              <a:latin typeface="Aharoni" panose="02010803020104030203" pitchFamily="2" charset="-79"/>
              <a:cs typeface="Aharoni" panose="02010803020104030203" pitchFamily="2" charset="-79"/>
            </a:endParaRPr>
          </a:p>
        </p:txBody>
      </p:sp>
      <p:pic>
        <p:nvPicPr>
          <p:cNvPr id="5" name="Picture 4"/>
          <p:cNvPicPr>
            <a:picLocks noChangeAspect="1"/>
          </p:cNvPicPr>
          <p:nvPr/>
        </p:nvPicPr>
        <p:blipFill>
          <a:blip r:embed="rId2"/>
          <a:stretch>
            <a:fillRect/>
          </a:stretch>
        </p:blipFill>
        <p:spPr>
          <a:xfrm>
            <a:off x="2840182" y="1912935"/>
            <a:ext cx="6023190" cy="3143973"/>
          </a:xfrm>
          <a:prstGeom prst="rect">
            <a:avLst/>
          </a:prstGeom>
        </p:spPr>
      </p:pic>
      <p:sp>
        <p:nvSpPr>
          <p:cNvPr id="4" name="AutoShape 2" descr="Zomato may report 57 per cent YoY jump in net sales at Rs 2,607 crore, Kotak Institutional Equities said. This brokerage expects Ebitda at Rs 9.9 cro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291929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1248</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Aharoni</vt:lpstr>
      <vt:lpstr>Arial</vt:lpstr>
      <vt:lpstr>Calibri</vt:lpstr>
      <vt:lpstr>Calibri Light</vt:lpstr>
      <vt:lpstr>Microsoft Sans Serif</vt:lpstr>
      <vt:lpstr>Montserrat</vt:lpstr>
      <vt:lpstr>Office Theme</vt:lpstr>
      <vt:lpstr>ZOMATO SALES ANALYSIS</vt:lpstr>
      <vt:lpstr>History of Zomato</vt:lpstr>
      <vt:lpstr>History of Zomato</vt:lpstr>
      <vt:lpstr>Problem Statements</vt:lpstr>
      <vt:lpstr>Overview of Data</vt:lpstr>
      <vt:lpstr>Countries to open new restaurants</vt:lpstr>
      <vt:lpstr>Countries to open new restaurants</vt:lpstr>
      <vt:lpstr>Cities in suggested countries to open  new restaurants</vt:lpstr>
      <vt:lpstr>Ratings of restaurant already present in suggested countries.</vt:lpstr>
      <vt:lpstr>Expenditure of food</vt:lpstr>
      <vt:lpstr>Competitors in each location</vt:lpstr>
      <vt:lpstr>Cuisines that needs to be focused</vt:lpstr>
      <vt:lpstr>Trends of table bookings &amp; online deliveries</vt:lpstr>
      <vt:lpstr>Dashboard &amp; Visualisations</vt:lpstr>
      <vt:lpstr>Dashboard &amp; Visualisations</vt:lpstr>
      <vt:lpstr>Methodology</vt:lpstr>
      <vt:lpstr>Methodology</vt:lpstr>
      <vt:lpstr>Insights</vt:lpstr>
      <vt:lpstr>Conclusions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SALES ANALYSIS</dc:title>
  <dc:creator>Akshay</dc:creator>
  <cp:lastModifiedBy>Akshay</cp:lastModifiedBy>
  <cp:revision>28</cp:revision>
  <dcterms:created xsi:type="dcterms:W3CDTF">2024-06-11T12:18:04Z</dcterms:created>
  <dcterms:modified xsi:type="dcterms:W3CDTF">2024-06-11T16:37:15Z</dcterms:modified>
</cp:coreProperties>
</file>