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9" r:id="rId4"/>
    <p:sldId id="265" r:id="rId5"/>
    <p:sldId id="260" r:id="rId6"/>
    <p:sldId id="270" r:id="rId7"/>
    <p:sldId id="263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E98C"/>
    <a:srgbClr val="A5C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BA1C2-E8F0-C84E-BD6E-B46CDF13D7EE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8FFEC-0AF5-3540-8C35-FDDAD5D5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9BEC-D43B-A64E-BC6E-0D9B8C80D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402F6-1FD9-0640-B7C5-06380616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554D-0BED-A24A-97A0-9FDC01D4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C1CD-0DEB-5441-A011-D0972FA66CB9}" type="datetime1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A468-AF3B-DA49-BF04-A7AABAF2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AD82-48C1-8D4A-B63F-6AA41238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8654-9C12-BE43-9E4F-296E57B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816F-1CDB-E04B-A472-1019A1C4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2017-244D-0F41-83FE-A9A08178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1994-6553-9F42-9469-63A9B379A780}" type="datetime1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9D99-6267-1647-B962-B5DF3AC8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D9C2-B3BD-A141-A2A3-FD6CA44C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9960E-B8F7-2745-994F-E90A274BB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1CF33-4500-3A40-9F20-EFD8EE35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3C60-3B6A-234E-9124-C3C6E70E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391F-8AAC-6A4B-B4B5-D9EA66AE4C50}" type="datetime1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8BDE-7683-CD4E-BA52-05CFE662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317F-8768-0D4A-8F17-C6C2C8E1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7C8FBC-DA34-0340-8BBD-C79139EF107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A5CA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7BE2-79F3-8D4F-A8CF-32F7A26E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1E19-D138-6A42-A98D-52C05264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5108-0EA5-A04C-8F30-3A8A4E55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0771-E081-BF4D-A6CA-C283274E6560}" type="datetime1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B8AA-EB87-224F-B3D7-BAA37059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9408-9A58-514C-86B1-86181494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AEDE-6396-3640-8FAE-91A8B89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F141-5B34-D245-8091-3A27609D2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761D-DFC8-BA48-8A78-4D07303D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2AB87-E52C-7448-9C2C-04998AFA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7920-7834-DE48-9774-231F9B798891}" type="datetime1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9604-EF86-E443-AFAA-928919C5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2DE2F-EC07-404E-93EF-AE6626B5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30F7-274B-0B42-B2B0-E3E93A92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0B574-4E80-B248-90B4-859673E4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6663-DE91-8345-9E83-3921D7457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433-E652-C14C-9047-8E01B06A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C1DD1-A41D-CF4D-9A3E-49077898F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0ECFC-C46E-324E-A702-45B6800D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2554-562F-C444-821D-D3F1EAEEEF58}" type="datetime1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0F396-B3C3-8E4C-8A28-6815417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95A57-7220-8B44-96DF-1BB2A187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6E46-60E0-5642-9A49-990BFC0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8E06E-AEE9-BD45-99BF-1EFC4E0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515-03B5-9844-99E1-950D54416E8B}" type="datetime1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0F5D6-7174-4F42-A1D9-A45DCB76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75BB-3C06-BA4A-AA23-97E1ECC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FC71-65FB-264D-93B1-9E54E3CE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150-CE04-6C43-95E1-5782236FB709}" type="datetime1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ADFEB-EF37-4C4D-A113-40A394FC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995-027A-F844-B136-90A72E44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67C0-29E6-004B-83EF-01451B61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08F-16DC-EA4A-98A8-B2321D8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92859-13FA-304D-B71F-FAD7B6AF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B07B1-4EF2-4B40-902C-054142B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3B71-35BF-E242-A72A-7661E16F9154}" type="datetime1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A12A-C3DF-9C48-9499-ED8C8504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93061-F7C3-1141-8B83-AE36B562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3360-9091-E846-A965-A67C4618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86970-B69C-C34E-88EF-2C721CBD6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19E24-94FD-6346-A1FB-6D18667C0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18468-4C34-C542-A5D0-27C50BF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094-5CFE-1944-A8DE-BF0A0FE9195B}" type="datetime1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8F2F-68C7-1F4D-AD1F-C87C8F10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30CF-014C-6A4C-A0FE-FA3E4A70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BC416-FC4E-5A45-8C7C-CE6F94F6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B34B-87FD-7445-9EBD-2157A5F8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A319-F0C3-1942-9C87-CFD7AAEF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723A-0FEE-0546-8A02-3108B4A5C933}" type="datetime1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472E-1E78-1D4D-AE5D-CFEBEF1B3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069-A121-A443-B4FE-79AD31F5E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8FCF-7809-4F4D-BAB0-989F5B9F8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akshaysuresh1/may22-barrel" TargetMode="External"/><Relationship Id="rId7" Type="http://schemas.openxmlformats.org/officeDocument/2006/relationships/hyperlink" Target="https://www.linkedin.com/in/akshaysureshas1/" TargetMode="External"/><Relationship Id="rId12" Type="http://schemas.openxmlformats.org/officeDocument/2006/relationships/hyperlink" Target="https://www.linkedin.com/in/dmitry-osu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hyperlink" Target="https://www.linkedin.com/in/leonardo-santana-4455594b/" TargetMode="External"/><Relationship Id="rId5" Type="http://schemas.openxmlformats.org/officeDocument/2006/relationships/hyperlink" Target="https://drive.google.com/file/d/1SkBReQL6fjtDxF-8_lyOj6GX_K0foR0C/view?usp=sharing" TargetMode="External"/><Relationship Id="rId10" Type="http://schemas.openxmlformats.org/officeDocument/2006/relationships/hyperlink" Target="https://www.linkedin.com/in/armandarbin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linkedin.com/in/emilio-codecid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amesbramante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319-47516-5_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2A1A1-BC64-1E42-B872-3E57295A4F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1303445"/>
            <a:ext cx="3821432" cy="853177"/>
          </a:xfrm>
        </p:spPr>
        <p:txBody>
          <a:bodyPr anchor="b">
            <a:normAutofit/>
          </a:bodyPr>
          <a:lstStyle/>
          <a:p>
            <a:r>
              <a:rPr lang="en-US" sz="2600" b="1" i="0" dirty="0">
                <a:solidFill>
                  <a:srgbClr val="000000"/>
                </a:solidFill>
                <a:effectLst/>
              </a:rPr>
              <a:t>Predicting Fertilizer Input for Rice </a:t>
            </a:r>
            <a:r>
              <a:rPr lang="en-US" sz="2600" b="1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Cultivation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 in India</a:t>
            </a:r>
            <a:endParaRPr lang="en-US" sz="26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8F18-8356-2741-BD9A-EDBE30FAE4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0080" y="2872899"/>
            <a:ext cx="4243589" cy="2571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Team Barrel:</a:t>
            </a:r>
          </a:p>
          <a:p>
            <a:pPr marL="0" indent="0">
              <a:buNone/>
            </a:pPr>
            <a:r>
              <a:rPr lang="en-US" sz="2200" dirty="0"/>
              <a:t>Akshay Suresh</a:t>
            </a:r>
          </a:p>
          <a:p>
            <a:pPr marL="0" indent="0">
              <a:buNone/>
            </a:pPr>
            <a:r>
              <a:rPr lang="en-US" sz="2200" dirty="0"/>
              <a:t>Arman Darbinyan</a:t>
            </a:r>
          </a:p>
          <a:p>
            <a:pPr marL="0" indent="0">
              <a:buNone/>
            </a:pPr>
            <a:r>
              <a:rPr lang="en-US" sz="2200" dirty="0"/>
              <a:t>Dmitry </a:t>
            </a:r>
            <a:r>
              <a:rPr lang="en-US" sz="2200" dirty="0" err="1"/>
              <a:t>Shcherbakov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Emilio </a:t>
            </a:r>
            <a:r>
              <a:rPr lang="en-US" sz="2200" dirty="0" err="1"/>
              <a:t>Codecido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Leonardo Santana</a:t>
            </a:r>
          </a:p>
        </p:txBody>
      </p:sp>
      <p:pic>
        <p:nvPicPr>
          <p:cNvPr id="4" name="Picture 6" descr="Fresh supplies of fertiliser soon, say Bihar officials - Hindustan Times">
            <a:extLst>
              <a:ext uri="{FF2B5EF4-FFF2-40B4-BE49-F238E27FC236}">
                <a16:creationId xmlns:a16="http://schemas.microsoft.com/office/drawing/2014/main" id="{162DEC25-944A-A149-98DC-CE3AF2882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r="3257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 - Free social media icons">
            <a:hlinkClick r:id="rId3"/>
            <a:extLst>
              <a:ext uri="{FF2B5EF4-FFF2-40B4-BE49-F238E27FC236}">
                <a16:creationId xmlns:a16="http://schemas.microsoft.com/office/drawing/2014/main" id="{B3100628-C156-234F-8F73-2009735E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5721204"/>
            <a:ext cx="732243" cy="7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B2D22F-5FB6-4940-87AA-68A5294D589A}"/>
              </a:ext>
            </a:extLst>
          </p:cNvPr>
          <p:cNvSpPr/>
          <p:nvPr/>
        </p:nvSpPr>
        <p:spPr>
          <a:xfrm>
            <a:off x="15107" y="39964"/>
            <a:ext cx="55417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 err="1"/>
              <a:t>Erdös</a:t>
            </a:r>
            <a:r>
              <a:rPr lang="en-US" sz="2100" dirty="0"/>
              <a:t> Institute Data Science Bootcamp May 2022</a:t>
            </a:r>
            <a:endParaRPr lang="en-US" sz="2100" dirty="0">
              <a:effectLst/>
            </a:endParaRPr>
          </a:p>
        </p:txBody>
      </p:sp>
      <p:pic>
        <p:nvPicPr>
          <p:cNvPr id="2060" name="Picture 12">
            <a:hlinkClick r:id="rId5"/>
            <a:extLst>
              <a:ext uri="{FF2B5EF4-FFF2-40B4-BE49-F238E27FC236}">
                <a16:creationId xmlns:a16="http://schemas.microsoft.com/office/drawing/2014/main" id="{19E15910-7EE1-1041-BB7F-76E24907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81" y="5721204"/>
            <a:ext cx="732243" cy="7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hlinkClick r:id="rId7"/>
            <a:extLst>
              <a:ext uri="{FF2B5EF4-FFF2-40B4-BE49-F238E27FC236}">
                <a16:creationId xmlns:a16="http://schemas.microsoft.com/office/drawing/2014/main" id="{CE8A7DF1-80AC-4746-B4EF-B8E690AA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13" y="3221892"/>
            <a:ext cx="415498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>
            <a:hlinkClick r:id="rId9"/>
            <a:extLst>
              <a:ext uri="{FF2B5EF4-FFF2-40B4-BE49-F238E27FC236}">
                <a16:creationId xmlns:a16="http://schemas.microsoft.com/office/drawing/2014/main" id="{74E1A100-271E-D14C-AF09-8FE8E0B6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91" y="4558391"/>
            <a:ext cx="415498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hlinkClick r:id="rId10"/>
            <a:extLst>
              <a:ext uri="{FF2B5EF4-FFF2-40B4-BE49-F238E27FC236}">
                <a16:creationId xmlns:a16="http://schemas.microsoft.com/office/drawing/2014/main" id="{438A2CAF-8398-C84D-8A49-F8057091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59" y="3671955"/>
            <a:ext cx="415498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hlinkClick r:id="rId11"/>
            <a:extLst>
              <a:ext uri="{FF2B5EF4-FFF2-40B4-BE49-F238E27FC236}">
                <a16:creationId xmlns:a16="http://schemas.microsoft.com/office/drawing/2014/main" id="{6C8E6B0E-251A-FC41-8F1E-A927945A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59" y="5029329"/>
            <a:ext cx="415498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hlinkClick r:id="rId12"/>
            <a:extLst>
              <a:ext uri="{FF2B5EF4-FFF2-40B4-BE49-F238E27FC236}">
                <a16:creationId xmlns:a16="http://schemas.microsoft.com/office/drawing/2014/main" id="{D502784B-79F3-D341-8820-0BC0D92A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64" y="4138891"/>
            <a:ext cx="415498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7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Model Comparison</a:t>
            </a:r>
            <a:endParaRPr lang="en-US" sz="26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CAB5C-B399-4AD1-5BA3-4C0A72A0BA1D}"/>
              </a:ext>
            </a:extLst>
          </p:cNvPr>
          <p:cNvSpPr txBox="1"/>
          <p:nvPr/>
        </p:nvSpPr>
        <p:spPr>
          <a:xfrm>
            <a:off x="245075" y="1009404"/>
            <a:ext cx="4420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Symmetric mean absolute percent error: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1E10DB-1435-C500-6D39-FE6D64854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34" y="1687260"/>
            <a:ext cx="84709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3438B5-D042-234C-B12C-7C4EF2CE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2" y="2701606"/>
            <a:ext cx="11866615" cy="386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Summary and Future Work</a:t>
            </a:r>
            <a:endParaRPr lang="en-US" sz="26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805FA-EDB9-6DA5-6468-8B16146AE6A2}"/>
              </a:ext>
            </a:extLst>
          </p:cNvPr>
          <p:cNvSpPr txBox="1"/>
          <p:nvPr/>
        </p:nvSpPr>
        <p:spPr>
          <a:xfrm>
            <a:off x="360108" y="1040884"/>
            <a:ext cx="64978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Built cluster-level models predicting fertilizer input for a given rice yield.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/>
              <a:t>Future model extensions: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 variables:</a:t>
            </a:r>
          </a:p>
          <a:p>
            <a:r>
              <a:rPr lang="en-US" sz="2000" dirty="0"/>
              <a:t>  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Impact of crop rotation and off-season farming practices. </a:t>
            </a:r>
          </a:p>
        </p:txBody>
      </p:sp>
      <p:pic>
        <p:nvPicPr>
          <p:cNvPr id="9218" name="Picture 2" descr="Policy analysis and policy making">
            <a:extLst>
              <a:ext uri="{FF2B5EF4-FFF2-40B4-BE49-F238E27FC236}">
                <a16:creationId xmlns:a16="http://schemas.microsoft.com/office/drawing/2014/main" id="{9079C59D-3357-516D-AC85-82CD0D74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1255809"/>
            <a:ext cx="4191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D4087-6E24-BB3C-5818-51D13A53CA3D}"/>
              </a:ext>
            </a:extLst>
          </p:cNvPr>
          <p:cNvSpPr txBox="1"/>
          <p:nvPr/>
        </p:nvSpPr>
        <p:spPr>
          <a:xfrm>
            <a:off x="7475268" y="4136539"/>
            <a:ext cx="4338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Stakeholders: Agriculture policy-makers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31E54D-A4EA-7405-F788-A3FABABA6AAD}"/>
              </a:ext>
            </a:extLst>
          </p:cNvPr>
          <p:cNvCxnSpPr>
            <a:cxnSpLocks/>
          </p:cNvCxnSpPr>
          <p:nvPr/>
        </p:nvCxnSpPr>
        <p:spPr>
          <a:xfrm>
            <a:off x="7124700" y="1040884"/>
            <a:ext cx="0" cy="40934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5BBFF3-98E5-AC22-268D-09C0B60F15D2}"/>
              </a:ext>
            </a:extLst>
          </p:cNvPr>
          <p:cNvGrpSpPr/>
          <p:nvPr/>
        </p:nvGrpSpPr>
        <p:grpSpPr>
          <a:xfrm>
            <a:off x="515966" y="2803039"/>
            <a:ext cx="6104146" cy="1718221"/>
            <a:chOff x="515966" y="2701439"/>
            <a:chExt cx="6104146" cy="17182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C8A150-89FE-0C89-583B-CD565CD6EAAF}"/>
                </a:ext>
              </a:extLst>
            </p:cNvPr>
            <p:cNvGrpSpPr/>
            <p:nvPr/>
          </p:nvGrpSpPr>
          <p:grpSpPr>
            <a:xfrm>
              <a:off x="515966" y="2782005"/>
              <a:ext cx="1633792" cy="1637655"/>
              <a:chOff x="515966" y="2782005"/>
              <a:chExt cx="1633792" cy="1637655"/>
            </a:xfrm>
          </p:grpSpPr>
          <p:pic>
            <p:nvPicPr>
              <p:cNvPr id="9220" name="Picture 4" descr="Sun Symbol Clip Art Free PNG Image｜Illustoon">
                <a:extLst>
                  <a:ext uri="{FF2B5EF4-FFF2-40B4-BE49-F238E27FC236}">
                    <a16:creationId xmlns:a16="http://schemas.microsoft.com/office/drawing/2014/main" id="{D7C5D585-7824-468D-5913-FF4AE81690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70" t="10000" r="8147" b="10000"/>
              <a:stretch/>
            </p:blipFill>
            <p:spPr bwMode="auto">
              <a:xfrm>
                <a:off x="741108" y="2782005"/>
                <a:ext cx="1183508" cy="1161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2953AA-16C0-89C9-F23E-FFDC26A81677}"/>
                  </a:ext>
                </a:extLst>
              </p:cNvPr>
              <p:cNvSpPr txBox="1"/>
              <p:nvPr/>
            </p:nvSpPr>
            <p:spPr>
              <a:xfrm>
                <a:off x="515966" y="4050328"/>
                <a:ext cx="16337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solar irradiance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1A42DE-6555-740C-40D0-176AC4978022}"/>
                </a:ext>
              </a:extLst>
            </p:cNvPr>
            <p:cNvGrpSpPr/>
            <p:nvPr/>
          </p:nvGrpSpPr>
          <p:grpSpPr>
            <a:xfrm>
              <a:off x="2530758" y="2782005"/>
              <a:ext cx="1752509" cy="1637655"/>
              <a:chOff x="2943947" y="2667705"/>
              <a:chExt cx="1752509" cy="1637655"/>
            </a:xfrm>
          </p:grpSpPr>
          <p:pic>
            <p:nvPicPr>
              <p:cNvPr id="9222" name="Picture 6" descr="Soil Nutrients and Field Health: What You Need to Know - Growers How to  Determine Soil Health &amp; Prevent Nutrient Loss | Growers">
                <a:extLst>
                  <a:ext uri="{FF2B5EF4-FFF2-40B4-BE49-F238E27FC236}">
                    <a16:creationId xmlns:a16="http://schemas.microsoft.com/office/drawing/2014/main" id="{4F3082C6-FE4C-2ADE-1BC9-90C91534B4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3947" y="2667705"/>
                <a:ext cx="1752509" cy="1161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F522A3-DBEF-F828-AA9D-7D21241C6B05}"/>
                  </a:ext>
                </a:extLst>
              </p:cNvPr>
              <p:cNvSpPr txBox="1"/>
              <p:nvPr/>
            </p:nvSpPr>
            <p:spPr>
              <a:xfrm>
                <a:off x="3116419" y="3936028"/>
                <a:ext cx="1397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soil nutrients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23A7FF-D662-F56B-8582-7736CEB93536}"/>
                </a:ext>
              </a:extLst>
            </p:cNvPr>
            <p:cNvGrpSpPr/>
            <p:nvPr/>
          </p:nvGrpSpPr>
          <p:grpSpPr>
            <a:xfrm>
              <a:off x="4689712" y="2701439"/>
              <a:ext cx="1930400" cy="1718221"/>
              <a:chOff x="4689712" y="2701439"/>
              <a:chExt cx="1930400" cy="1718221"/>
            </a:xfrm>
          </p:grpSpPr>
          <p:pic>
            <p:nvPicPr>
              <p:cNvPr id="13" name="Picture 1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1E699A8-2989-DFF0-F6CA-464F34224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9712" y="2701439"/>
                <a:ext cx="1930400" cy="13335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4E2185-910C-4626-2F3E-213382E714B3}"/>
                  </a:ext>
                </a:extLst>
              </p:cNvPr>
              <p:cNvSpPr txBox="1"/>
              <p:nvPr/>
            </p:nvSpPr>
            <p:spPr>
              <a:xfrm>
                <a:off x="4956070" y="4050328"/>
                <a:ext cx="1397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sz="1800" dirty="0"/>
                  <a:t>loud cover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C31BC0-A5CF-BAE9-204A-9DA276ACD4E7}"/>
              </a:ext>
            </a:extLst>
          </p:cNvPr>
          <p:cNvSpPr txBox="1"/>
          <p:nvPr/>
        </p:nvSpPr>
        <p:spPr>
          <a:xfrm>
            <a:off x="360108" y="5651047"/>
            <a:ext cx="9799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Acknowledgements:</a:t>
            </a:r>
          </a:p>
          <a:p>
            <a:r>
              <a:rPr lang="en-US" sz="2000" dirty="0"/>
              <a:t>Special mention to </a:t>
            </a:r>
            <a:r>
              <a:rPr lang="en-US" sz="2000" dirty="0">
                <a:hlinkClick r:id="rId6"/>
              </a:rPr>
              <a:t>James Bramante</a:t>
            </a:r>
            <a:r>
              <a:rPr lang="en-US" sz="2000" dirty="0"/>
              <a:t> for mentoring us through our project.</a:t>
            </a:r>
          </a:p>
        </p:txBody>
      </p:sp>
    </p:spTree>
    <p:extLst>
      <p:ext uri="{BB962C8B-B14F-4D97-AF65-F5344CB8AC3E}">
        <p14:creationId xmlns:p14="http://schemas.microsoft.com/office/powerpoint/2010/main" val="35159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4" y="123285"/>
            <a:ext cx="11764179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Sustaining India’s Food Self-sufficiency</a:t>
            </a:r>
            <a:endParaRPr lang="en-US" sz="2600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E19C5-1AC4-7E9D-C29B-FB1C3D1256B5}"/>
              </a:ext>
            </a:extLst>
          </p:cNvPr>
          <p:cNvSpPr txBox="1"/>
          <p:nvPr/>
        </p:nvSpPr>
        <p:spPr>
          <a:xfrm>
            <a:off x="1019211" y="922168"/>
            <a:ext cx="309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Resource-intensive farming</a:t>
            </a:r>
          </a:p>
        </p:txBody>
      </p:sp>
      <p:pic>
        <p:nvPicPr>
          <p:cNvPr id="7170" name="Picture 2" descr="Farm input cost set to rise with increase in fertiliser prices - The  Economic Times">
            <a:extLst>
              <a:ext uri="{FF2B5EF4-FFF2-40B4-BE49-F238E27FC236}">
                <a16:creationId xmlns:a16="http://schemas.microsoft.com/office/drawing/2014/main" id="{C0963076-6BC2-43DB-0DBF-D6A33256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0" y="1370611"/>
            <a:ext cx="4334106" cy="32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FB34B-286C-BADE-B086-64F286ABA823}"/>
              </a:ext>
            </a:extLst>
          </p:cNvPr>
          <p:cNvSpPr txBox="1"/>
          <p:nvPr/>
        </p:nvSpPr>
        <p:spPr>
          <a:xfrm>
            <a:off x="8032201" y="970501"/>
            <a:ext cx="257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Soaring fertilizer prices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660AE-B020-C587-2E26-DFA496974960}"/>
              </a:ext>
            </a:extLst>
          </p:cNvPr>
          <p:cNvSpPr txBox="1"/>
          <p:nvPr/>
        </p:nvSpPr>
        <p:spPr>
          <a:xfrm>
            <a:off x="3164467" y="6141867"/>
            <a:ext cx="586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Precise fertilizer budgeting </a:t>
            </a:r>
            <a:r>
              <a:rPr lang="en-US" sz="2000" dirty="0"/>
              <a:t>required by policy-makers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695870-271D-12EC-8AC9-D95B19425787}"/>
              </a:ext>
            </a:extLst>
          </p:cNvPr>
          <p:cNvCxnSpPr>
            <a:cxnSpLocks/>
          </p:cNvCxnSpPr>
          <p:nvPr/>
        </p:nvCxnSpPr>
        <p:spPr>
          <a:xfrm>
            <a:off x="4973522" y="2641600"/>
            <a:ext cx="21004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5DFDEC-172B-37C9-442D-82C7E34F449E}"/>
              </a:ext>
            </a:extLst>
          </p:cNvPr>
          <p:cNvCxnSpPr/>
          <p:nvPr/>
        </p:nvCxnSpPr>
        <p:spPr>
          <a:xfrm>
            <a:off x="6057900" y="2641600"/>
            <a:ext cx="0" cy="34519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6F227E-6698-70BB-7C0A-E065EA844099}"/>
              </a:ext>
            </a:extLst>
          </p:cNvPr>
          <p:cNvSpPr txBox="1"/>
          <p:nvPr/>
        </p:nvSpPr>
        <p:spPr>
          <a:xfrm>
            <a:off x="4973522" y="3688838"/>
            <a:ext cx="23855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Provision of consistent subsidies to farmers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4B723E4-A54E-E5BC-5384-14167D98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56" y="1370611"/>
            <a:ext cx="4340456" cy="32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B43A21-3D8F-8651-ACF5-4F505938DD50}"/>
              </a:ext>
            </a:extLst>
          </p:cNvPr>
          <p:cNvSpPr txBox="1"/>
          <p:nvPr/>
        </p:nvSpPr>
        <p:spPr>
          <a:xfrm>
            <a:off x="7156450" y="4635448"/>
            <a:ext cx="4527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2060"/>
                </a:solidFill>
                <a:effectLst/>
                <a:latin typeface="Fira Sans Condensed"/>
              </a:rPr>
              <a:t>India’s d</a:t>
            </a:r>
            <a:r>
              <a:rPr lang="en-IN" dirty="0">
                <a:solidFill>
                  <a:srgbClr val="002060"/>
                </a:solidFill>
                <a:latin typeface="Fira Sans Condensed"/>
              </a:rPr>
              <a:t>ependence on imports:</a:t>
            </a:r>
          </a:p>
          <a:p>
            <a:r>
              <a:rPr lang="en-IN" dirty="0">
                <a:solidFill>
                  <a:srgbClr val="002060"/>
                </a:solidFill>
                <a:latin typeface="Fira Sans Condensed"/>
              </a:rPr>
              <a:t>Urea – 33 %, Phosphate – 90%, Potash – 100%</a:t>
            </a:r>
          </a:p>
        </p:txBody>
      </p:sp>
    </p:spTree>
    <p:extLst>
      <p:ext uri="{BB962C8B-B14F-4D97-AF65-F5344CB8AC3E}">
        <p14:creationId xmlns:p14="http://schemas.microsoft.com/office/powerpoint/2010/main" val="253636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4" y="123285"/>
            <a:ext cx="11764179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Our Goal</a:t>
            </a:r>
            <a:endParaRPr lang="en-US" sz="26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2D122-72B3-0BE3-B503-530E6FA8001E}"/>
              </a:ext>
            </a:extLst>
          </p:cNvPr>
          <p:cNvSpPr txBox="1"/>
          <p:nvPr/>
        </p:nvSpPr>
        <p:spPr>
          <a:xfrm>
            <a:off x="238634" y="1079934"/>
            <a:ext cx="359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Help policy-makers by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0F11F-51AE-EF30-E3FB-7A1EE2852A0D}"/>
              </a:ext>
            </a:extLst>
          </p:cNvPr>
          <p:cNvSpPr txBox="1"/>
          <p:nvPr/>
        </p:nvSpPr>
        <p:spPr>
          <a:xfrm>
            <a:off x="238634" y="1995655"/>
            <a:ext cx="467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“predicting expected NPK fertilizer input (kg/ha) to obtain a desired rice yield (kg/ha)”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D98CB-DE94-9792-0080-BA6A80A3C418}"/>
              </a:ext>
            </a:extLst>
          </p:cNvPr>
          <p:cNvSpPr txBox="1"/>
          <p:nvPr/>
        </p:nvSpPr>
        <p:spPr>
          <a:xfrm>
            <a:off x="238634" y="3644455"/>
            <a:ext cx="467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accounting for diverse rice cultivation environments.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DE6D339-3BFE-89A1-3FE6-CA5BA2AB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1" y="863600"/>
            <a:ext cx="6431979" cy="5561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31DE8-0099-40B6-A438-A5F72CF75581}"/>
              </a:ext>
            </a:extLst>
          </p:cNvPr>
          <p:cNvSpPr txBox="1"/>
          <p:nvPr/>
        </p:nvSpPr>
        <p:spPr>
          <a:xfrm>
            <a:off x="7480596" y="6425311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3"/>
              </a:rPr>
              <a:t>Mahajan, G., Kumar, V., Chauhan, B.S. (2017)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42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Workflow</a:t>
            </a:r>
            <a:endParaRPr lang="en-US" sz="2600" b="1" dirty="0">
              <a:latin typeface="+mn-l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671006-4084-3F4A-BB78-56A5B7B6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1" y="1484515"/>
            <a:ext cx="11571798" cy="5011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DA904-CAA2-2C42-93DF-05BBAA25943C}"/>
              </a:ext>
            </a:extLst>
          </p:cNvPr>
          <p:cNvSpPr txBox="1"/>
          <p:nvPr/>
        </p:nvSpPr>
        <p:spPr>
          <a:xfrm>
            <a:off x="2443904" y="1053628"/>
            <a:ext cx="1984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(Akshay, Emilio)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50E3E-7393-2047-B1FB-6341B28D1A0C}"/>
              </a:ext>
            </a:extLst>
          </p:cNvPr>
          <p:cNvSpPr txBox="1"/>
          <p:nvPr/>
        </p:nvSpPr>
        <p:spPr>
          <a:xfrm>
            <a:off x="5682344" y="1053628"/>
            <a:ext cx="337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(Leonardo, Arman, Dmitry)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34E1E-2ECA-F14D-9AC6-EFA8EF4CF6BF}"/>
              </a:ext>
            </a:extLst>
          </p:cNvPr>
          <p:cNvSpPr txBox="1"/>
          <p:nvPr/>
        </p:nvSpPr>
        <p:spPr>
          <a:xfrm>
            <a:off x="9309464" y="1053628"/>
            <a:ext cx="242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(all team members)</a:t>
            </a:r>
          </a:p>
        </p:txBody>
      </p:sp>
    </p:spTree>
    <p:extLst>
      <p:ext uri="{BB962C8B-B14F-4D97-AF65-F5344CB8AC3E}">
        <p14:creationId xmlns:p14="http://schemas.microsoft.com/office/powerpoint/2010/main" val="13360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Data Features</a:t>
            </a:r>
            <a:endParaRPr lang="en-US" sz="2600" b="1" dirty="0"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F2CC15C-DB52-0242-B4ED-AA55FEE3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38" y="1007607"/>
            <a:ext cx="1914842" cy="21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D4AF47B-AADA-3F46-8695-693A443B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756" y="1007605"/>
            <a:ext cx="1885725" cy="21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4F98F7E-D0E9-3A43-B660-B224F8C69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r="25969"/>
          <a:stretch/>
        </p:blipFill>
        <p:spPr bwMode="auto">
          <a:xfrm>
            <a:off x="2039745" y="4059702"/>
            <a:ext cx="2195877" cy="202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D9022A2-53E1-3B44-B994-871199DFA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2"/>
          <a:stretch/>
        </p:blipFill>
        <p:spPr bwMode="auto">
          <a:xfrm>
            <a:off x="7956380" y="4075510"/>
            <a:ext cx="1549842" cy="20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331253C-F29A-6342-8F19-7F9E8C14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020" y="1007606"/>
            <a:ext cx="2129245" cy="2129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A351FE-3758-CD4D-8761-36948BDF0323}"/>
              </a:ext>
            </a:extLst>
          </p:cNvPr>
          <p:cNvSpPr txBox="1"/>
          <p:nvPr/>
        </p:nvSpPr>
        <p:spPr>
          <a:xfrm>
            <a:off x="464538" y="3219546"/>
            <a:ext cx="1459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Geography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915E2A-79C8-1B4F-BB27-DE4EC5B255B0}"/>
              </a:ext>
            </a:extLst>
          </p:cNvPr>
          <p:cNvSpPr txBox="1"/>
          <p:nvPr/>
        </p:nvSpPr>
        <p:spPr>
          <a:xfrm>
            <a:off x="4993797" y="3136850"/>
            <a:ext cx="2068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Seasonality and temperature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B31EBD-BDC2-E64E-B38E-D3D490EDA4F5}"/>
              </a:ext>
            </a:extLst>
          </p:cNvPr>
          <p:cNvSpPr txBox="1"/>
          <p:nvPr/>
        </p:nvSpPr>
        <p:spPr>
          <a:xfrm>
            <a:off x="2379380" y="6194679"/>
            <a:ext cx="1574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Wind speed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C9DD8-1B4C-C34E-A9C8-E69560AE0FBF}"/>
              </a:ext>
            </a:extLst>
          </p:cNvPr>
          <p:cNvSpPr txBox="1"/>
          <p:nvPr/>
        </p:nvSpPr>
        <p:spPr>
          <a:xfrm>
            <a:off x="7810228" y="6194679"/>
            <a:ext cx="1842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Fertilizer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896DE-2200-6B41-B69A-4AB09B41CC4D}"/>
              </a:ext>
            </a:extLst>
          </p:cNvPr>
          <p:cNvSpPr txBox="1"/>
          <p:nvPr/>
        </p:nvSpPr>
        <p:spPr>
          <a:xfrm>
            <a:off x="8347824" y="3213556"/>
            <a:ext cx="3239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Precipitation, runoff, evapotranspiration</a:t>
            </a:r>
          </a:p>
        </p:txBody>
      </p:sp>
    </p:spTree>
    <p:extLst>
      <p:ext uri="{BB962C8B-B14F-4D97-AF65-F5344CB8AC3E}">
        <p14:creationId xmlns:p14="http://schemas.microsoft.com/office/powerpoint/2010/main" val="331321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Clustering</a:t>
            </a:r>
            <a:endParaRPr lang="en-US" sz="2600" b="1" dirty="0">
              <a:latin typeface="+mn-lt"/>
            </a:endParaRP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8DB56786-1291-5D46-7215-4AB564FF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7" y="2441119"/>
            <a:ext cx="3555466" cy="39337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5175C0-51B7-B883-F451-D002D235E13D}"/>
              </a:ext>
            </a:extLst>
          </p:cNvPr>
          <p:cNvSpPr txBox="1">
            <a:spLocks/>
          </p:cNvSpPr>
          <p:nvPr/>
        </p:nvSpPr>
        <p:spPr>
          <a:xfrm>
            <a:off x="238635" y="1324927"/>
            <a:ext cx="2938274" cy="970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latin typeface="+mn-lt"/>
              </a:rPr>
              <a:t>Method 1: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Correlation-based Hierarchical Clustering on 12 environmental parameters</a:t>
            </a:r>
            <a:endParaRPr lang="en-US" sz="1800" dirty="0">
              <a:latin typeface="+mn-lt"/>
            </a:endParaRPr>
          </a:p>
        </p:txBody>
      </p:sp>
      <p:pic>
        <p:nvPicPr>
          <p:cNvPr id="23" name="Picture 22" descr="Map&#10;&#10;Description automatically generated">
            <a:extLst>
              <a:ext uri="{FF2B5EF4-FFF2-40B4-BE49-F238E27FC236}">
                <a16:creationId xmlns:a16="http://schemas.microsoft.com/office/drawing/2014/main" id="{DF405F9D-649F-33AF-71E4-F5E1F08A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18" y="2441119"/>
            <a:ext cx="3555465" cy="39337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C4E5827-7628-448A-F4E6-49C90E6A734E}"/>
              </a:ext>
            </a:extLst>
          </p:cNvPr>
          <p:cNvSpPr txBox="1">
            <a:spLocks/>
          </p:cNvSpPr>
          <p:nvPr/>
        </p:nvSpPr>
        <p:spPr>
          <a:xfrm>
            <a:off x="8763451" y="1346206"/>
            <a:ext cx="3103597" cy="76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latin typeface="+mn-lt"/>
              </a:rPr>
              <a:t>Method 2: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K-means clustering (validation)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ED23DF-391F-38C5-74A3-0A8F9DBB5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7" t="18996" r="725" b="21791"/>
          <a:stretch/>
        </p:blipFill>
        <p:spPr>
          <a:xfrm>
            <a:off x="3814865" y="2849128"/>
            <a:ext cx="4562270" cy="2794025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9E80CE99-6C0D-A14D-01F9-6B6F5ED1AB63}"/>
              </a:ext>
            </a:extLst>
          </p:cNvPr>
          <p:cNvSpPr txBox="1">
            <a:spLocks/>
          </p:cNvSpPr>
          <p:nvPr/>
        </p:nvSpPr>
        <p:spPr>
          <a:xfrm>
            <a:off x="3989777" y="1505732"/>
            <a:ext cx="4212445" cy="60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Composition of clusters in Method 1 by the classification of districts from Method 2: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906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BC96A734-C950-FC9A-3B25-7AEA9581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" y="1163277"/>
            <a:ext cx="4572213" cy="50586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A7C9B6-4BBC-ED46-AAE4-83AF5636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2" y="1202516"/>
            <a:ext cx="4432553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Cluster-level Modeling</a:t>
            </a:r>
            <a:endParaRPr lang="en-US" sz="2600" b="1" dirty="0"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D152F2-D066-0446-B62B-9066FF7BA2AD}"/>
              </a:ext>
            </a:extLst>
          </p:cNvPr>
          <p:cNvGrpSpPr/>
          <p:nvPr/>
        </p:nvGrpSpPr>
        <p:grpSpPr>
          <a:xfrm>
            <a:off x="2453164" y="978611"/>
            <a:ext cx="9637441" cy="5127674"/>
            <a:chOff x="2453164" y="978611"/>
            <a:chExt cx="9637441" cy="512767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45233A-92A9-5487-9359-887456612D35}"/>
                </a:ext>
              </a:extLst>
            </p:cNvPr>
            <p:cNvCxnSpPr>
              <a:cxnSpLocks/>
            </p:cNvCxnSpPr>
            <p:nvPr/>
          </p:nvCxnSpPr>
          <p:spPr>
            <a:xfrm>
              <a:off x="2453164" y="3892283"/>
              <a:ext cx="229751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4CF88D-9461-14BF-80FA-9A8A9105AAAE}"/>
                </a:ext>
              </a:extLst>
            </p:cNvPr>
            <p:cNvSpPr txBox="1"/>
            <p:nvPr/>
          </p:nvSpPr>
          <p:spPr>
            <a:xfrm>
              <a:off x="2469835" y="4035772"/>
              <a:ext cx="2367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80-20 train-test split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10-fold cross-validation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80416D-2359-BE58-B553-CA51E5D2203E}"/>
                </a:ext>
              </a:extLst>
            </p:cNvPr>
            <p:cNvGrpSpPr/>
            <p:nvPr/>
          </p:nvGrpSpPr>
          <p:grpSpPr>
            <a:xfrm>
              <a:off x="4837214" y="978611"/>
              <a:ext cx="7253391" cy="5127674"/>
              <a:chOff x="4837214" y="978611"/>
              <a:chExt cx="7253391" cy="512767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59A4595-1892-9FFE-C58F-5A1340E6FD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7214" y="1278886"/>
                <a:ext cx="7253391" cy="4827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A46F0-7AFB-54B5-89F5-F28C7AAF77CC}"/>
                  </a:ext>
                </a:extLst>
              </p:cNvPr>
              <p:cNvSpPr txBox="1"/>
              <p:nvPr/>
            </p:nvSpPr>
            <p:spPr>
              <a:xfrm>
                <a:off x="9662953" y="978611"/>
                <a:ext cx="2427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Simple linear regression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4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B68FFE5-2C22-FF42-986F-9E2CFEDB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2" y="1202516"/>
            <a:ext cx="4432553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FC6FC69-B2A0-1EEF-CDD4-BB1988CE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13" y="1278886"/>
            <a:ext cx="7253389" cy="482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Cluster-level Modeling</a:t>
            </a:r>
            <a:endParaRPr lang="en-US" sz="2600" b="1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45233A-92A9-5487-9359-887456612D35}"/>
              </a:ext>
            </a:extLst>
          </p:cNvPr>
          <p:cNvCxnSpPr>
            <a:cxnSpLocks/>
          </p:cNvCxnSpPr>
          <p:nvPr/>
        </p:nvCxnSpPr>
        <p:spPr>
          <a:xfrm>
            <a:off x="2453164" y="3892283"/>
            <a:ext cx="22975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4CF88D-9461-14BF-80FA-9A8A9105AAAE}"/>
              </a:ext>
            </a:extLst>
          </p:cNvPr>
          <p:cNvSpPr txBox="1"/>
          <p:nvPr/>
        </p:nvSpPr>
        <p:spPr>
          <a:xfrm>
            <a:off x="2469835" y="4035772"/>
            <a:ext cx="236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80-20 train-test split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10-fold cross-validation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A46F0-7AFB-54B5-89F5-F28C7AAF77CC}"/>
              </a:ext>
            </a:extLst>
          </p:cNvPr>
          <p:cNvSpPr txBox="1"/>
          <p:nvPr/>
        </p:nvSpPr>
        <p:spPr>
          <a:xfrm>
            <a:off x="9500278" y="978611"/>
            <a:ext cx="259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82812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E1FE9F-49D2-FF40-B9FF-41492F79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2" y="1202516"/>
            <a:ext cx="4432553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F0629F6-F08D-9BEF-3E9E-13FC7951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14" y="1278885"/>
            <a:ext cx="7253371" cy="48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829BE-0E49-0242-9E1E-93D8FBE419B8}"/>
              </a:ext>
            </a:extLst>
          </p:cNvPr>
          <p:cNvSpPr txBox="1">
            <a:spLocks/>
          </p:cNvSpPr>
          <p:nvPr/>
        </p:nvSpPr>
        <p:spPr>
          <a:xfrm>
            <a:off x="238635" y="123285"/>
            <a:ext cx="3966398" cy="47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000000"/>
                </a:solidFill>
                <a:latin typeface="+mn-lt"/>
              </a:rPr>
              <a:t>Cluster-level Modeling</a:t>
            </a:r>
            <a:endParaRPr lang="en-US" sz="2600" b="1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45233A-92A9-5487-9359-887456612D35}"/>
              </a:ext>
            </a:extLst>
          </p:cNvPr>
          <p:cNvCxnSpPr>
            <a:cxnSpLocks/>
          </p:cNvCxnSpPr>
          <p:nvPr/>
        </p:nvCxnSpPr>
        <p:spPr>
          <a:xfrm>
            <a:off x="2453164" y="3892283"/>
            <a:ext cx="22975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4CF88D-9461-14BF-80FA-9A8A9105AAAE}"/>
              </a:ext>
            </a:extLst>
          </p:cNvPr>
          <p:cNvSpPr txBox="1"/>
          <p:nvPr/>
        </p:nvSpPr>
        <p:spPr>
          <a:xfrm>
            <a:off x="2469835" y="4035772"/>
            <a:ext cx="236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80-20 train-test split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10-fold cross-validation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3A46F0-7AFB-54B5-89F5-F28C7AAF77CC}"/>
              </a:ext>
            </a:extLst>
          </p:cNvPr>
          <p:cNvSpPr txBox="1"/>
          <p:nvPr/>
        </p:nvSpPr>
        <p:spPr>
          <a:xfrm>
            <a:off x="9487885" y="978611"/>
            <a:ext cx="260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67865-E990-75AE-16DB-55B5105B9329}"/>
              </a:ext>
            </a:extLst>
          </p:cNvPr>
          <p:cNvSpPr txBox="1"/>
          <p:nvPr/>
        </p:nvSpPr>
        <p:spPr>
          <a:xfrm>
            <a:off x="4839310" y="978611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Radial basis function kernel</a:t>
            </a:r>
          </a:p>
        </p:txBody>
      </p:sp>
    </p:spTree>
    <p:extLst>
      <p:ext uri="{BB962C8B-B14F-4D97-AF65-F5344CB8AC3E}">
        <p14:creationId xmlns:p14="http://schemas.microsoft.com/office/powerpoint/2010/main" val="238927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{B86944D5-5CE3-B84E-899B-660D3E5433E5}tf10001121_mac</Template>
  <TotalTime>358</TotalTime>
  <Words>283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Fira Sans Condensed</vt:lpstr>
      <vt:lpstr>Office Theme</vt:lpstr>
      <vt:lpstr>Predicting Fertilizer Input for Rice Cultivation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Suresh</dc:creator>
  <cp:lastModifiedBy>Akshay Suresh</cp:lastModifiedBy>
  <cp:revision>46</cp:revision>
  <dcterms:created xsi:type="dcterms:W3CDTF">2022-06-03T12:42:42Z</dcterms:created>
  <dcterms:modified xsi:type="dcterms:W3CDTF">2022-06-04T21:42:42Z</dcterms:modified>
</cp:coreProperties>
</file>