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3" r:id="rId1"/>
  </p:sldMasterIdLst>
  <p:sldIdLst>
    <p:sldId id="256" r:id="rId2"/>
    <p:sldId id="263" r:id="rId3"/>
    <p:sldId id="269" r:id="rId4"/>
    <p:sldId id="267" r:id="rId5"/>
    <p:sldId id="290" r:id="rId6"/>
    <p:sldId id="258" r:id="rId7"/>
    <p:sldId id="257" r:id="rId8"/>
    <p:sldId id="262" r:id="rId9"/>
    <p:sldId id="287" r:id="rId10"/>
    <p:sldId id="289" r:id="rId11"/>
    <p:sldId id="274" r:id="rId12"/>
    <p:sldId id="264" r:id="rId13"/>
    <p:sldId id="273" r:id="rId14"/>
    <p:sldId id="288" r:id="rId15"/>
    <p:sldId id="275" r:id="rId16"/>
    <p:sldId id="291" r:id="rId17"/>
    <p:sldId id="266" r:id="rId18"/>
    <p:sldId id="280" r:id="rId19"/>
    <p:sldId id="276" r:id="rId20"/>
    <p:sldId id="282" r:id="rId21"/>
    <p:sldId id="281" r:id="rId22"/>
    <p:sldId id="283" r:id="rId23"/>
    <p:sldId id="279" r:id="rId24"/>
    <p:sldId id="292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6143"/>
    <a:srgbClr val="F64522"/>
    <a:srgbClr val="FCDE28"/>
    <a:srgbClr val="EAA28E"/>
    <a:srgbClr val="35D773"/>
    <a:srgbClr val="1ACA61"/>
    <a:srgbClr val="30979C"/>
    <a:srgbClr val="79DDE7"/>
    <a:srgbClr val="384BD8"/>
    <a:srgbClr val="009B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Performance Comparison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Sheet2!$H$3</c:f>
              <c:strCache>
                <c:ptCount val="1"/>
                <c:pt idx="0">
                  <c:v>TNR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Sheet2!$G$4:$G$8</c:f>
              <c:strCache>
                <c:ptCount val="5"/>
                <c:pt idx="0">
                  <c:v>Backward</c:v>
                </c:pt>
                <c:pt idx="1">
                  <c:v>LDA</c:v>
                </c:pt>
                <c:pt idx="2">
                  <c:v>NB</c:v>
                </c:pt>
                <c:pt idx="3">
                  <c:v>Tree</c:v>
                </c:pt>
                <c:pt idx="4">
                  <c:v>RF</c:v>
                </c:pt>
              </c:strCache>
            </c:strRef>
          </c:cat>
          <c:val>
            <c:numRef>
              <c:f>Sheet2!$H$4:$H$8</c:f>
              <c:numCache>
                <c:formatCode>General</c:formatCode>
                <c:ptCount val="5"/>
                <c:pt idx="0">
                  <c:v>0.44827586206896552</c:v>
                </c:pt>
                <c:pt idx="1">
                  <c:v>0.44827586206896552</c:v>
                </c:pt>
                <c:pt idx="2">
                  <c:v>0.48275862068965519</c:v>
                </c:pt>
                <c:pt idx="3">
                  <c:v>0.48275862068965519</c:v>
                </c:pt>
                <c:pt idx="4">
                  <c:v>0.10344827586206896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B21-44C0-97C8-80BC04F83B00}"/>
            </c:ext>
          </c:extLst>
        </c:ser>
        <c:ser>
          <c:idx val="1"/>
          <c:order val="1"/>
          <c:tx>
            <c:strRef>
              <c:f>Sheet2!$I$3</c:f>
              <c:strCache>
                <c:ptCount val="1"/>
                <c:pt idx="0">
                  <c:v>NPV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Sheet2!$G$4:$G$8</c:f>
              <c:strCache>
                <c:ptCount val="5"/>
                <c:pt idx="0">
                  <c:v>Backward</c:v>
                </c:pt>
                <c:pt idx="1">
                  <c:v>LDA</c:v>
                </c:pt>
                <c:pt idx="2">
                  <c:v>NB</c:v>
                </c:pt>
                <c:pt idx="3">
                  <c:v>Tree</c:v>
                </c:pt>
                <c:pt idx="4">
                  <c:v>RF</c:v>
                </c:pt>
              </c:strCache>
            </c:strRef>
          </c:cat>
          <c:val>
            <c:numRef>
              <c:f>Sheet2!$I$4:$I$8</c:f>
              <c:numCache>
                <c:formatCode>General</c:formatCode>
                <c:ptCount val="5"/>
                <c:pt idx="0">
                  <c:v>0.30952380952380953</c:v>
                </c:pt>
                <c:pt idx="1">
                  <c:v>0.31707317073170732</c:v>
                </c:pt>
                <c:pt idx="2">
                  <c:v>0.35897435897435898</c:v>
                </c:pt>
                <c:pt idx="3">
                  <c:v>0.26415094339622641</c:v>
                </c:pt>
                <c:pt idx="4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B21-44C0-97C8-80BC04F83B00}"/>
            </c:ext>
          </c:extLst>
        </c:ser>
        <c:ser>
          <c:idx val="2"/>
          <c:order val="2"/>
          <c:tx>
            <c:strRef>
              <c:f>Sheet2!$J$3</c:f>
              <c:strCache>
                <c:ptCount val="1"/>
                <c:pt idx="0">
                  <c:v>Accuracy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Sheet2!$G$4:$G$8</c:f>
              <c:strCache>
                <c:ptCount val="5"/>
                <c:pt idx="0">
                  <c:v>Backward</c:v>
                </c:pt>
                <c:pt idx="1">
                  <c:v>LDA</c:v>
                </c:pt>
                <c:pt idx="2">
                  <c:v>NB</c:v>
                </c:pt>
                <c:pt idx="3">
                  <c:v>Tree</c:v>
                </c:pt>
                <c:pt idx="4">
                  <c:v>RF</c:v>
                </c:pt>
              </c:strCache>
            </c:strRef>
          </c:cat>
          <c:val>
            <c:numRef>
              <c:f>Sheet2!$J$4:$J$8</c:f>
              <c:numCache>
                <c:formatCode>General</c:formatCode>
                <c:ptCount val="5"/>
                <c:pt idx="0">
                  <c:v>0.65384615384615385</c:v>
                </c:pt>
                <c:pt idx="1">
                  <c:v>0.66153846153846152</c:v>
                </c:pt>
                <c:pt idx="2">
                  <c:v>0.69230769230769229</c:v>
                </c:pt>
                <c:pt idx="3">
                  <c:v>0.58461538461538465</c:v>
                </c:pt>
                <c:pt idx="4">
                  <c:v>0.77692307692307694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B21-44C0-97C8-80BC04F83B0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410007296"/>
        <c:axId val="410008936"/>
      </c:barChart>
      <c:catAx>
        <c:axId val="4100072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0008936"/>
        <c:crosses val="autoZero"/>
        <c:auto val="1"/>
        <c:lblAlgn val="ctr"/>
        <c:lblOffset val="100"/>
        <c:noMultiLvlLbl val="0"/>
      </c:catAx>
      <c:valAx>
        <c:axId val="4100089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00072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95" b="1" i="0" u="none" strike="noStrike" kern="1200" cap="all" spc="10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True Negative Rate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95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TNR</c:v>
                </c:pt>
              </c:strCache>
            </c:strRef>
          </c:tx>
          <c:spPr>
            <a:ln w="25400" cap="rnd">
              <a:solidFill>
                <a:schemeClr val="lt1"/>
              </a:solidFill>
              <a:round/>
            </a:ln>
            <a:effectLst>
              <a:outerShdw dist="25400" dir="2700000" algn="tl" rotWithShape="0">
                <a:schemeClr val="accent1"/>
              </a:outerShdw>
            </a:effectLst>
          </c:spPr>
          <c:marker>
            <c:symbol val="none"/>
          </c:marker>
          <c:dLbls>
            <c:spPr>
              <a:solidFill>
                <a:schemeClr val="accent1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Sheet1!$B$1:$D$1</c:f>
              <c:strCache>
                <c:ptCount val="3"/>
                <c:pt idx="0">
                  <c:v>Train</c:v>
                </c:pt>
                <c:pt idx="1">
                  <c:v>Select</c:v>
                </c:pt>
                <c:pt idx="2">
                  <c:v>Test</c:v>
                </c:pt>
              </c:strCache>
            </c:strRef>
          </c:cat>
          <c:val>
            <c:numRef>
              <c:f>Sheet1!$B$2:$D$2</c:f>
              <c:numCache>
                <c:formatCode>General</c:formatCode>
                <c:ptCount val="3"/>
                <c:pt idx="0">
                  <c:v>0.66</c:v>
                </c:pt>
                <c:pt idx="1">
                  <c:v>0.48</c:v>
                </c:pt>
                <c:pt idx="2">
                  <c:v>0.34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CE4-4F31-8523-3587FA30A7E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gradFill>
                <a:gsLst>
                  <a:gs pos="0">
                    <a:schemeClr val="lt1"/>
                  </a:gs>
                  <a:gs pos="100000">
                    <a:schemeClr val="lt1">
                      <a:alpha val="0"/>
                    </a:schemeClr>
                  </a:gs>
                </a:gsLst>
                <a:lin ang="5400000" scaled="0"/>
              </a:gradFill>
              <a:round/>
            </a:ln>
            <a:effectLst/>
          </c:spPr>
        </c:dropLines>
        <c:smooth val="0"/>
        <c:axId val="398320328"/>
        <c:axId val="398323280"/>
      </c:lineChart>
      <c:catAx>
        <c:axId val="3983203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3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8323280"/>
        <c:crosses val="autoZero"/>
        <c:auto val="1"/>
        <c:lblAlgn val="ctr"/>
        <c:lblOffset val="100"/>
        <c:noMultiLvlLbl val="0"/>
      </c:catAx>
      <c:valAx>
        <c:axId val="39832328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3983203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1"/>
    </a:solidFill>
    <a:ln w="9525" cap="flat" cmpd="sng" algn="ctr">
      <a:solidFill>
        <a:schemeClr val="lt1">
          <a:lumMod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Reason</a:t>
            </a:r>
            <a:r>
              <a:rPr lang="en-US" baseline="0"/>
              <a:t> Distribution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Sheet3!$A$3</c:f>
              <c:strCache>
                <c:ptCount val="1"/>
                <c:pt idx="0">
                  <c:v>no</c:v>
                </c:pt>
              </c:strCache>
            </c:strRef>
          </c:tx>
          <c:spPr>
            <a:solidFill>
              <a:schemeClr val="accent6">
                <a:lumMod val="75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Sheet3!$B$2:$E$2</c:f>
              <c:strCache>
                <c:ptCount val="4"/>
                <c:pt idx="0">
                  <c:v>Train home</c:v>
                </c:pt>
                <c:pt idx="1">
                  <c:v>Test home</c:v>
                </c:pt>
                <c:pt idx="2">
                  <c:v>Train other</c:v>
                </c:pt>
                <c:pt idx="3">
                  <c:v>Test other</c:v>
                </c:pt>
              </c:strCache>
            </c:strRef>
          </c:cat>
          <c:val>
            <c:numRef>
              <c:f>Sheet3!$B$3:$E$3</c:f>
              <c:numCache>
                <c:formatCode>General</c:formatCode>
                <c:ptCount val="4"/>
                <c:pt idx="0">
                  <c:v>0.22600000000000001</c:v>
                </c:pt>
                <c:pt idx="1">
                  <c:v>0.16500000000000001</c:v>
                </c:pt>
                <c:pt idx="2">
                  <c:v>0</c:v>
                </c:pt>
                <c:pt idx="3">
                  <c:v>0.14299999999999999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720-4E2B-A34F-CD111160ACE9}"/>
            </c:ext>
          </c:extLst>
        </c:ser>
        <c:ser>
          <c:idx val="1"/>
          <c:order val="1"/>
          <c:tx>
            <c:strRef>
              <c:f>Sheet3!$A$4</c:f>
              <c:strCache>
                <c:ptCount val="1"/>
                <c:pt idx="0">
                  <c:v>yes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  <a:sp3d/>
          </c:spPr>
          <c:invertIfNegative val="0"/>
          <c:cat>
            <c:strRef>
              <c:f>Sheet3!$B$2:$E$2</c:f>
              <c:strCache>
                <c:ptCount val="4"/>
                <c:pt idx="0">
                  <c:v>Train home</c:v>
                </c:pt>
                <c:pt idx="1">
                  <c:v>Test home</c:v>
                </c:pt>
                <c:pt idx="2">
                  <c:v>Train other</c:v>
                </c:pt>
                <c:pt idx="3">
                  <c:v>Test other</c:v>
                </c:pt>
              </c:strCache>
            </c:strRef>
          </c:cat>
          <c:val>
            <c:numRef>
              <c:f>Sheet3!$B$4:$E$4</c:f>
              <c:numCache>
                <c:formatCode>General</c:formatCode>
                <c:ptCount val="4"/>
                <c:pt idx="0">
                  <c:v>0.152</c:v>
                </c:pt>
                <c:pt idx="1">
                  <c:v>0.28899999999999998</c:v>
                </c:pt>
                <c:pt idx="2">
                  <c:v>0.14099999999999999</c:v>
                </c:pt>
                <c:pt idx="3">
                  <c:v>0.10100000000000001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720-4E2B-A34F-CD111160AC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495434872"/>
        <c:axId val="495430936"/>
        <c:axId val="0"/>
      </c:bar3DChart>
      <c:catAx>
        <c:axId val="4954348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5430936"/>
        <c:crosses val="autoZero"/>
        <c:auto val="1"/>
        <c:lblAlgn val="ctr"/>
        <c:lblOffset val="100"/>
        <c:noMultiLvlLbl val="0"/>
      </c:catAx>
      <c:valAx>
        <c:axId val="4954309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54348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8">
  <cs:axisTitle>
    <cs:lnRef idx="0"/>
    <cs:fillRef idx="0"/>
    <cs:effectRef idx="0"/>
    <cs:fontRef idx="minor">
      <a:schemeClr val="lt1"/>
    </cs:fontRef>
    <cs:defRPr sz="1197" b="1" kern="1200"/>
  </cs:axisTitle>
  <cs:categoryAxis>
    <cs:lnRef idx="0">
      <cs:styleClr val="0"/>
    </cs:lnRef>
    <cs:fillRef idx="0"/>
    <cs:effectRef idx="0"/>
    <cs:fontRef idx="minor">
      <a:schemeClr val="lt1"/>
    </cs:fontRef>
    <cs:defRPr sz="1197" kern="1200" spc="3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lt1">
            <a:lumMod val="85000"/>
          </a:schemeClr>
        </a:solidFill>
        <a:round/>
      </a:ln>
    </cs:spPr>
    <cs:defRPr sz="1330" kern="1200"/>
  </cs:chartArea>
  <cs:dataLabel>
    <cs:lnRef idx="0"/>
    <cs:fillRef idx="0">
      <cs:styleClr val="0"/>
    </cs:fillRef>
    <cs:effectRef idx="0"/>
    <cs:fontRef idx="minor">
      <a:schemeClr val="lt1"/>
    </cs:fontRef>
    <cs:spPr>
      <a:solidFill>
        <a:schemeClr val="phClr"/>
      </a:solidFill>
    </cs:spPr>
    <cs:defRPr sz="1197" b="1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25400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1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1197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lt1"/>
            </a:gs>
            <a:gs pos="100000">
              <a:schemeClr val="lt1">
                <a:alpha val="0"/>
              </a:schemeClr>
            </a:gs>
          </a:gsLst>
          <a:lin ang="5400000" scaled="0"/>
        </a:gradFill>
        <a:round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defRPr sz="1197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995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1197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5677F-770D-48FD-9658-5CE56E39F2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6A450C-8DD5-48BC-BB5B-9B043B2B31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71DAC6-E24A-4AF0-8893-C87E8E5FF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72213-3F5B-4E9C-AB42-7BEEAE16305D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0FEB5-DC2A-455C-9057-447697856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868832-AF14-4242-8F33-F43261736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DC197-2617-4DE6-94C0-1A68EA8B6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025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4E1FA-8A8F-4E90-8C2E-52C1B2074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3B25B8-911D-4CB5-A856-EE680F65D2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B247AC-53B0-4934-954E-D74E8EBB3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72213-3F5B-4E9C-AB42-7BEEAE16305D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D221EC-1305-4508-B6CD-4D7F529EB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C5C950-36CA-443E-8922-A2846E856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DC197-2617-4DE6-94C0-1A68EA8B6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887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80F17B-4BA1-415C-9CA6-23DF5B48C5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DC6F81-4EB8-4F30-9A6C-8F8E3A850E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159BAA-8894-4F8C-A855-EFA01B56A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72213-3F5B-4E9C-AB42-7BEEAE16305D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D04EF-979C-4DE3-BA60-09B2864B6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0A898D-ADEB-4BA1-AA37-86B0AF880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DC197-2617-4DE6-94C0-1A68EA8B6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769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E4B6C-03B1-4643-A5A7-13630DEF1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276F9-C5AD-41DE-8D3F-DB38CC7D18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C197E1-DFFD-474F-83AC-FB6580169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72213-3F5B-4E9C-AB42-7BEEAE16305D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620F0C-3979-44E4-BE79-EE815905E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F1044F-6537-4CC9-8539-491BF5257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DC197-2617-4DE6-94C0-1A68EA8B6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382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66525-4E53-4E20-9B04-9ADD3443C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858E80-0635-47A1-B16B-76172B107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24F472-A3B6-4073-A845-824B941F6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72213-3F5B-4E9C-AB42-7BEEAE16305D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E35980-C222-4093-9F25-9E94E20B3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6711F7-EDE3-43B7-9618-5AC9DABB7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DC197-2617-4DE6-94C0-1A68EA8B6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786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EE969-A3C8-4BEB-801D-B59FC611E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2121B-0DA5-483F-B7BC-C29B9E1603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0A5E76-270C-4308-8E58-86DBDA004C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A58B98-CF78-4F30-9596-6997FFC8D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72213-3F5B-4E9C-AB42-7BEEAE16305D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EA0481-A3A2-4F6F-B995-57DEF97E6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AB5F77-3761-42F7-8E6C-F988FDD6A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DC197-2617-4DE6-94C0-1A68EA8B6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473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782AA-15DB-46EE-96A9-9FDD44916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A97D79-2819-4C85-9481-7930C9F0A9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6AF8F6-983C-4A5B-A343-E2F039BA55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6044E8-BF97-4C1B-BB9F-B8A7DD5142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BC7CC3-09E1-4154-8FEF-89E0D21F50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48131E-6396-46E5-98D1-3F7262BE2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72213-3F5B-4E9C-AB42-7BEEAE16305D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8CE5D9-FD75-48D1-8F34-7B179459E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65703F-DA0F-42ED-B04D-7F5BE9B6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DC197-2617-4DE6-94C0-1A68EA8B6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016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9C831-CE11-4409-91AE-BD17FBEB4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9EFFDF-28F9-4A0B-90B3-CA8207B5C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72213-3F5B-4E9C-AB42-7BEEAE16305D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F468EA-DE97-4EA0-8D30-2C475F8C4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B168B7-58EB-4112-B298-198AC5AC2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DC197-2617-4DE6-94C0-1A68EA8B6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098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8C479-6239-4155-B3C8-1C4010972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72213-3F5B-4E9C-AB42-7BEEAE16305D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7F073B-2FA5-49AC-8F38-521154C7B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34E54A-562B-42B8-9FEF-C205D1EDD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DC197-2617-4DE6-94C0-1A68EA8B6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848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6EBB9-8DD3-474D-9AEB-14656AC88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A1A331-57C1-47B8-AD77-B14FB3F5F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B659BE-1472-4466-B0B3-2AE6CBE8BA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D2CDE2-020E-4122-A9E0-3BCE872C4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72213-3F5B-4E9C-AB42-7BEEAE16305D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7979BC-0B13-4F15-9B06-C52646E77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1F8C67-23FF-464D-940D-11029A983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DC197-2617-4DE6-94C0-1A68EA8B6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678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6ECB1-8B5A-4CC2-BDC8-988B65D41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76986A-5BD3-4E37-A682-ACDB04CD35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F1E3DB-06A1-4914-8530-26A9BEFC8F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BCE407-B6E0-4B3E-B927-50D2324DE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72213-3F5B-4E9C-AB42-7BEEAE16305D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4B2AE9-BCC3-489C-84F6-F8B3C7377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B4448E-DA55-41EC-8E03-D2720D22B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DC197-2617-4DE6-94C0-1A68EA8B6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660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5C22A3-0F53-4BA5-BCF4-C0786C59F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75ED82-01D5-4627-9B97-D4E5E64A7C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79885-E61A-488B-A1EA-A7BC3E5F9E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72213-3F5B-4E9C-AB42-7BEEAE16305D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8EA98B-1EC6-42FE-B5D4-E30DC3A465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CD32D-A176-47B5-AEC4-4DC5FFE26E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DC197-2617-4DE6-94C0-1A68EA8B6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388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2" r:id="rId9"/>
    <p:sldLayoutId id="2147483823" r:id="rId10"/>
    <p:sldLayoutId id="214748382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13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14.jp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chart" Target="../charts/chart1.xml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chart" Target="../charts/chart2.xml"/><Relationship Id="rId5" Type="http://schemas.openxmlformats.org/officeDocument/2006/relationships/image" Target="../media/image4.svg"/><Relationship Id="rId10" Type="http://schemas.openxmlformats.org/officeDocument/2006/relationships/image" Target="../media/image16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chart" Target="../charts/chart3.xml"/><Relationship Id="rId5" Type="http://schemas.openxmlformats.org/officeDocument/2006/relationships/image" Target="../media/image4.svg"/><Relationship Id="rId10" Type="http://schemas.openxmlformats.org/officeDocument/2006/relationships/image" Target="../media/image17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1.png"/><Relationship Id="rId5" Type="http://schemas.openxmlformats.org/officeDocument/2006/relationships/image" Target="../media/image4.svg"/><Relationship Id="rId10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BF0C3-9519-4A6D-B936-2AF76EC983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Internet At Home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E94678-C493-4837-B2F4-CA4CFF08F3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898966" cy="2387587"/>
          </a:xfrm>
        </p:spPr>
        <p:txBody>
          <a:bodyPr>
            <a:normAutofit/>
          </a:bodyPr>
          <a:lstStyle/>
          <a:p>
            <a:r>
              <a:rPr lang="en-US" dirty="0"/>
              <a:t>Predict which students do not have internet at home</a:t>
            </a:r>
          </a:p>
          <a:p>
            <a:endParaRPr lang="en-US" dirty="0"/>
          </a:p>
          <a:p>
            <a:r>
              <a:rPr lang="en-US" dirty="0"/>
              <a:t>				</a:t>
            </a:r>
          </a:p>
          <a:p>
            <a:endParaRPr lang="en-US" dirty="0"/>
          </a:p>
          <a:p>
            <a:pPr algn="r"/>
            <a:r>
              <a:rPr lang="en-US" dirty="0"/>
              <a:t>-</a:t>
            </a:r>
            <a:r>
              <a:rPr lang="en-US" dirty="0" err="1"/>
              <a:t>Akshay</a:t>
            </a:r>
            <a:r>
              <a:rPr lang="en-US" dirty="0"/>
              <a:t> Suresh, Noul Singla, Sai </a:t>
            </a:r>
            <a:r>
              <a:rPr lang="en-US" dirty="0" err="1"/>
              <a:t>Charan</a:t>
            </a:r>
            <a:r>
              <a:rPr lang="en-US" dirty="0"/>
              <a:t> </a:t>
            </a:r>
            <a:r>
              <a:rPr lang="en-US" dirty="0" err="1"/>
              <a:t>Konanki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993AB3F-50EF-4156-8677-9C5BE27D19BA}"/>
              </a:ext>
            </a:extLst>
          </p:cNvPr>
          <p:cNvSpPr/>
          <p:nvPr/>
        </p:nvSpPr>
        <p:spPr>
          <a:xfrm>
            <a:off x="0" y="6467061"/>
            <a:ext cx="12192000" cy="39093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7978C3-6E60-40BD-8DD6-85794F0607DF}"/>
              </a:ext>
            </a:extLst>
          </p:cNvPr>
          <p:cNvSpPr/>
          <p:nvPr/>
        </p:nvSpPr>
        <p:spPr>
          <a:xfrm>
            <a:off x="0" y="6271592"/>
            <a:ext cx="12192000" cy="195470"/>
          </a:xfrm>
          <a:prstGeom prst="rect">
            <a:avLst/>
          </a:prstGeom>
          <a:solidFill>
            <a:srgbClr val="009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7E52A73-A777-4A2F-9F55-7057A819DB6D}"/>
              </a:ext>
            </a:extLst>
          </p:cNvPr>
          <p:cNvCxnSpPr>
            <a:cxnSpLocks/>
          </p:cNvCxnSpPr>
          <p:nvPr/>
        </p:nvCxnSpPr>
        <p:spPr>
          <a:xfrm>
            <a:off x="530087" y="3429000"/>
            <a:ext cx="110920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61042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21052-02FC-4FD5-8CA8-42C94E4BC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5032"/>
          </a:xfrm>
        </p:spPr>
        <p:txBody>
          <a:bodyPr>
            <a:normAutofit fontScale="90000"/>
          </a:bodyPr>
          <a:lstStyle/>
          <a:p>
            <a:r>
              <a:rPr lang="en-US" dirty="0"/>
              <a:t>PERFORMANCE COMPARISION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7EC4368-F583-414D-842C-02A88470CEE6}"/>
              </a:ext>
            </a:extLst>
          </p:cNvPr>
          <p:cNvSpPr/>
          <p:nvPr/>
        </p:nvSpPr>
        <p:spPr>
          <a:xfrm>
            <a:off x="0" y="6467061"/>
            <a:ext cx="12192000" cy="39093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ED28408-6F83-43CC-BD9C-7DBC289B9B20}"/>
              </a:ext>
            </a:extLst>
          </p:cNvPr>
          <p:cNvSpPr/>
          <p:nvPr/>
        </p:nvSpPr>
        <p:spPr>
          <a:xfrm>
            <a:off x="0" y="6271592"/>
            <a:ext cx="12192000" cy="195470"/>
          </a:xfrm>
          <a:prstGeom prst="rect">
            <a:avLst/>
          </a:prstGeom>
          <a:solidFill>
            <a:srgbClr val="009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A53AAEA-6261-4A74-896E-B5E63886E2FB}"/>
              </a:ext>
            </a:extLst>
          </p:cNvPr>
          <p:cNvSpPr txBox="1">
            <a:spLocks/>
          </p:cNvSpPr>
          <p:nvPr/>
        </p:nvSpPr>
        <p:spPr>
          <a:xfrm>
            <a:off x="1097280" y="286604"/>
            <a:ext cx="10058400" cy="5350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7" name="Content Placeholder 30" descr="Bar chart">
            <a:extLst>
              <a:ext uri="{FF2B5EF4-FFF2-40B4-BE49-F238E27FC236}">
                <a16:creationId xmlns:a16="http://schemas.microsoft.com/office/drawing/2014/main" id="{148D3DB3-5F2A-4D0F-B981-95E1080A9B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3633" y="6319320"/>
            <a:ext cx="589067" cy="535032"/>
          </a:xfrm>
          <a:prstGeom prst="rect">
            <a:avLst/>
          </a:prstGeom>
        </p:spPr>
      </p:pic>
      <p:pic>
        <p:nvPicPr>
          <p:cNvPr id="26" name="Graphic 25" descr="House">
            <a:extLst>
              <a:ext uri="{FF2B5EF4-FFF2-40B4-BE49-F238E27FC236}">
                <a16:creationId xmlns:a16="http://schemas.microsoft.com/office/drawing/2014/main" id="{87EC8408-C73F-4143-84CF-9B1F2F9581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9779" y="6319320"/>
            <a:ext cx="589067" cy="538680"/>
          </a:xfrm>
          <a:prstGeom prst="rect">
            <a:avLst/>
          </a:prstGeom>
        </p:spPr>
      </p:pic>
      <p:pic>
        <p:nvPicPr>
          <p:cNvPr id="27" name="Graphic 26" descr="Computer">
            <a:extLst>
              <a:ext uri="{FF2B5EF4-FFF2-40B4-BE49-F238E27FC236}">
                <a16:creationId xmlns:a16="http://schemas.microsoft.com/office/drawing/2014/main" id="{0875D2C6-7F3E-440C-BCE0-AA933A09A4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55925" y="6315671"/>
            <a:ext cx="589066" cy="538680"/>
          </a:xfrm>
          <a:prstGeom prst="rect">
            <a:avLst/>
          </a:prstGeom>
        </p:spPr>
      </p:pic>
      <p:pic>
        <p:nvPicPr>
          <p:cNvPr id="28" name="Graphic 27" descr="Wireless router">
            <a:extLst>
              <a:ext uri="{FF2B5EF4-FFF2-40B4-BE49-F238E27FC236}">
                <a16:creationId xmlns:a16="http://schemas.microsoft.com/office/drawing/2014/main" id="{0BB0AD23-4A66-47AF-870D-91F069F082C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202070" y="6315671"/>
            <a:ext cx="583098" cy="538681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1775CE1-4E44-4E2C-8B5E-48E430B5A23B}"/>
              </a:ext>
            </a:extLst>
          </p:cNvPr>
          <p:cNvCxnSpPr/>
          <p:nvPr/>
        </p:nvCxnSpPr>
        <p:spPr>
          <a:xfrm>
            <a:off x="516834" y="937591"/>
            <a:ext cx="1115833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E4015E6-1671-433E-88D0-BB0216028F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2468703"/>
              </p:ext>
            </p:extLst>
          </p:nvPr>
        </p:nvGraphicFramePr>
        <p:xfrm>
          <a:off x="1097280" y="1447800"/>
          <a:ext cx="10058400" cy="33909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11297">
                  <a:extLst>
                    <a:ext uri="{9D8B030D-6E8A-4147-A177-3AD203B41FA5}">
                      <a16:colId xmlns:a16="http://schemas.microsoft.com/office/drawing/2014/main" val="370994047"/>
                    </a:ext>
                  </a:extLst>
                </a:gridCol>
                <a:gridCol w="2011297">
                  <a:extLst>
                    <a:ext uri="{9D8B030D-6E8A-4147-A177-3AD203B41FA5}">
                      <a16:colId xmlns:a16="http://schemas.microsoft.com/office/drawing/2014/main" val="4130442678"/>
                    </a:ext>
                  </a:extLst>
                </a:gridCol>
                <a:gridCol w="2011297">
                  <a:extLst>
                    <a:ext uri="{9D8B030D-6E8A-4147-A177-3AD203B41FA5}">
                      <a16:colId xmlns:a16="http://schemas.microsoft.com/office/drawing/2014/main" val="82920301"/>
                    </a:ext>
                  </a:extLst>
                </a:gridCol>
                <a:gridCol w="2011297">
                  <a:extLst>
                    <a:ext uri="{9D8B030D-6E8A-4147-A177-3AD203B41FA5}">
                      <a16:colId xmlns:a16="http://schemas.microsoft.com/office/drawing/2014/main" val="1260238985"/>
                    </a:ext>
                  </a:extLst>
                </a:gridCol>
                <a:gridCol w="2013212">
                  <a:extLst>
                    <a:ext uri="{9D8B030D-6E8A-4147-A177-3AD203B41FA5}">
                      <a16:colId xmlns:a16="http://schemas.microsoft.com/office/drawing/2014/main" val="3704945828"/>
                    </a:ext>
                  </a:extLst>
                </a:gridCol>
              </a:tblGrid>
              <a:tr h="89535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Threshold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NPV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TNR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24594853"/>
                  </a:ext>
                </a:extLst>
              </a:tr>
              <a:tr h="84772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LASSO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0.74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0.74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0.46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0.68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93426949"/>
                  </a:ext>
                </a:extLst>
              </a:tr>
              <a:tr h="80962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Forward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0.67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0.78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0.52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0.63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25801772"/>
                  </a:ext>
                </a:extLst>
              </a:tr>
              <a:tr h="83819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Backward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0.73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0.76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0.49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0.725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885660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83068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14109A1B-456E-496F-B87E-104114A93D9B}"/>
              </a:ext>
            </a:extLst>
          </p:cNvPr>
          <p:cNvGrpSpPr/>
          <p:nvPr/>
        </p:nvGrpSpPr>
        <p:grpSpPr>
          <a:xfrm>
            <a:off x="4682298" y="1545676"/>
            <a:ext cx="3419061" cy="1795911"/>
            <a:chOff x="4041912" y="1623318"/>
            <a:chExt cx="3419061" cy="1795911"/>
          </a:xfrm>
          <a:solidFill>
            <a:srgbClr val="009BD2"/>
          </a:solidFill>
          <a:effectLst>
            <a:glow rad="177800">
              <a:schemeClr val="accent1">
                <a:alpha val="89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</p:grpSpPr>
        <p:sp>
          <p:nvSpPr>
            <p:cNvPr id="38" name="Flowchart: Manual Operation 37">
              <a:extLst>
                <a:ext uri="{FF2B5EF4-FFF2-40B4-BE49-F238E27FC236}">
                  <a16:creationId xmlns:a16="http://schemas.microsoft.com/office/drawing/2014/main" id="{6A859A2F-C557-4018-91E2-D5D01B235B1A}"/>
                </a:ext>
              </a:extLst>
            </p:cNvPr>
            <p:cNvSpPr/>
            <p:nvPr/>
          </p:nvSpPr>
          <p:spPr>
            <a:xfrm>
              <a:off x="4041912" y="1757532"/>
              <a:ext cx="3419061" cy="1537253"/>
            </a:xfrm>
            <a:prstGeom prst="flowChartManualOperation">
              <a:avLst/>
            </a:prstGeom>
            <a:grpFill/>
            <a:ln>
              <a:noFill/>
            </a:ln>
            <a:effectLst/>
            <a:sp3d prstMaterial="softEdge">
              <a:bevelT w="1270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F66AAC1-A1E8-49A5-B971-B4F77F007B2A}"/>
                </a:ext>
              </a:extLst>
            </p:cNvPr>
            <p:cNvSpPr/>
            <p:nvPr/>
          </p:nvSpPr>
          <p:spPr>
            <a:xfrm>
              <a:off x="4055164" y="1623318"/>
              <a:ext cx="3379302" cy="26843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/>
            <a:sp3d prstMaterial="softEdge">
              <a:bevelT w="1270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691BA50-AB24-41D7-B15B-A54A74A80949}"/>
                </a:ext>
              </a:extLst>
            </p:cNvPr>
            <p:cNvSpPr/>
            <p:nvPr/>
          </p:nvSpPr>
          <p:spPr>
            <a:xfrm>
              <a:off x="4711144" y="3150797"/>
              <a:ext cx="2100474" cy="26843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/>
            <a:sp3d prstMaterial="softEdge">
              <a:bevelT w="127000" prst="artDeco"/>
            </a:sp3d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6F6F9FE2-114F-4EB6-A295-67BB8AE1742F}"/>
              </a:ext>
            </a:extLst>
          </p:cNvPr>
          <p:cNvSpPr/>
          <p:nvPr/>
        </p:nvSpPr>
        <p:spPr>
          <a:xfrm>
            <a:off x="0" y="6467061"/>
            <a:ext cx="12192000" cy="39093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A3412AD-E0C7-4053-B1CC-2A5078A7240E}"/>
              </a:ext>
            </a:extLst>
          </p:cNvPr>
          <p:cNvSpPr/>
          <p:nvPr/>
        </p:nvSpPr>
        <p:spPr>
          <a:xfrm>
            <a:off x="0" y="6271592"/>
            <a:ext cx="12192000" cy="195470"/>
          </a:xfrm>
          <a:prstGeom prst="rect">
            <a:avLst/>
          </a:prstGeom>
          <a:solidFill>
            <a:srgbClr val="009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235C0C-A801-4994-A0A0-754901C00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834" y="286604"/>
            <a:ext cx="10638846" cy="535032"/>
          </a:xfrm>
        </p:spPr>
        <p:txBody>
          <a:bodyPr>
            <a:normAutofit fontScale="90000"/>
          </a:bodyPr>
          <a:lstStyle/>
          <a:p>
            <a:r>
              <a:rPr lang="en-US" dirty="0"/>
              <a:t>Linear Discriminant Analysis</a:t>
            </a:r>
          </a:p>
        </p:txBody>
      </p:sp>
      <p:pic>
        <p:nvPicPr>
          <p:cNvPr id="31" name="Content Placeholder 30" descr="Bar chart">
            <a:extLst>
              <a:ext uri="{FF2B5EF4-FFF2-40B4-BE49-F238E27FC236}">
                <a16:creationId xmlns:a16="http://schemas.microsoft.com/office/drawing/2014/main" id="{16D45CB8-746A-49B6-BB34-B299504149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3633" y="6319320"/>
            <a:ext cx="589067" cy="535032"/>
          </a:xfr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D2F11C94-80A1-42C0-868B-F35ED58C5D9A}"/>
              </a:ext>
            </a:extLst>
          </p:cNvPr>
          <p:cNvGrpSpPr/>
          <p:nvPr/>
        </p:nvGrpSpPr>
        <p:grpSpPr>
          <a:xfrm>
            <a:off x="5387973" y="3549744"/>
            <a:ext cx="1974575" cy="926446"/>
            <a:chOff x="4757527" y="3708853"/>
            <a:chExt cx="1974575" cy="1804259"/>
          </a:xfrm>
          <a:solidFill>
            <a:srgbClr val="79DDE7"/>
          </a:solidFill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</p:grpSpPr>
        <p:sp>
          <p:nvSpPr>
            <p:cNvPr id="7" name="Flowchart: Manual Operation 6">
              <a:extLst>
                <a:ext uri="{FF2B5EF4-FFF2-40B4-BE49-F238E27FC236}">
                  <a16:creationId xmlns:a16="http://schemas.microsoft.com/office/drawing/2014/main" id="{7ADB4D0E-F564-4F9C-A402-70F1D0A6F8B2}"/>
                </a:ext>
              </a:extLst>
            </p:cNvPr>
            <p:cNvSpPr/>
            <p:nvPr/>
          </p:nvSpPr>
          <p:spPr>
            <a:xfrm>
              <a:off x="4770780" y="3875535"/>
              <a:ext cx="1961322" cy="1537253"/>
            </a:xfrm>
            <a:prstGeom prst="flowChartManualOperation">
              <a:avLst/>
            </a:prstGeom>
            <a:grpFill/>
            <a:ln>
              <a:noFill/>
            </a:ln>
            <a:effectLst/>
            <a:sp3d prstMaterial="softEdge">
              <a:bevelT w="1270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002F4D4-78F4-4156-B1FD-1C48ABCE6182}"/>
                </a:ext>
              </a:extLst>
            </p:cNvPr>
            <p:cNvSpPr/>
            <p:nvPr/>
          </p:nvSpPr>
          <p:spPr>
            <a:xfrm>
              <a:off x="4757527" y="3708853"/>
              <a:ext cx="1961323" cy="380679"/>
            </a:xfrm>
            <a:prstGeom prst="ellipse">
              <a:avLst/>
            </a:prstGeom>
            <a:solidFill>
              <a:srgbClr val="30979C"/>
            </a:solidFill>
            <a:ln>
              <a:noFill/>
            </a:ln>
            <a:effectLst/>
            <a:sp3d prstMaterial="softEdge">
              <a:bevelT w="127000" prst="artDeco"/>
            </a:sp3d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78F926B-F379-4306-ACC9-D9335EDE2BCB}"/>
                </a:ext>
              </a:extLst>
            </p:cNvPr>
            <p:cNvSpPr/>
            <p:nvPr/>
          </p:nvSpPr>
          <p:spPr>
            <a:xfrm>
              <a:off x="5168349" y="5299418"/>
              <a:ext cx="1176130" cy="213694"/>
            </a:xfrm>
            <a:prstGeom prst="ellipse">
              <a:avLst/>
            </a:prstGeom>
            <a:solidFill>
              <a:srgbClr val="30979C"/>
            </a:solidFill>
            <a:ln>
              <a:noFill/>
            </a:ln>
            <a:effectLst/>
            <a:sp3d prstMaterial="softEdge">
              <a:bevelT w="127000" prst="artDeco"/>
            </a:sp3d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C7B42EE-9F6B-42CB-A44F-F77080B7EE52}"/>
              </a:ext>
            </a:extLst>
          </p:cNvPr>
          <p:cNvCxnSpPr/>
          <p:nvPr/>
        </p:nvCxnSpPr>
        <p:spPr>
          <a:xfrm>
            <a:off x="11271891" y="1813419"/>
            <a:ext cx="0" cy="153725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739E62E-5B9B-4D6C-887D-D26BAC11D313}"/>
              </a:ext>
            </a:extLst>
          </p:cNvPr>
          <p:cNvCxnSpPr>
            <a:cxnSpLocks/>
          </p:cNvCxnSpPr>
          <p:nvPr/>
        </p:nvCxnSpPr>
        <p:spPr>
          <a:xfrm>
            <a:off x="11263939" y="3707563"/>
            <a:ext cx="0" cy="7686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0CA921B-30D7-4973-ACA2-0363CEBA9238}"/>
              </a:ext>
            </a:extLst>
          </p:cNvPr>
          <p:cNvGrpSpPr/>
          <p:nvPr/>
        </p:nvGrpSpPr>
        <p:grpSpPr>
          <a:xfrm>
            <a:off x="5901499" y="4746216"/>
            <a:ext cx="927652" cy="781812"/>
            <a:chOff x="4757527" y="3708853"/>
            <a:chExt cx="2007705" cy="1858998"/>
          </a:xfrm>
          <a:solidFill>
            <a:srgbClr val="00B0F0"/>
          </a:solidFill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</p:grpSpPr>
        <p:sp>
          <p:nvSpPr>
            <p:cNvPr id="23" name="Flowchart: Manual Operation 22">
              <a:extLst>
                <a:ext uri="{FF2B5EF4-FFF2-40B4-BE49-F238E27FC236}">
                  <a16:creationId xmlns:a16="http://schemas.microsoft.com/office/drawing/2014/main" id="{6BF8A0C5-0951-4FBE-BA77-A73A551ABC52}"/>
                </a:ext>
              </a:extLst>
            </p:cNvPr>
            <p:cNvSpPr/>
            <p:nvPr/>
          </p:nvSpPr>
          <p:spPr>
            <a:xfrm>
              <a:off x="4770780" y="3875535"/>
              <a:ext cx="1961322" cy="1537253"/>
            </a:xfrm>
            <a:prstGeom prst="flowChartManualOperation">
              <a:avLst/>
            </a:prstGeom>
            <a:solidFill>
              <a:srgbClr val="35D773"/>
            </a:solidFill>
            <a:ln>
              <a:noFill/>
            </a:ln>
            <a:effectLst/>
            <a:sp3d prstMaterial="softEdge">
              <a:bevelT w="1270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F8A48150-F0F9-4521-9794-10905686BADB}"/>
                </a:ext>
              </a:extLst>
            </p:cNvPr>
            <p:cNvSpPr/>
            <p:nvPr/>
          </p:nvSpPr>
          <p:spPr>
            <a:xfrm>
              <a:off x="4757527" y="3708853"/>
              <a:ext cx="2007705" cy="268432"/>
            </a:xfrm>
            <a:prstGeom prst="ellipse">
              <a:avLst/>
            </a:prstGeom>
            <a:solidFill>
              <a:srgbClr val="1ACA61"/>
            </a:solidFill>
            <a:ln>
              <a:noFill/>
            </a:ln>
            <a:effectLst/>
            <a:sp3d prstMaterial="softEdge">
              <a:bevelT w="127000" prst="artDeco"/>
            </a:sp3d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DCC893D-38D4-43CD-ACD3-27F16C85ED8E}"/>
                </a:ext>
              </a:extLst>
            </p:cNvPr>
            <p:cNvSpPr/>
            <p:nvPr/>
          </p:nvSpPr>
          <p:spPr>
            <a:xfrm>
              <a:off x="5168348" y="5299419"/>
              <a:ext cx="1166191" cy="268432"/>
            </a:xfrm>
            <a:prstGeom prst="ellipse">
              <a:avLst/>
            </a:prstGeom>
            <a:solidFill>
              <a:srgbClr val="1ACA61"/>
            </a:solidFill>
            <a:ln>
              <a:noFill/>
            </a:ln>
            <a:effectLst/>
            <a:sp3d prstMaterial="softEdge">
              <a:bevelT w="127000" prst="artDeco"/>
            </a:sp3d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C4982BCD-25F6-4F95-9748-3888BC215931}"/>
              </a:ext>
            </a:extLst>
          </p:cNvPr>
          <p:cNvSpPr txBox="1"/>
          <p:nvPr/>
        </p:nvSpPr>
        <p:spPr>
          <a:xfrm>
            <a:off x="9838013" y="2344230"/>
            <a:ext cx="1433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60% of Data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D6674B6-D08E-4D14-B58A-ABFD51228F0B}"/>
              </a:ext>
            </a:extLst>
          </p:cNvPr>
          <p:cNvSpPr txBox="1"/>
          <p:nvPr/>
        </p:nvSpPr>
        <p:spPr>
          <a:xfrm>
            <a:off x="9883882" y="4046014"/>
            <a:ext cx="1433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20% of Data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1618924-66FD-498A-8931-F62FACC2BEFB}"/>
              </a:ext>
            </a:extLst>
          </p:cNvPr>
          <p:cNvCxnSpPr>
            <a:cxnSpLocks/>
          </p:cNvCxnSpPr>
          <p:nvPr/>
        </p:nvCxnSpPr>
        <p:spPr>
          <a:xfrm>
            <a:off x="11289628" y="4746216"/>
            <a:ext cx="0" cy="7686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3D36E90-30A6-4C0E-A4CD-3B9A8042E278}"/>
              </a:ext>
            </a:extLst>
          </p:cNvPr>
          <p:cNvSpPr txBox="1"/>
          <p:nvPr/>
        </p:nvSpPr>
        <p:spPr>
          <a:xfrm>
            <a:off x="9883882" y="4973569"/>
            <a:ext cx="1433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20% of Data</a:t>
            </a:r>
          </a:p>
        </p:txBody>
      </p:sp>
      <p:pic>
        <p:nvPicPr>
          <p:cNvPr id="33" name="Graphic 32" descr="House">
            <a:extLst>
              <a:ext uri="{FF2B5EF4-FFF2-40B4-BE49-F238E27FC236}">
                <a16:creationId xmlns:a16="http://schemas.microsoft.com/office/drawing/2014/main" id="{233062D2-7EA1-46B5-B1A3-FEC3B05106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9779" y="6319320"/>
            <a:ext cx="589067" cy="538680"/>
          </a:xfrm>
          <a:prstGeom prst="rect">
            <a:avLst/>
          </a:prstGeom>
        </p:spPr>
      </p:pic>
      <p:pic>
        <p:nvPicPr>
          <p:cNvPr id="35" name="Graphic 34" descr="Computer">
            <a:extLst>
              <a:ext uri="{FF2B5EF4-FFF2-40B4-BE49-F238E27FC236}">
                <a16:creationId xmlns:a16="http://schemas.microsoft.com/office/drawing/2014/main" id="{1C3A74C9-BEC2-4F57-AACA-2E008A2468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55925" y="6315671"/>
            <a:ext cx="589066" cy="538680"/>
          </a:xfrm>
          <a:prstGeom prst="rect">
            <a:avLst/>
          </a:prstGeom>
        </p:spPr>
      </p:pic>
      <p:pic>
        <p:nvPicPr>
          <p:cNvPr id="37" name="Graphic 36" descr="Wireless router">
            <a:extLst>
              <a:ext uri="{FF2B5EF4-FFF2-40B4-BE49-F238E27FC236}">
                <a16:creationId xmlns:a16="http://schemas.microsoft.com/office/drawing/2014/main" id="{52AEC508-9055-4CFC-A18B-C648DEB4326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202070" y="6315671"/>
            <a:ext cx="583098" cy="538681"/>
          </a:xfrm>
          <a:prstGeom prst="rect">
            <a:avLst/>
          </a:prstGeom>
        </p:spPr>
      </p:pic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D906151-6EFD-4384-8270-A40A08CAD7A0}"/>
              </a:ext>
            </a:extLst>
          </p:cNvPr>
          <p:cNvCxnSpPr/>
          <p:nvPr/>
        </p:nvCxnSpPr>
        <p:spPr>
          <a:xfrm>
            <a:off x="516834" y="937591"/>
            <a:ext cx="1115833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63129169-8A28-4604-AE9A-3E2754EBB7BF}"/>
              </a:ext>
            </a:extLst>
          </p:cNvPr>
          <p:cNvSpPr/>
          <p:nvPr/>
        </p:nvSpPr>
        <p:spPr>
          <a:xfrm>
            <a:off x="2397795" y="5287937"/>
            <a:ext cx="970420" cy="453809"/>
          </a:xfrm>
          <a:prstGeom prst="ellipse">
            <a:avLst/>
          </a:prstGeom>
          <a:solidFill>
            <a:schemeClr val="tx2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TREE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EAB9F7EE-5457-4817-8990-D9C483C68B55}"/>
              </a:ext>
            </a:extLst>
          </p:cNvPr>
          <p:cNvSpPr/>
          <p:nvPr/>
        </p:nvSpPr>
        <p:spPr>
          <a:xfrm>
            <a:off x="420283" y="5269982"/>
            <a:ext cx="1114643" cy="489721"/>
          </a:xfrm>
          <a:prstGeom prst="ellipse">
            <a:avLst/>
          </a:prstGeom>
          <a:solidFill>
            <a:schemeClr val="tx2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NB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C2A54D9-0F10-4F4B-8D02-B9A4972AFA71}"/>
              </a:ext>
            </a:extLst>
          </p:cNvPr>
          <p:cNvSpPr/>
          <p:nvPr/>
        </p:nvSpPr>
        <p:spPr>
          <a:xfrm>
            <a:off x="6180334" y="2784415"/>
            <a:ext cx="1114643" cy="489721"/>
          </a:xfrm>
          <a:prstGeom prst="ellipse">
            <a:avLst/>
          </a:prstGeom>
          <a:solidFill>
            <a:schemeClr val="tx2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LDA</a:t>
            </a:r>
            <a:endParaRPr lang="en-US" dirty="0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1414B751-09B2-4878-BC93-79F824B5F45C}"/>
              </a:ext>
            </a:extLst>
          </p:cNvPr>
          <p:cNvSpPr/>
          <p:nvPr/>
        </p:nvSpPr>
        <p:spPr>
          <a:xfrm>
            <a:off x="1425714" y="4571454"/>
            <a:ext cx="1259193" cy="489721"/>
          </a:xfrm>
          <a:prstGeom prst="ellipse">
            <a:avLst/>
          </a:prstGeom>
          <a:solidFill>
            <a:schemeClr val="tx2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Logistic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B27BFEB-3F8B-46AA-89B3-A4CE1C1F8DE8}"/>
              </a:ext>
            </a:extLst>
          </p:cNvPr>
          <p:cNvSpPr txBox="1"/>
          <p:nvPr/>
        </p:nvSpPr>
        <p:spPr>
          <a:xfrm>
            <a:off x="8229600" y="2448516"/>
            <a:ext cx="13697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TRAINING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40A6A6E-ED3A-4234-B926-ACE77C41E4CE}"/>
              </a:ext>
            </a:extLst>
          </p:cNvPr>
          <p:cNvSpPr txBox="1"/>
          <p:nvPr/>
        </p:nvSpPr>
        <p:spPr>
          <a:xfrm>
            <a:off x="8074851" y="3825865"/>
            <a:ext cx="13697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SELECTION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E36A44A-4721-4085-84EF-B18245BF94D5}"/>
              </a:ext>
            </a:extLst>
          </p:cNvPr>
          <p:cNvSpPr txBox="1"/>
          <p:nvPr/>
        </p:nvSpPr>
        <p:spPr>
          <a:xfrm>
            <a:off x="8074852" y="4975301"/>
            <a:ext cx="13697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6280768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21052-02FC-4FD5-8CA8-42C94E4BC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5032"/>
          </a:xfrm>
        </p:spPr>
        <p:txBody>
          <a:bodyPr>
            <a:normAutofit fontScale="90000"/>
          </a:bodyPr>
          <a:lstStyle/>
          <a:p>
            <a:r>
              <a:rPr lang="en-US" dirty="0"/>
              <a:t>Linear Discriminant Analysis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7EC4368-F583-414D-842C-02A88470CEE6}"/>
              </a:ext>
            </a:extLst>
          </p:cNvPr>
          <p:cNvSpPr/>
          <p:nvPr/>
        </p:nvSpPr>
        <p:spPr>
          <a:xfrm>
            <a:off x="0" y="6467061"/>
            <a:ext cx="12192000" cy="39093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ED28408-6F83-43CC-BD9C-7DBC289B9B20}"/>
              </a:ext>
            </a:extLst>
          </p:cNvPr>
          <p:cNvSpPr/>
          <p:nvPr/>
        </p:nvSpPr>
        <p:spPr>
          <a:xfrm>
            <a:off x="0" y="6271592"/>
            <a:ext cx="12192000" cy="195470"/>
          </a:xfrm>
          <a:prstGeom prst="rect">
            <a:avLst/>
          </a:prstGeom>
          <a:solidFill>
            <a:srgbClr val="009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A53AAEA-6261-4A74-896E-B5E63886E2FB}"/>
              </a:ext>
            </a:extLst>
          </p:cNvPr>
          <p:cNvSpPr txBox="1">
            <a:spLocks/>
          </p:cNvSpPr>
          <p:nvPr/>
        </p:nvSpPr>
        <p:spPr>
          <a:xfrm>
            <a:off x="1097280" y="286604"/>
            <a:ext cx="10058400" cy="5350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7" name="Content Placeholder 30" descr="Bar chart">
            <a:extLst>
              <a:ext uri="{FF2B5EF4-FFF2-40B4-BE49-F238E27FC236}">
                <a16:creationId xmlns:a16="http://schemas.microsoft.com/office/drawing/2014/main" id="{148D3DB3-5F2A-4D0F-B981-95E1080A9B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3633" y="6319320"/>
            <a:ext cx="589067" cy="535032"/>
          </a:xfrm>
          <a:prstGeom prst="rect">
            <a:avLst/>
          </a:prstGeom>
        </p:spPr>
      </p:pic>
      <p:pic>
        <p:nvPicPr>
          <p:cNvPr id="26" name="Graphic 25" descr="House">
            <a:extLst>
              <a:ext uri="{FF2B5EF4-FFF2-40B4-BE49-F238E27FC236}">
                <a16:creationId xmlns:a16="http://schemas.microsoft.com/office/drawing/2014/main" id="{87EC8408-C73F-4143-84CF-9B1F2F9581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9779" y="6319320"/>
            <a:ext cx="589067" cy="538680"/>
          </a:xfrm>
          <a:prstGeom prst="rect">
            <a:avLst/>
          </a:prstGeom>
        </p:spPr>
      </p:pic>
      <p:pic>
        <p:nvPicPr>
          <p:cNvPr id="27" name="Graphic 26" descr="Computer">
            <a:extLst>
              <a:ext uri="{FF2B5EF4-FFF2-40B4-BE49-F238E27FC236}">
                <a16:creationId xmlns:a16="http://schemas.microsoft.com/office/drawing/2014/main" id="{0875D2C6-7F3E-440C-BCE0-AA933A09A4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55925" y="6315671"/>
            <a:ext cx="589066" cy="538680"/>
          </a:xfrm>
          <a:prstGeom prst="rect">
            <a:avLst/>
          </a:prstGeom>
        </p:spPr>
      </p:pic>
      <p:pic>
        <p:nvPicPr>
          <p:cNvPr id="28" name="Graphic 27" descr="Wireless router">
            <a:extLst>
              <a:ext uri="{FF2B5EF4-FFF2-40B4-BE49-F238E27FC236}">
                <a16:creationId xmlns:a16="http://schemas.microsoft.com/office/drawing/2014/main" id="{0BB0AD23-4A66-47AF-870D-91F069F082C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202070" y="6315671"/>
            <a:ext cx="583098" cy="538681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1775CE1-4E44-4E2C-8B5E-48E430B5A23B}"/>
              </a:ext>
            </a:extLst>
          </p:cNvPr>
          <p:cNvCxnSpPr/>
          <p:nvPr/>
        </p:nvCxnSpPr>
        <p:spPr>
          <a:xfrm>
            <a:off x="516834" y="937591"/>
            <a:ext cx="1115833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F94183A7-BE98-4000-B4A1-A07C0FA5E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1200" dirty="0"/>
          </a:p>
        </p:txBody>
      </p: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39A25FC3-E83E-467E-AA61-902F10A388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0911831"/>
              </p:ext>
            </p:extLst>
          </p:nvPr>
        </p:nvGraphicFramePr>
        <p:xfrm>
          <a:off x="852701" y="1418934"/>
          <a:ext cx="3243052" cy="2010055"/>
        </p:xfrm>
        <a:graphic>
          <a:graphicData uri="http://schemas.openxmlformats.org/drawingml/2006/table">
            <a:tbl>
              <a:tblPr firstRow="1" firstCol="1" bandRow="1">
                <a:tableStyleId>{69C7853C-536D-4A76-A0AE-DD22124D55A5}</a:tableStyleId>
              </a:tblPr>
              <a:tblGrid>
                <a:gridCol w="1033263">
                  <a:extLst>
                    <a:ext uri="{9D8B030D-6E8A-4147-A177-3AD203B41FA5}">
                      <a16:colId xmlns:a16="http://schemas.microsoft.com/office/drawing/2014/main" val="874100704"/>
                    </a:ext>
                  </a:extLst>
                </a:gridCol>
                <a:gridCol w="472923">
                  <a:extLst>
                    <a:ext uri="{9D8B030D-6E8A-4147-A177-3AD203B41FA5}">
                      <a16:colId xmlns:a16="http://schemas.microsoft.com/office/drawing/2014/main" val="2852379515"/>
                    </a:ext>
                  </a:extLst>
                </a:gridCol>
                <a:gridCol w="751379">
                  <a:extLst>
                    <a:ext uri="{9D8B030D-6E8A-4147-A177-3AD203B41FA5}">
                      <a16:colId xmlns:a16="http://schemas.microsoft.com/office/drawing/2014/main" val="2585138150"/>
                    </a:ext>
                  </a:extLst>
                </a:gridCol>
                <a:gridCol w="985487">
                  <a:extLst>
                    <a:ext uri="{9D8B030D-6E8A-4147-A177-3AD203B41FA5}">
                      <a16:colId xmlns:a16="http://schemas.microsoft.com/office/drawing/2014/main" val="3031836846"/>
                    </a:ext>
                  </a:extLst>
                </a:gridCol>
              </a:tblGrid>
              <a:tr h="67225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(91)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 (298)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26591635"/>
                  </a:ext>
                </a:extLst>
              </a:tr>
              <a:tr h="668898"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LDA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24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44827044"/>
                  </a:ext>
                </a:extLst>
              </a:tr>
              <a:tr h="66889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274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51547692"/>
                  </a:ext>
                </a:extLst>
              </a:tr>
            </a:tbl>
          </a:graphicData>
        </a:graphic>
      </p:graphicFrame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8A13E71E-7BFE-4BEF-90D5-FCDDB55E7E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4569563"/>
              </p:ext>
            </p:extLst>
          </p:nvPr>
        </p:nvGraphicFramePr>
        <p:xfrm>
          <a:off x="7996505" y="1380727"/>
          <a:ext cx="3428463" cy="2048262"/>
        </p:xfrm>
        <a:graphic>
          <a:graphicData uri="http://schemas.openxmlformats.org/drawingml/2006/table">
            <a:tbl>
              <a:tblPr firstRow="1" firstCol="1" bandRow="1">
                <a:tableStyleId>{69C7853C-536D-4A76-A0AE-DD22124D55A5}</a:tableStyleId>
              </a:tblPr>
              <a:tblGrid>
                <a:gridCol w="1092336">
                  <a:extLst>
                    <a:ext uri="{9D8B030D-6E8A-4147-A177-3AD203B41FA5}">
                      <a16:colId xmlns:a16="http://schemas.microsoft.com/office/drawing/2014/main" val="874100704"/>
                    </a:ext>
                  </a:extLst>
                </a:gridCol>
                <a:gridCol w="479229">
                  <a:extLst>
                    <a:ext uri="{9D8B030D-6E8A-4147-A177-3AD203B41FA5}">
                      <a16:colId xmlns:a16="http://schemas.microsoft.com/office/drawing/2014/main" val="2852379515"/>
                    </a:ext>
                  </a:extLst>
                </a:gridCol>
                <a:gridCol w="815069">
                  <a:extLst>
                    <a:ext uri="{9D8B030D-6E8A-4147-A177-3AD203B41FA5}">
                      <a16:colId xmlns:a16="http://schemas.microsoft.com/office/drawing/2014/main" val="2585138150"/>
                    </a:ext>
                  </a:extLst>
                </a:gridCol>
                <a:gridCol w="1041829">
                  <a:extLst>
                    <a:ext uri="{9D8B030D-6E8A-4147-A177-3AD203B41FA5}">
                      <a16:colId xmlns:a16="http://schemas.microsoft.com/office/drawing/2014/main" val="3031836846"/>
                    </a:ext>
                  </a:extLst>
                </a:gridCol>
              </a:tblGrid>
              <a:tr h="682754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(91)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 (298)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26591635"/>
                  </a:ext>
                </a:extLst>
              </a:tr>
              <a:tr h="682754"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LDA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66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44827044"/>
                  </a:ext>
                </a:extLst>
              </a:tr>
              <a:tr h="68275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232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51547692"/>
                  </a:ext>
                </a:extLst>
              </a:tr>
            </a:tbl>
          </a:graphicData>
        </a:graphic>
      </p:graphicFrame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D8C48D8C-28AF-4192-981A-090BA97B7D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2104739"/>
              </p:ext>
            </p:extLst>
          </p:nvPr>
        </p:nvGraphicFramePr>
        <p:xfrm>
          <a:off x="838200" y="4578948"/>
          <a:ext cx="3237720" cy="111252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618860">
                  <a:extLst>
                    <a:ext uri="{9D8B030D-6E8A-4147-A177-3AD203B41FA5}">
                      <a16:colId xmlns:a16="http://schemas.microsoft.com/office/drawing/2014/main" val="2408048935"/>
                    </a:ext>
                  </a:extLst>
                </a:gridCol>
                <a:gridCol w="1618860">
                  <a:extLst>
                    <a:ext uri="{9D8B030D-6E8A-4147-A177-3AD203B41FA5}">
                      <a16:colId xmlns:a16="http://schemas.microsoft.com/office/drawing/2014/main" val="7454101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TNR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678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NPV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006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344550"/>
                  </a:ext>
                </a:extLst>
              </a:tr>
            </a:tbl>
          </a:graphicData>
        </a:graphic>
      </p:graphicFrame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95C0143A-209A-419E-A5BD-3426EE932F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6945744"/>
              </p:ext>
            </p:extLst>
          </p:nvPr>
        </p:nvGraphicFramePr>
        <p:xfrm>
          <a:off x="7970836" y="4585587"/>
          <a:ext cx="3428464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14232">
                  <a:extLst>
                    <a:ext uri="{9D8B030D-6E8A-4147-A177-3AD203B41FA5}">
                      <a16:colId xmlns:a16="http://schemas.microsoft.com/office/drawing/2014/main" val="1370185272"/>
                    </a:ext>
                  </a:extLst>
                </a:gridCol>
                <a:gridCol w="1714232">
                  <a:extLst>
                    <a:ext uri="{9D8B030D-6E8A-4147-A177-3AD203B41FA5}">
                      <a16:colId xmlns:a16="http://schemas.microsoft.com/office/drawing/2014/main" val="20253342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TNR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3279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NPV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9186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274936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605EBDF-CC52-4496-A982-591AC3091F47}"/>
              </a:ext>
            </a:extLst>
          </p:cNvPr>
          <p:cNvSpPr txBox="1"/>
          <p:nvPr/>
        </p:nvSpPr>
        <p:spPr>
          <a:xfrm>
            <a:off x="1097280" y="4093453"/>
            <a:ext cx="2507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Threshold 0.5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6422508-AAAF-492D-A0AF-807A04D4F398}"/>
              </a:ext>
            </a:extLst>
          </p:cNvPr>
          <p:cNvSpPr txBox="1"/>
          <p:nvPr/>
        </p:nvSpPr>
        <p:spPr>
          <a:xfrm>
            <a:off x="8193819" y="4046536"/>
            <a:ext cx="2507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Threshold 0.25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6914399-9296-4AF6-BD5C-7A2A5EC6707C}"/>
              </a:ext>
            </a:extLst>
          </p:cNvPr>
          <p:cNvPicPr/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0254" y="1228327"/>
            <a:ext cx="3860582" cy="44697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614559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A41008BA-53D6-4DC3-A4D3-6A51CE8D58B2}"/>
              </a:ext>
            </a:extLst>
          </p:cNvPr>
          <p:cNvGrpSpPr/>
          <p:nvPr/>
        </p:nvGrpSpPr>
        <p:grpSpPr>
          <a:xfrm>
            <a:off x="4682298" y="1545676"/>
            <a:ext cx="3419061" cy="1795911"/>
            <a:chOff x="4041912" y="1623318"/>
            <a:chExt cx="3419061" cy="1795911"/>
          </a:xfrm>
          <a:solidFill>
            <a:srgbClr val="009BD2"/>
          </a:solidFill>
          <a:effectLst>
            <a:glow rad="177800">
              <a:schemeClr val="accent1">
                <a:alpha val="89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</p:grpSpPr>
        <p:sp>
          <p:nvSpPr>
            <p:cNvPr id="45" name="Flowchart: Manual Operation 44">
              <a:extLst>
                <a:ext uri="{FF2B5EF4-FFF2-40B4-BE49-F238E27FC236}">
                  <a16:creationId xmlns:a16="http://schemas.microsoft.com/office/drawing/2014/main" id="{8C6D9A17-4CC4-45AF-A6B6-99A890886A19}"/>
                </a:ext>
              </a:extLst>
            </p:cNvPr>
            <p:cNvSpPr/>
            <p:nvPr/>
          </p:nvSpPr>
          <p:spPr>
            <a:xfrm>
              <a:off x="4041912" y="1757532"/>
              <a:ext cx="3419061" cy="1537253"/>
            </a:xfrm>
            <a:prstGeom prst="flowChartManualOperation">
              <a:avLst/>
            </a:prstGeom>
            <a:grpFill/>
            <a:ln>
              <a:noFill/>
            </a:ln>
            <a:effectLst/>
            <a:sp3d prstMaterial="softEdge">
              <a:bevelT w="1270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36602619-0BDF-4BB7-898F-221F3743402D}"/>
                </a:ext>
              </a:extLst>
            </p:cNvPr>
            <p:cNvSpPr/>
            <p:nvPr/>
          </p:nvSpPr>
          <p:spPr>
            <a:xfrm>
              <a:off x="4055164" y="1623318"/>
              <a:ext cx="3379302" cy="26843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/>
            <a:sp3d prstMaterial="softEdge">
              <a:bevelT w="1270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36B9CDA1-9BD3-4241-8090-0D246004FC04}"/>
                </a:ext>
              </a:extLst>
            </p:cNvPr>
            <p:cNvSpPr/>
            <p:nvPr/>
          </p:nvSpPr>
          <p:spPr>
            <a:xfrm>
              <a:off x="4711144" y="3150797"/>
              <a:ext cx="2100474" cy="26843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/>
            <a:sp3d prstMaterial="softEdge">
              <a:bevelT w="127000" prst="artDeco"/>
            </a:sp3d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6F6F9FE2-114F-4EB6-A295-67BB8AE1742F}"/>
              </a:ext>
            </a:extLst>
          </p:cNvPr>
          <p:cNvSpPr/>
          <p:nvPr/>
        </p:nvSpPr>
        <p:spPr>
          <a:xfrm>
            <a:off x="0" y="6467061"/>
            <a:ext cx="12192000" cy="39093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A3412AD-E0C7-4053-B1CC-2A5078A7240E}"/>
              </a:ext>
            </a:extLst>
          </p:cNvPr>
          <p:cNvSpPr/>
          <p:nvPr/>
        </p:nvSpPr>
        <p:spPr>
          <a:xfrm>
            <a:off x="0" y="6271592"/>
            <a:ext cx="12192000" cy="195470"/>
          </a:xfrm>
          <a:prstGeom prst="rect">
            <a:avLst/>
          </a:prstGeom>
          <a:solidFill>
            <a:srgbClr val="009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235C0C-A801-4994-A0A0-754901C00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834" y="286604"/>
            <a:ext cx="10638846" cy="535032"/>
          </a:xfrm>
        </p:spPr>
        <p:txBody>
          <a:bodyPr>
            <a:normAutofit fontScale="90000"/>
          </a:bodyPr>
          <a:lstStyle/>
          <a:p>
            <a:r>
              <a:rPr lang="en-US" dirty="0"/>
              <a:t>NAÏVE BAYES</a:t>
            </a:r>
          </a:p>
        </p:txBody>
      </p:sp>
      <p:pic>
        <p:nvPicPr>
          <p:cNvPr id="31" name="Content Placeholder 30" descr="Bar chart">
            <a:extLst>
              <a:ext uri="{FF2B5EF4-FFF2-40B4-BE49-F238E27FC236}">
                <a16:creationId xmlns:a16="http://schemas.microsoft.com/office/drawing/2014/main" id="{16D45CB8-746A-49B6-BB34-B299504149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3633" y="6319320"/>
            <a:ext cx="589067" cy="535032"/>
          </a:xfr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D2F11C94-80A1-42C0-868B-F35ED58C5D9A}"/>
              </a:ext>
            </a:extLst>
          </p:cNvPr>
          <p:cNvGrpSpPr/>
          <p:nvPr/>
        </p:nvGrpSpPr>
        <p:grpSpPr>
          <a:xfrm>
            <a:off x="5387973" y="3549744"/>
            <a:ext cx="1974575" cy="926446"/>
            <a:chOff x="4757527" y="3708853"/>
            <a:chExt cx="1974575" cy="1804259"/>
          </a:xfrm>
          <a:solidFill>
            <a:srgbClr val="79DDE7"/>
          </a:solidFill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</p:grpSpPr>
        <p:sp>
          <p:nvSpPr>
            <p:cNvPr id="7" name="Flowchart: Manual Operation 6">
              <a:extLst>
                <a:ext uri="{FF2B5EF4-FFF2-40B4-BE49-F238E27FC236}">
                  <a16:creationId xmlns:a16="http://schemas.microsoft.com/office/drawing/2014/main" id="{7ADB4D0E-F564-4F9C-A402-70F1D0A6F8B2}"/>
                </a:ext>
              </a:extLst>
            </p:cNvPr>
            <p:cNvSpPr/>
            <p:nvPr/>
          </p:nvSpPr>
          <p:spPr>
            <a:xfrm>
              <a:off x="4770780" y="3875535"/>
              <a:ext cx="1961322" cy="1537253"/>
            </a:xfrm>
            <a:prstGeom prst="flowChartManualOperation">
              <a:avLst/>
            </a:prstGeom>
            <a:grpFill/>
            <a:ln>
              <a:noFill/>
            </a:ln>
            <a:effectLst/>
            <a:sp3d prstMaterial="softEdge">
              <a:bevelT w="1270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002F4D4-78F4-4156-B1FD-1C48ABCE6182}"/>
                </a:ext>
              </a:extLst>
            </p:cNvPr>
            <p:cNvSpPr/>
            <p:nvPr/>
          </p:nvSpPr>
          <p:spPr>
            <a:xfrm>
              <a:off x="4757527" y="3708853"/>
              <a:ext cx="1961323" cy="380679"/>
            </a:xfrm>
            <a:prstGeom prst="ellipse">
              <a:avLst/>
            </a:prstGeom>
            <a:solidFill>
              <a:srgbClr val="30979C"/>
            </a:solidFill>
            <a:ln>
              <a:noFill/>
            </a:ln>
            <a:effectLst/>
            <a:sp3d prstMaterial="softEdge">
              <a:bevelT w="127000" prst="artDeco"/>
            </a:sp3d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78F926B-F379-4306-ACC9-D9335EDE2BCB}"/>
                </a:ext>
              </a:extLst>
            </p:cNvPr>
            <p:cNvSpPr/>
            <p:nvPr/>
          </p:nvSpPr>
          <p:spPr>
            <a:xfrm>
              <a:off x="5168349" y="5299418"/>
              <a:ext cx="1176130" cy="213694"/>
            </a:xfrm>
            <a:prstGeom prst="ellipse">
              <a:avLst/>
            </a:prstGeom>
            <a:solidFill>
              <a:srgbClr val="30979C"/>
            </a:solidFill>
            <a:ln>
              <a:noFill/>
            </a:ln>
            <a:effectLst/>
            <a:sp3d prstMaterial="softEdge">
              <a:bevelT w="127000" prst="artDeco"/>
            </a:sp3d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C7B42EE-9F6B-42CB-A44F-F77080B7EE52}"/>
              </a:ext>
            </a:extLst>
          </p:cNvPr>
          <p:cNvCxnSpPr/>
          <p:nvPr/>
        </p:nvCxnSpPr>
        <p:spPr>
          <a:xfrm>
            <a:off x="11271891" y="1813419"/>
            <a:ext cx="0" cy="153725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739E62E-5B9B-4D6C-887D-D26BAC11D313}"/>
              </a:ext>
            </a:extLst>
          </p:cNvPr>
          <p:cNvCxnSpPr>
            <a:cxnSpLocks/>
          </p:cNvCxnSpPr>
          <p:nvPr/>
        </p:nvCxnSpPr>
        <p:spPr>
          <a:xfrm>
            <a:off x="11263939" y="3707563"/>
            <a:ext cx="0" cy="7686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0CA921B-30D7-4973-ACA2-0363CEBA9238}"/>
              </a:ext>
            </a:extLst>
          </p:cNvPr>
          <p:cNvGrpSpPr/>
          <p:nvPr/>
        </p:nvGrpSpPr>
        <p:grpSpPr>
          <a:xfrm>
            <a:off x="5901499" y="4746216"/>
            <a:ext cx="927652" cy="781812"/>
            <a:chOff x="4757527" y="3708853"/>
            <a:chExt cx="2007705" cy="1858998"/>
          </a:xfrm>
          <a:solidFill>
            <a:srgbClr val="00B0F0"/>
          </a:solidFill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</p:grpSpPr>
        <p:sp>
          <p:nvSpPr>
            <p:cNvPr id="23" name="Flowchart: Manual Operation 22">
              <a:extLst>
                <a:ext uri="{FF2B5EF4-FFF2-40B4-BE49-F238E27FC236}">
                  <a16:creationId xmlns:a16="http://schemas.microsoft.com/office/drawing/2014/main" id="{6BF8A0C5-0951-4FBE-BA77-A73A551ABC52}"/>
                </a:ext>
              </a:extLst>
            </p:cNvPr>
            <p:cNvSpPr/>
            <p:nvPr/>
          </p:nvSpPr>
          <p:spPr>
            <a:xfrm>
              <a:off x="4770780" y="3875535"/>
              <a:ext cx="1961322" cy="1537253"/>
            </a:xfrm>
            <a:prstGeom prst="flowChartManualOperation">
              <a:avLst/>
            </a:prstGeom>
            <a:solidFill>
              <a:srgbClr val="35D773"/>
            </a:solidFill>
            <a:ln>
              <a:noFill/>
            </a:ln>
            <a:effectLst/>
            <a:sp3d prstMaterial="softEdge">
              <a:bevelT w="1270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F8A48150-F0F9-4521-9794-10905686BADB}"/>
                </a:ext>
              </a:extLst>
            </p:cNvPr>
            <p:cNvSpPr/>
            <p:nvPr/>
          </p:nvSpPr>
          <p:spPr>
            <a:xfrm>
              <a:off x="4757527" y="3708853"/>
              <a:ext cx="2007705" cy="268432"/>
            </a:xfrm>
            <a:prstGeom prst="ellipse">
              <a:avLst/>
            </a:prstGeom>
            <a:solidFill>
              <a:srgbClr val="1ACA61"/>
            </a:solidFill>
            <a:ln>
              <a:noFill/>
            </a:ln>
            <a:effectLst/>
            <a:sp3d prstMaterial="softEdge">
              <a:bevelT w="127000" prst="artDeco"/>
            </a:sp3d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DCC893D-38D4-43CD-ACD3-27F16C85ED8E}"/>
                </a:ext>
              </a:extLst>
            </p:cNvPr>
            <p:cNvSpPr/>
            <p:nvPr/>
          </p:nvSpPr>
          <p:spPr>
            <a:xfrm>
              <a:off x="5168348" y="5299419"/>
              <a:ext cx="1166191" cy="268432"/>
            </a:xfrm>
            <a:prstGeom prst="ellipse">
              <a:avLst/>
            </a:prstGeom>
            <a:solidFill>
              <a:srgbClr val="1ACA61"/>
            </a:solidFill>
            <a:ln>
              <a:noFill/>
            </a:ln>
            <a:effectLst/>
            <a:sp3d prstMaterial="softEdge">
              <a:bevelT w="127000" prst="artDeco"/>
            </a:sp3d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C4982BCD-25F6-4F95-9748-3888BC215931}"/>
              </a:ext>
            </a:extLst>
          </p:cNvPr>
          <p:cNvSpPr txBox="1"/>
          <p:nvPr/>
        </p:nvSpPr>
        <p:spPr>
          <a:xfrm>
            <a:off x="9838013" y="2344230"/>
            <a:ext cx="1433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60% of Data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D6674B6-D08E-4D14-B58A-ABFD51228F0B}"/>
              </a:ext>
            </a:extLst>
          </p:cNvPr>
          <p:cNvSpPr txBox="1"/>
          <p:nvPr/>
        </p:nvSpPr>
        <p:spPr>
          <a:xfrm>
            <a:off x="9883882" y="4046014"/>
            <a:ext cx="1433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20% of Data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1618924-66FD-498A-8931-F62FACC2BEFB}"/>
              </a:ext>
            </a:extLst>
          </p:cNvPr>
          <p:cNvCxnSpPr>
            <a:cxnSpLocks/>
          </p:cNvCxnSpPr>
          <p:nvPr/>
        </p:nvCxnSpPr>
        <p:spPr>
          <a:xfrm>
            <a:off x="11289628" y="4746216"/>
            <a:ext cx="0" cy="7686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3D36E90-30A6-4C0E-A4CD-3B9A8042E278}"/>
              </a:ext>
            </a:extLst>
          </p:cNvPr>
          <p:cNvSpPr txBox="1"/>
          <p:nvPr/>
        </p:nvSpPr>
        <p:spPr>
          <a:xfrm>
            <a:off x="9883882" y="4973569"/>
            <a:ext cx="1433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20% of Data</a:t>
            </a:r>
          </a:p>
        </p:txBody>
      </p:sp>
      <p:pic>
        <p:nvPicPr>
          <p:cNvPr id="33" name="Graphic 32" descr="House">
            <a:extLst>
              <a:ext uri="{FF2B5EF4-FFF2-40B4-BE49-F238E27FC236}">
                <a16:creationId xmlns:a16="http://schemas.microsoft.com/office/drawing/2014/main" id="{233062D2-7EA1-46B5-B1A3-FEC3B05106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9779" y="6319320"/>
            <a:ext cx="589067" cy="538680"/>
          </a:xfrm>
          <a:prstGeom prst="rect">
            <a:avLst/>
          </a:prstGeom>
        </p:spPr>
      </p:pic>
      <p:pic>
        <p:nvPicPr>
          <p:cNvPr id="35" name="Graphic 34" descr="Computer">
            <a:extLst>
              <a:ext uri="{FF2B5EF4-FFF2-40B4-BE49-F238E27FC236}">
                <a16:creationId xmlns:a16="http://schemas.microsoft.com/office/drawing/2014/main" id="{1C3A74C9-BEC2-4F57-AACA-2E008A2468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55925" y="6315671"/>
            <a:ext cx="589066" cy="538680"/>
          </a:xfrm>
          <a:prstGeom prst="rect">
            <a:avLst/>
          </a:prstGeom>
        </p:spPr>
      </p:pic>
      <p:pic>
        <p:nvPicPr>
          <p:cNvPr id="37" name="Graphic 36" descr="Wireless router">
            <a:extLst>
              <a:ext uri="{FF2B5EF4-FFF2-40B4-BE49-F238E27FC236}">
                <a16:creationId xmlns:a16="http://schemas.microsoft.com/office/drawing/2014/main" id="{52AEC508-9055-4CFC-A18B-C648DEB4326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202070" y="6315671"/>
            <a:ext cx="583098" cy="538681"/>
          </a:xfrm>
          <a:prstGeom prst="rect">
            <a:avLst/>
          </a:prstGeom>
        </p:spPr>
      </p:pic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D906151-6EFD-4384-8270-A40A08CAD7A0}"/>
              </a:ext>
            </a:extLst>
          </p:cNvPr>
          <p:cNvCxnSpPr/>
          <p:nvPr/>
        </p:nvCxnSpPr>
        <p:spPr>
          <a:xfrm>
            <a:off x="516834" y="937591"/>
            <a:ext cx="1115833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2B27BFEB-3F8B-46AA-89B3-A4CE1C1F8DE8}"/>
              </a:ext>
            </a:extLst>
          </p:cNvPr>
          <p:cNvSpPr txBox="1"/>
          <p:nvPr/>
        </p:nvSpPr>
        <p:spPr>
          <a:xfrm>
            <a:off x="8229600" y="2448516"/>
            <a:ext cx="13697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TRAINING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40A6A6E-ED3A-4234-B926-ACE77C41E4CE}"/>
              </a:ext>
            </a:extLst>
          </p:cNvPr>
          <p:cNvSpPr txBox="1"/>
          <p:nvPr/>
        </p:nvSpPr>
        <p:spPr>
          <a:xfrm>
            <a:off x="8074851" y="3825865"/>
            <a:ext cx="13697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SELECTION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E36A44A-4721-4085-84EF-B18245BF94D5}"/>
              </a:ext>
            </a:extLst>
          </p:cNvPr>
          <p:cNvSpPr txBox="1"/>
          <p:nvPr/>
        </p:nvSpPr>
        <p:spPr>
          <a:xfrm>
            <a:off x="8074852" y="4975301"/>
            <a:ext cx="13697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TEST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7059B63-6819-45A9-B968-772D5DC5E0BE}"/>
              </a:ext>
            </a:extLst>
          </p:cNvPr>
          <p:cNvSpPr/>
          <p:nvPr/>
        </p:nvSpPr>
        <p:spPr>
          <a:xfrm>
            <a:off x="2405449" y="5338904"/>
            <a:ext cx="970420" cy="453809"/>
          </a:xfrm>
          <a:prstGeom prst="ellipse">
            <a:avLst/>
          </a:prstGeom>
          <a:solidFill>
            <a:schemeClr val="tx2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TREE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AAE2552-E7F4-4FCD-B394-BEBC4AFE2E07}"/>
              </a:ext>
            </a:extLst>
          </p:cNvPr>
          <p:cNvSpPr/>
          <p:nvPr/>
        </p:nvSpPr>
        <p:spPr>
          <a:xfrm>
            <a:off x="5140784" y="1945636"/>
            <a:ext cx="1114643" cy="489721"/>
          </a:xfrm>
          <a:prstGeom prst="ellipse">
            <a:avLst/>
          </a:prstGeom>
          <a:solidFill>
            <a:schemeClr val="tx2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NB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B478B54-03AF-4EE4-A324-B9FF45ACA6D6}"/>
              </a:ext>
            </a:extLst>
          </p:cNvPr>
          <p:cNvSpPr/>
          <p:nvPr/>
        </p:nvSpPr>
        <p:spPr>
          <a:xfrm>
            <a:off x="460430" y="5317525"/>
            <a:ext cx="1114643" cy="489721"/>
          </a:xfrm>
          <a:prstGeom prst="ellipse">
            <a:avLst/>
          </a:prstGeom>
          <a:solidFill>
            <a:schemeClr val="tx2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LDA</a:t>
            </a:r>
            <a:endParaRPr lang="en-US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1A16B966-C1D9-40BF-87A0-1ECA07FA87A8}"/>
              </a:ext>
            </a:extLst>
          </p:cNvPr>
          <p:cNvSpPr/>
          <p:nvPr/>
        </p:nvSpPr>
        <p:spPr>
          <a:xfrm>
            <a:off x="1234426" y="4639310"/>
            <a:ext cx="1259193" cy="489721"/>
          </a:xfrm>
          <a:prstGeom prst="ellipse">
            <a:avLst/>
          </a:prstGeom>
          <a:solidFill>
            <a:schemeClr val="tx2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Logistic</a:t>
            </a:r>
          </a:p>
        </p:txBody>
      </p:sp>
    </p:spTree>
    <p:extLst>
      <p:ext uri="{BB962C8B-B14F-4D97-AF65-F5344CB8AC3E}">
        <p14:creationId xmlns:p14="http://schemas.microsoft.com/office/powerpoint/2010/main" val="29666215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21052-02FC-4FD5-8CA8-42C94E4BC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5032"/>
          </a:xfrm>
        </p:spPr>
        <p:txBody>
          <a:bodyPr>
            <a:normAutofit fontScale="90000"/>
          </a:bodyPr>
          <a:lstStyle/>
          <a:p>
            <a:r>
              <a:rPr lang="en-US" dirty="0"/>
              <a:t>NAÏVE BAYES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7EC4368-F583-414D-842C-02A88470CEE6}"/>
              </a:ext>
            </a:extLst>
          </p:cNvPr>
          <p:cNvSpPr/>
          <p:nvPr/>
        </p:nvSpPr>
        <p:spPr>
          <a:xfrm>
            <a:off x="0" y="6467061"/>
            <a:ext cx="12192000" cy="39093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ED28408-6F83-43CC-BD9C-7DBC289B9B20}"/>
              </a:ext>
            </a:extLst>
          </p:cNvPr>
          <p:cNvSpPr/>
          <p:nvPr/>
        </p:nvSpPr>
        <p:spPr>
          <a:xfrm>
            <a:off x="0" y="6271592"/>
            <a:ext cx="12192000" cy="195470"/>
          </a:xfrm>
          <a:prstGeom prst="rect">
            <a:avLst/>
          </a:prstGeom>
          <a:solidFill>
            <a:srgbClr val="009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A53AAEA-6261-4A74-896E-B5E63886E2FB}"/>
              </a:ext>
            </a:extLst>
          </p:cNvPr>
          <p:cNvSpPr txBox="1">
            <a:spLocks/>
          </p:cNvSpPr>
          <p:nvPr/>
        </p:nvSpPr>
        <p:spPr>
          <a:xfrm>
            <a:off x="1097280" y="286604"/>
            <a:ext cx="10058400" cy="5350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7" name="Content Placeholder 30" descr="Bar chart">
            <a:extLst>
              <a:ext uri="{FF2B5EF4-FFF2-40B4-BE49-F238E27FC236}">
                <a16:creationId xmlns:a16="http://schemas.microsoft.com/office/drawing/2014/main" id="{148D3DB3-5F2A-4D0F-B981-95E1080A9B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3633" y="6319320"/>
            <a:ext cx="589067" cy="535032"/>
          </a:xfrm>
          <a:prstGeom prst="rect">
            <a:avLst/>
          </a:prstGeom>
        </p:spPr>
      </p:pic>
      <p:pic>
        <p:nvPicPr>
          <p:cNvPr id="26" name="Graphic 25" descr="House">
            <a:extLst>
              <a:ext uri="{FF2B5EF4-FFF2-40B4-BE49-F238E27FC236}">
                <a16:creationId xmlns:a16="http://schemas.microsoft.com/office/drawing/2014/main" id="{87EC8408-C73F-4143-84CF-9B1F2F9581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9779" y="6319320"/>
            <a:ext cx="589067" cy="538680"/>
          </a:xfrm>
          <a:prstGeom prst="rect">
            <a:avLst/>
          </a:prstGeom>
        </p:spPr>
      </p:pic>
      <p:pic>
        <p:nvPicPr>
          <p:cNvPr id="27" name="Graphic 26" descr="Computer">
            <a:extLst>
              <a:ext uri="{FF2B5EF4-FFF2-40B4-BE49-F238E27FC236}">
                <a16:creationId xmlns:a16="http://schemas.microsoft.com/office/drawing/2014/main" id="{0875D2C6-7F3E-440C-BCE0-AA933A09A4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55925" y="6315671"/>
            <a:ext cx="589066" cy="538680"/>
          </a:xfrm>
          <a:prstGeom prst="rect">
            <a:avLst/>
          </a:prstGeom>
        </p:spPr>
      </p:pic>
      <p:pic>
        <p:nvPicPr>
          <p:cNvPr id="28" name="Graphic 27" descr="Wireless router">
            <a:extLst>
              <a:ext uri="{FF2B5EF4-FFF2-40B4-BE49-F238E27FC236}">
                <a16:creationId xmlns:a16="http://schemas.microsoft.com/office/drawing/2014/main" id="{0BB0AD23-4A66-47AF-870D-91F069F082C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202070" y="6315671"/>
            <a:ext cx="583098" cy="538681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1775CE1-4E44-4E2C-8B5E-48E430B5A23B}"/>
              </a:ext>
            </a:extLst>
          </p:cNvPr>
          <p:cNvCxnSpPr/>
          <p:nvPr/>
        </p:nvCxnSpPr>
        <p:spPr>
          <a:xfrm>
            <a:off x="516834" y="937591"/>
            <a:ext cx="1115833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F94183A7-BE98-4000-B4A1-A07C0FA5E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1200" dirty="0"/>
          </a:p>
        </p:txBody>
      </p: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39A25FC3-E83E-467E-AA61-902F10A388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9662634"/>
              </p:ext>
            </p:extLst>
          </p:nvPr>
        </p:nvGraphicFramePr>
        <p:xfrm>
          <a:off x="852701" y="1418934"/>
          <a:ext cx="3243052" cy="2010055"/>
        </p:xfrm>
        <a:graphic>
          <a:graphicData uri="http://schemas.openxmlformats.org/drawingml/2006/table">
            <a:tbl>
              <a:tblPr firstRow="1" firstCol="1" bandRow="1">
                <a:tableStyleId>{69C7853C-536D-4A76-A0AE-DD22124D55A5}</a:tableStyleId>
              </a:tblPr>
              <a:tblGrid>
                <a:gridCol w="1033263">
                  <a:extLst>
                    <a:ext uri="{9D8B030D-6E8A-4147-A177-3AD203B41FA5}">
                      <a16:colId xmlns:a16="http://schemas.microsoft.com/office/drawing/2014/main" val="874100704"/>
                    </a:ext>
                  </a:extLst>
                </a:gridCol>
                <a:gridCol w="406662">
                  <a:extLst>
                    <a:ext uri="{9D8B030D-6E8A-4147-A177-3AD203B41FA5}">
                      <a16:colId xmlns:a16="http://schemas.microsoft.com/office/drawing/2014/main" val="2852379515"/>
                    </a:ext>
                  </a:extLst>
                </a:gridCol>
                <a:gridCol w="817640">
                  <a:extLst>
                    <a:ext uri="{9D8B030D-6E8A-4147-A177-3AD203B41FA5}">
                      <a16:colId xmlns:a16="http://schemas.microsoft.com/office/drawing/2014/main" val="2585138150"/>
                    </a:ext>
                  </a:extLst>
                </a:gridCol>
                <a:gridCol w="985487">
                  <a:extLst>
                    <a:ext uri="{9D8B030D-6E8A-4147-A177-3AD203B41FA5}">
                      <a16:colId xmlns:a16="http://schemas.microsoft.com/office/drawing/2014/main" val="3031836846"/>
                    </a:ext>
                  </a:extLst>
                </a:gridCol>
              </a:tblGrid>
              <a:tr h="67225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(91)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 (298)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26591635"/>
                  </a:ext>
                </a:extLst>
              </a:tr>
              <a:tr h="668898"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Naïve Bayes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52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44827044"/>
                  </a:ext>
                </a:extLst>
              </a:tr>
              <a:tr h="66889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246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51547692"/>
                  </a:ext>
                </a:extLst>
              </a:tr>
            </a:tbl>
          </a:graphicData>
        </a:graphic>
      </p:graphicFrame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8A13E71E-7BFE-4BEF-90D5-FCDDB55E7E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5172415"/>
              </p:ext>
            </p:extLst>
          </p:nvPr>
        </p:nvGraphicFramePr>
        <p:xfrm>
          <a:off x="8115773" y="1380727"/>
          <a:ext cx="3428463" cy="2048262"/>
        </p:xfrm>
        <a:graphic>
          <a:graphicData uri="http://schemas.openxmlformats.org/drawingml/2006/table">
            <a:tbl>
              <a:tblPr firstRow="1" firstCol="1" bandRow="1">
                <a:tableStyleId>{69C7853C-536D-4A76-A0AE-DD22124D55A5}</a:tableStyleId>
              </a:tblPr>
              <a:tblGrid>
                <a:gridCol w="1092336">
                  <a:extLst>
                    <a:ext uri="{9D8B030D-6E8A-4147-A177-3AD203B41FA5}">
                      <a16:colId xmlns:a16="http://schemas.microsoft.com/office/drawing/2014/main" val="874100704"/>
                    </a:ext>
                  </a:extLst>
                </a:gridCol>
                <a:gridCol w="426220">
                  <a:extLst>
                    <a:ext uri="{9D8B030D-6E8A-4147-A177-3AD203B41FA5}">
                      <a16:colId xmlns:a16="http://schemas.microsoft.com/office/drawing/2014/main" val="2852379515"/>
                    </a:ext>
                  </a:extLst>
                </a:gridCol>
                <a:gridCol w="868078">
                  <a:extLst>
                    <a:ext uri="{9D8B030D-6E8A-4147-A177-3AD203B41FA5}">
                      <a16:colId xmlns:a16="http://schemas.microsoft.com/office/drawing/2014/main" val="2585138150"/>
                    </a:ext>
                  </a:extLst>
                </a:gridCol>
                <a:gridCol w="1041829">
                  <a:extLst>
                    <a:ext uri="{9D8B030D-6E8A-4147-A177-3AD203B41FA5}">
                      <a16:colId xmlns:a16="http://schemas.microsoft.com/office/drawing/2014/main" val="3031836846"/>
                    </a:ext>
                  </a:extLst>
                </a:gridCol>
              </a:tblGrid>
              <a:tr h="682754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(91)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 (298)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26591635"/>
                  </a:ext>
                </a:extLst>
              </a:tr>
              <a:tr h="682754"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Naïve Bayes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68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44827044"/>
                  </a:ext>
                </a:extLst>
              </a:tr>
              <a:tr h="68275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230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51547692"/>
                  </a:ext>
                </a:extLst>
              </a:tr>
            </a:tbl>
          </a:graphicData>
        </a:graphic>
      </p:graphicFrame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D8C48D8C-28AF-4192-981A-090BA97B7D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3775381"/>
              </p:ext>
            </p:extLst>
          </p:nvPr>
        </p:nvGraphicFramePr>
        <p:xfrm>
          <a:off x="838507" y="4578948"/>
          <a:ext cx="3237720" cy="111252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618860">
                  <a:extLst>
                    <a:ext uri="{9D8B030D-6E8A-4147-A177-3AD203B41FA5}">
                      <a16:colId xmlns:a16="http://schemas.microsoft.com/office/drawing/2014/main" val="2408048935"/>
                    </a:ext>
                  </a:extLst>
                </a:gridCol>
                <a:gridCol w="1618860">
                  <a:extLst>
                    <a:ext uri="{9D8B030D-6E8A-4147-A177-3AD203B41FA5}">
                      <a16:colId xmlns:a16="http://schemas.microsoft.com/office/drawing/2014/main" val="7454101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TNR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678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NPV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006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344550"/>
                  </a:ext>
                </a:extLst>
              </a:tr>
            </a:tbl>
          </a:graphicData>
        </a:graphic>
      </p:graphicFrame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95C0143A-209A-419E-A5BD-3426EE932F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2271799"/>
              </p:ext>
            </p:extLst>
          </p:nvPr>
        </p:nvGraphicFramePr>
        <p:xfrm>
          <a:off x="8074025" y="4555498"/>
          <a:ext cx="3428464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14232">
                  <a:extLst>
                    <a:ext uri="{9D8B030D-6E8A-4147-A177-3AD203B41FA5}">
                      <a16:colId xmlns:a16="http://schemas.microsoft.com/office/drawing/2014/main" val="1370185272"/>
                    </a:ext>
                  </a:extLst>
                </a:gridCol>
                <a:gridCol w="1714232">
                  <a:extLst>
                    <a:ext uri="{9D8B030D-6E8A-4147-A177-3AD203B41FA5}">
                      <a16:colId xmlns:a16="http://schemas.microsoft.com/office/drawing/2014/main" val="20253342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TNR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3279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NPV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9186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2749369"/>
                  </a:ext>
                </a:extLst>
              </a:tr>
            </a:tbl>
          </a:graphicData>
        </a:graphic>
      </p:graphicFrame>
      <p:pic>
        <p:nvPicPr>
          <p:cNvPr id="8" name="Picture 7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62D5D1BE-9804-4976-9C52-F21AA50B2E7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7975" y="1418933"/>
            <a:ext cx="3956050" cy="435133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FFFB51A-B793-4AAC-B009-43CFBA6F33CA}"/>
              </a:ext>
            </a:extLst>
          </p:cNvPr>
          <p:cNvSpPr txBox="1"/>
          <p:nvPr/>
        </p:nvSpPr>
        <p:spPr>
          <a:xfrm>
            <a:off x="1097280" y="4093453"/>
            <a:ext cx="2507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Threshold 0.5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BC04FD-106A-421B-9C0B-F1C502DA3502}"/>
              </a:ext>
            </a:extLst>
          </p:cNvPr>
          <p:cNvSpPr txBox="1"/>
          <p:nvPr/>
        </p:nvSpPr>
        <p:spPr>
          <a:xfrm>
            <a:off x="8193819" y="4046536"/>
            <a:ext cx="2507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Threshold 0.37</a:t>
            </a:r>
          </a:p>
        </p:txBody>
      </p:sp>
    </p:spTree>
    <p:extLst>
      <p:ext uri="{BB962C8B-B14F-4D97-AF65-F5344CB8AC3E}">
        <p14:creationId xmlns:p14="http://schemas.microsoft.com/office/powerpoint/2010/main" val="18823435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D50C85FC-A18F-43C0-8A5B-1B5B7D67785E}"/>
              </a:ext>
            </a:extLst>
          </p:cNvPr>
          <p:cNvGrpSpPr/>
          <p:nvPr/>
        </p:nvGrpSpPr>
        <p:grpSpPr>
          <a:xfrm>
            <a:off x="4682298" y="1545676"/>
            <a:ext cx="3419061" cy="1795911"/>
            <a:chOff x="4041912" y="1623318"/>
            <a:chExt cx="3419061" cy="1795911"/>
          </a:xfrm>
          <a:solidFill>
            <a:srgbClr val="009BD2"/>
          </a:solidFill>
          <a:effectLst>
            <a:glow rad="177800">
              <a:schemeClr val="accent1">
                <a:alpha val="89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</p:grpSpPr>
        <p:sp>
          <p:nvSpPr>
            <p:cNvPr id="45" name="Flowchart: Manual Operation 44">
              <a:extLst>
                <a:ext uri="{FF2B5EF4-FFF2-40B4-BE49-F238E27FC236}">
                  <a16:creationId xmlns:a16="http://schemas.microsoft.com/office/drawing/2014/main" id="{2CDC2FC5-6B5D-4293-BECC-04B880211ACD}"/>
                </a:ext>
              </a:extLst>
            </p:cNvPr>
            <p:cNvSpPr/>
            <p:nvPr/>
          </p:nvSpPr>
          <p:spPr>
            <a:xfrm>
              <a:off x="4041912" y="1757532"/>
              <a:ext cx="3419061" cy="1537253"/>
            </a:xfrm>
            <a:prstGeom prst="flowChartManualOperation">
              <a:avLst/>
            </a:prstGeom>
            <a:grpFill/>
            <a:ln>
              <a:noFill/>
            </a:ln>
            <a:effectLst/>
            <a:sp3d prstMaterial="softEdge">
              <a:bevelT w="1270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1DFFD03E-2904-4222-A10F-DF8C50C42667}"/>
                </a:ext>
              </a:extLst>
            </p:cNvPr>
            <p:cNvSpPr/>
            <p:nvPr/>
          </p:nvSpPr>
          <p:spPr>
            <a:xfrm>
              <a:off x="4055164" y="1623318"/>
              <a:ext cx="3379302" cy="26843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/>
            <a:sp3d prstMaterial="softEdge">
              <a:bevelT w="1270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DDD90D15-4A98-4B06-961A-F8FDFA5C8934}"/>
                </a:ext>
              </a:extLst>
            </p:cNvPr>
            <p:cNvSpPr/>
            <p:nvPr/>
          </p:nvSpPr>
          <p:spPr>
            <a:xfrm>
              <a:off x="4711144" y="3150797"/>
              <a:ext cx="2100474" cy="26843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/>
            <a:sp3d prstMaterial="softEdge">
              <a:bevelT w="127000" prst="artDeco"/>
            </a:sp3d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6F6F9FE2-114F-4EB6-A295-67BB8AE1742F}"/>
              </a:ext>
            </a:extLst>
          </p:cNvPr>
          <p:cNvSpPr/>
          <p:nvPr/>
        </p:nvSpPr>
        <p:spPr>
          <a:xfrm>
            <a:off x="0" y="6467061"/>
            <a:ext cx="12192000" cy="39093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A3412AD-E0C7-4053-B1CC-2A5078A7240E}"/>
              </a:ext>
            </a:extLst>
          </p:cNvPr>
          <p:cNvSpPr/>
          <p:nvPr/>
        </p:nvSpPr>
        <p:spPr>
          <a:xfrm>
            <a:off x="0" y="6271592"/>
            <a:ext cx="12192000" cy="195470"/>
          </a:xfrm>
          <a:prstGeom prst="rect">
            <a:avLst/>
          </a:prstGeom>
          <a:solidFill>
            <a:srgbClr val="009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235C0C-A801-4994-A0A0-754901C00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834" y="286604"/>
            <a:ext cx="10638846" cy="535032"/>
          </a:xfrm>
        </p:spPr>
        <p:txBody>
          <a:bodyPr>
            <a:normAutofit fontScale="90000"/>
          </a:bodyPr>
          <a:lstStyle/>
          <a:p>
            <a:r>
              <a:rPr lang="en-US" dirty="0"/>
              <a:t>TREE Models</a:t>
            </a:r>
          </a:p>
        </p:txBody>
      </p:sp>
      <p:pic>
        <p:nvPicPr>
          <p:cNvPr id="31" name="Content Placeholder 30" descr="Bar chart">
            <a:extLst>
              <a:ext uri="{FF2B5EF4-FFF2-40B4-BE49-F238E27FC236}">
                <a16:creationId xmlns:a16="http://schemas.microsoft.com/office/drawing/2014/main" id="{16D45CB8-746A-49B6-BB34-B299504149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3633" y="6319320"/>
            <a:ext cx="589067" cy="535032"/>
          </a:xfr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D2F11C94-80A1-42C0-868B-F35ED58C5D9A}"/>
              </a:ext>
            </a:extLst>
          </p:cNvPr>
          <p:cNvGrpSpPr/>
          <p:nvPr/>
        </p:nvGrpSpPr>
        <p:grpSpPr>
          <a:xfrm>
            <a:off x="5387973" y="3549744"/>
            <a:ext cx="1974575" cy="926446"/>
            <a:chOff x="4757527" y="3708853"/>
            <a:chExt cx="1974575" cy="1804259"/>
          </a:xfrm>
          <a:solidFill>
            <a:srgbClr val="79DDE7"/>
          </a:solidFill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</p:grpSpPr>
        <p:sp>
          <p:nvSpPr>
            <p:cNvPr id="7" name="Flowchart: Manual Operation 6">
              <a:extLst>
                <a:ext uri="{FF2B5EF4-FFF2-40B4-BE49-F238E27FC236}">
                  <a16:creationId xmlns:a16="http://schemas.microsoft.com/office/drawing/2014/main" id="{7ADB4D0E-F564-4F9C-A402-70F1D0A6F8B2}"/>
                </a:ext>
              </a:extLst>
            </p:cNvPr>
            <p:cNvSpPr/>
            <p:nvPr/>
          </p:nvSpPr>
          <p:spPr>
            <a:xfrm>
              <a:off x="4770780" y="3875535"/>
              <a:ext cx="1961322" cy="1537253"/>
            </a:xfrm>
            <a:prstGeom prst="flowChartManualOperation">
              <a:avLst/>
            </a:prstGeom>
            <a:grpFill/>
            <a:ln>
              <a:noFill/>
            </a:ln>
            <a:effectLst/>
            <a:sp3d prstMaterial="softEdge">
              <a:bevelT w="1270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002F4D4-78F4-4156-B1FD-1C48ABCE6182}"/>
                </a:ext>
              </a:extLst>
            </p:cNvPr>
            <p:cNvSpPr/>
            <p:nvPr/>
          </p:nvSpPr>
          <p:spPr>
            <a:xfrm>
              <a:off x="4757527" y="3708853"/>
              <a:ext cx="1961323" cy="380679"/>
            </a:xfrm>
            <a:prstGeom prst="ellipse">
              <a:avLst/>
            </a:prstGeom>
            <a:solidFill>
              <a:srgbClr val="30979C"/>
            </a:solidFill>
            <a:ln>
              <a:noFill/>
            </a:ln>
            <a:effectLst/>
            <a:sp3d prstMaterial="softEdge">
              <a:bevelT w="127000" prst="artDeco"/>
            </a:sp3d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78F926B-F379-4306-ACC9-D9335EDE2BCB}"/>
                </a:ext>
              </a:extLst>
            </p:cNvPr>
            <p:cNvSpPr/>
            <p:nvPr/>
          </p:nvSpPr>
          <p:spPr>
            <a:xfrm>
              <a:off x="5168349" y="5299418"/>
              <a:ext cx="1176130" cy="213694"/>
            </a:xfrm>
            <a:prstGeom prst="ellipse">
              <a:avLst/>
            </a:prstGeom>
            <a:solidFill>
              <a:srgbClr val="30979C"/>
            </a:solidFill>
            <a:ln>
              <a:noFill/>
            </a:ln>
            <a:effectLst/>
            <a:sp3d prstMaterial="softEdge">
              <a:bevelT w="127000" prst="artDeco"/>
            </a:sp3d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C7B42EE-9F6B-42CB-A44F-F77080B7EE52}"/>
              </a:ext>
            </a:extLst>
          </p:cNvPr>
          <p:cNvCxnSpPr/>
          <p:nvPr/>
        </p:nvCxnSpPr>
        <p:spPr>
          <a:xfrm>
            <a:off x="11271891" y="1813419"/>
            <a:ext cx="0" cy="153725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739E62E-5B9B-4D6C-887D-D26BAC11D313}"/>
              </a:ext>
            </a:extLst>
          </p:cNvPr>
          <p:cNvCxnSpPr>
            <a:cxnSpLocks/>
          </p:cNvCxnSpPr>
          <p:nvPr/>
        </p:nvCxnSpPr>
        <p:spPr>
          <a:xfrm>
            <a:off x="11263939" y="3707563"/>
            <a:ext cx="0" cy="7686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0CA921B-30D7-4973-ACA2-0363CEBA9238}"/>
              </a:ext>
            </a:extLst>
          </p:cNvPr>
          <p:cNvGrpSpPr/>
          <p:nvPr/>
        </p:nvGrpSpPr>
        <p:grpSpPr>
          <a:xfrm>
            <a:off x="5901499" y="4746216"/>
            <a:ext cx="927652" cy="781812"/>
            <a:chOff x="4757527" y="3708853"/>
            <a:chExt cx="2007705" cy="1858998"/>
          </a:xfrm>
          <a:solidFill>
            <a:srgbClr val="00B0F0"/>
          </a:solidFill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</p:grpSpPr>
        <p:sp>
          <p:nvSpPr>
            <p:cNvPr id="23" name="Flowchart: Manual Operation 22">
              <a:extLst>
                <a:ext uri="{FF2B5EF4-FFF2-40B4-BE49-F238E27FC236}">
                  <a16:creationId xmlns:a16="http://schemas.microsoft.com/office/drawing/2014/main" id="{6BF8A0C5-0951-4FBE-BA77-A73A551ABC52}"/>
                </a:ext>
              </a:extLst>
            </p:cNvPr>
            <p:cNvSpPr/>
            <p:nvPr/>
          </p:nvSpPr>
          <p:spPr>
            <a:xfrm>
              <a:off x="4770780" y="3875535"/>
              <a:ext cx="1961322" cy="1537253"/>
            </a:xfrm>
            <a:prstGeom prst="flowChartManualOperation">
              <a:avLst/>
            </a:prstGeom>
            <a:solidFill>
              <a:srgbClr val="35D773"/>
            </a:solidFill>
            <a:ln>
              <a:noFill/>
            </a:ln>
            <a:effectLst/>
            <a:sp3d prstMaterial="softEdge">
              <a:bevelT w="1270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F8A48150-F0F9-4521-9794-10905686BADB}"/>
                </a:ext>
              </a:extLst>
            </p:cNvPr>
            <p:cNvSpPr/>
            <p:nvPr/>
          </p:nvSpPr>
          <p:spPr>
            <a:xfrm>
              <a:off x="4757527" y="3708853"/>
              <a:ext cx="2007705" cy="268432"/>
            </a:xfrm>
            <a:prstGeom prst="ellipse">
              <a:avLst/>
            </a:prstGeom>
            <a:solidFill>
              <a:srgbClr val="1ACA61"/>
            </a:solidFill>
            <a:ln>
              <a:noFill/>
            </a:ln>
            <a:effectLst/>
            <a:sp3d prstMaterial="softEdge">
              <a:bevelT w="127000" prst="artDeco"/>
            </a:sp3d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DCC893D-38D4-43CD-ACD3-27F16C85ED8E}"/>
                </a:ext>
              </a:extLst>
            </p:cNvPr>
            <p:cNvSpPr/>
            <p:nvPr/>
          </p:nvSpPr>
          <p:spPr>
            <a:xfrm>
              <a:off x="5168348" y="5299419"/>
              <a:ext cx="1166191" cy="268432"/>
            </a:xfrm>
            <a:prstGeom prst="ellipse">
              <a:avLst/>
            </a:prstGeom>
            <a:solidFill>
              <a:srgbClr val="1ACA61"/>
            </a:solidFill>
            <a:ln>
              <a:noFill/>
            </a:ln>
            <a:effectLst/>
            <a:sp3d prstMaterial="softEdge">
              <a:bevelT w="127000" prst="artDeco"/>
            </a:sp3d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C4982BCD-25F6-4F95-9748-3888BC215931}"/>
              </a:ext>
            </a:extLst>
          </p:cNvPr>
          <p:cNvSpPr txBox="1"/>
          <p:nvPr/>
        </p:nvSpPr>
        <p:spPr>
          <a:xfrm>
            <a:off x="9838013" y="2344230"/>
            <a:ext cx="1433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60% of Data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D6674B6-D08E-4D14-B58A-ABFD51228F0B}"/>
              </a:ext>
            </a:extLst>
          </p:cNvPr>
          <p:cNvSpPr txBox="1"/>
          <p:nvPr/>
        </p:nvSpPr>
        <p:spPr>
          <a:xfrm>
            <a:off x="9883882" y="4046014"/>
            <a:ext cx="1433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20% of Data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1618924-66FD-498A-8931-F62FACC2BEFB}"/>
              </a:ext>
            </a:extLst>
          </p:cNvPr>
          <p:cNvCxnSpPr>
            <a:cxnSpLocks/>
          </p:cNvCxnSpPr>
          <p:nvPr/>
        </p:nvCxnSpPr>
        <p:spPr>
          <a:xfrm>
            <a:off x="11289628" y="4746216"/>
            <a:ext cx="0" cy="7686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3D36E90-30A6-4C0E-A4CD-3B9A8042E278}"/>
              </a:ext>
            </a:extLst>
          </p:cNvPr>
          <p:cNvSpPr txBox="1"/>
          <p:nvPr/>
        </p:nvSpPr>
        <p:spPr>
          <a:xfrm>
            <a:off x="9883882" y="4973569"/>
            <a:ext cx="1433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20% of Data</a:t>
            </a:r>
          </a:p>
        </p:txBody>
      </p:sp>
      <p:pic>
        <p:nvPicPr>
          <p:cNvPr id="33" name="Graphic 32" descr="House">
            <a:extLst>
              <a:ext uri="{FF2B5EF4-FFF2-40B4-BE49-F238E27FC236}">
                <a16:creationId xmlns:a16="http://schemas.microsoft.com/office/drawing/2014/main" id="{233062D2-7EA1-46B5-B1A3-FEC3B05106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9779" y="6319320"/>
            <a:ext cx="589067" cy="538680"/>
          </a:xfrm>
          <a:prstGeom prst="rect">
            <a:avLst/>
          </a:prstGeom>
        </p:spPr>
      </p:pic>
      <p:pic>
        <p:nvPicPr>
          <p:cNvPr id="35" name="Graphic 34" descr="Computer">
            <a:extLst>
              <a:ext uri="{FF2B5EF4-FFF2-40B4-BE49-F238E27FC236}">
                <a16:creationId xmlns:a16="http://schemas.microsoft.com/office/drawing/2014/main" id="{1C3A74C9-BEC2-4F57-AACA-2E008A2468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55925" y="6315671"/>
            <a:ext cx="589066" cy="538680"/>
          </a:xfrm>
          <a:prstGeom prst="rect">
            <a:avLst/>
          </a:prstGeom>
        </p:spPr>
      </p:pic>
      <p:pic>
        <p:nvPicPr>
          <p:cNvPr id="37" name="Graphic 36" descr="Wireless router">
            <a:extLst>
              <a:ext uri="{FF2B5EF4-FFF2-40B4-BE49-F238E27FC236}">
                <a16:creationId xmlns:a16="http://schemas.microsoft.com/office/drawing/2014/main" id="{52AEC508-9055-4CFC-A18B-C648DEB4326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202070" y="6315671"/>
            <a:ext cx="583098" cy="538681"/>
          </a:xfrm>
          <a:prstGeom prst="rect">
            <a:avLst/>
          </a:prstGeom>
        </p:spPr>
      </p:pic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D906151-6EFD-4384-8270-A40A08CAD7A0}"/>
              </a:ext>
            </a:extLst>
          </p:cNvPr>
          <p:cNvCxnSpPr/>
          <p:nvPr/>
        </p:nvCxnSpPr>
        <p:spPr>
          <a:xfrm>
            <a:off x="516834" y="937591"/>
            <a:ext cx="1115833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63129169-8A28-4604-AE9A-3E2754EBB7BF}"/>
              </a:ext>
            </a:extLst>
          </p:cNvPr>
          <p:cNvSpPr/>
          <p:nvPr/>
        </p:nvSpPr>
        <p:spPr>
          <a:xfrm>
            <a:off x="6368634" y="2093034"/>
            <a:ext cx="970420" cy="453809"/>
          </a:xfrm>
          <a:prstGeom prst="ellipse">
            <a:avLst/>
          </a:prstGeom>
          <a:solidFill>
            <a:schemeClr val="tx2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TREE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EAB9F7EE-5457-4817-8990-D9C483C68B55}"/>
              </a:ext>
            </a:extLst>
          </p:cNvPr>
          <p:cNvSpPr/>
          <p:nvPr/>
        </p:nvSpPr>
        <p:spPr>
          <a:xfrm>
            <a:off x="441282" y="5441273"/>
            <a:ext cx="1114643" cy="489721"/>
          </a:xfrm>
          <a:prstGeom prst="ellipse">
            <a:avLst/>
          </a:prstGeom>
          <a:solidFill>
            <a:schemeClr val="tx2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NB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C2A54D9-0F10-4F4B-8D02-B9A4972AFA71}"/>
              </a:ext>
            </a:extLst>
          </p:cNvPr>
          <p:cNvSpPr/>
          <p:nvPr/>
        </p:nvSpPr>
        <p:spPr>
          <a:xfrm>
            <a:off x="2333911" y="5455528"/>
            <a:ext cx="1114643" cy="489721"/>
          </a:xfrm>
          <a:prstGeom prst="ellipse">
            <a:avLst/>
          </a:prstGeom>
          <a:solidFill>
            <a:schemeClr val="tx2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LDA</a:t>
            </a:r>
            <a:endParaRPr lang="en-US" dirty="0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1414B751-09B2-4878-BC93-79F824B5F45C}"/>
              </a:ext>
            </a:extLst>
          </p:cNvPr>
          <p:cNvSpPr/>
          <p:nvPr/>
        </p:nvSpPr>
        <p:spPr>
          <a:xfrm>
            <a:off x="1425714" y="4816315"/>
            <a:ext cx="1259193" cy="489721"/>
          </a:xfrm>
          <a:prstGeom prst="ellipse">
            <a:avLst/>
          </a:prstGeom>
          <a:solidFill>
            <a:schemeClr val="tx2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Logistic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B27BFEB-3F8B-46AA-89B3-A4CE1C1F8DE8}"/>
              </a:ext>
            </a:extLst>
          </p:cNvPr>
          <p:cNvSpPr txBox="1"/>
          <p:nvPr/>
        </p:nvSpPr>
        <p:spPr>
          <a:xfrm>
            <a:off x="8229600" y="2448516"/>
            <a:ext cx="13697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TRAINING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40A6A6E-ED3A-4234-B926-ACE77C41E4CE}"/>
              </a:ext>
            </a:extLst>
          </p:cNvPr>
          <p:cNvSpPr txBox="1"/>
          <p:nvPr/>
        </p:nvSpPr>
        <p:spPr>
          <a:xfrm>
            <a:off x="8074851" y="3825865"/>
            <a:ext cx="13697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SELECTION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E36A44A-4721-4085-84EF-B18245BF94D5}"/>
              </a:ext>
            </a:extLst>
          </p:cNvPr>
          <p:cNvSpPr txBox="1"/>
          <p:nvPr/>
        </p:nvSpPr>
        <p:spPr>
          <a:xfrm>
            <a:off x="8074852" y="4975301"/>
            <a:ext cx="13697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TEST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4450E5C-3F8B-4768-BF6F-ECE2169F00CA}"/>
              </a:ext>
            </a:extLst>
          </p:cNvPr>
          <p:cNvSpPr txBox="1"/>
          <p:nvPr/>
        </p:nvSpPr>
        <p:spPr>
          <a:xfrm>
            <a:off x="231873" y="1605369"/>
            <a:ext cx="487334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TREE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BAGGING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BOOSTING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RANDOM FOREST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BIASED/RIGGED TREE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5820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21052-02FC-4FD5-8CA8-42C94E4BC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5032"/>
          </a:xfrm>
        </p:spPr>
        <p:txBody>
          <a:bodyPr>
            <a:normAutofit fontScale="90000"/>
          </a:bodyPr>
          <a:lstStyle/>
          <a:p>
            <a:r>
              <a:rPr lang="en-US" dirty="0"/>
              <a:t>Performance Comparison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7EC4368-F583-414D-842C-02A88470CEE6}"/>
              </a:ext>
            </a:extLst>
          </p:cNvPr>
          <p:cNvSpPr/>
          <p:nvPr/>
        </p:nvSpPr>
        <p:spPr>
          <a:xfrm>
            <a:off x="0" y="6467061"/>
            <a:ext cx="12192000" cy="39093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ED28408-6F83-43CC-BD9C-7DBC289B9B20}"/>
              </a:ext>
            </a:extLst>
          </p:cNvPr>
          <p:cNvSpPr/>
          <p:nvPr/>
        </p:nvSpPr>
        <p:spPr>
          <a:xfrm>
            <a:off x="0" y="6271592"/>
            <a:ext cx="12192000" cy="195470"/>
          </a:xfrm>
          <a:prstGeom prst="rect">
            <a:avLst/>
          </a:prstGeom>
          <a:solidFill>
            <a:srgbClr val="009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A53AAEA-6261-4A74-896E-B5E63886E2FB}"/>
              </a:ext>
            </a:extLst>
          </p:cNvPr>
          <p:cNvSpPr txBox="1">
            <a:spLocks/>
          </p:cNvSpPr>
          <p:nvPr/>
        </p:nvSpPr>
        <p:spPr>
          <a:xfrm>
            <a:off x="1097280" y="286604"/>
            <a:ext cx="10058400" cy="5350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7" name="Content Placeholder 30" descr="Bar chart">
            <a:extLst>
              <a:ext uri="{FF2B5EF4-FFF2-40B4-BE49-F238E27FC236}">
                <a16:creationId xmlns:a16="http://schemas.microsoft.com/office/drawing/2014/main" id="{148D3DB3-5F2A-4D0F-B981-95E1080A9B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3633" y="6319320"/>
            <a:ext cx="589067" cy="535032"/>
          </a:xfrm>
          <a:prstGeom prst="rect">
            <a:avLst/>
          </a:prstGeom>
        </p:spPr>
      </p:pic>
      <p:pic>
        <p:nvPicPr>
          <p:cNvPr id="26" name="Graphic 25" descr="House">
            <a:extLst>
              <a:ext uri="{FF2B5EF4-FFF2-40B4-BE49-F238E27FC236}">
                <a16:creationId xmlns:a16="http://schemas.microsoft.com/office/drawing/2014/main" id="{87EC8408-C73F-4143-84CF-9B1F2F9581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9779" y="6319320"/>
            <a:ext cx="589067" cy="538680"/>
          </a:xfrm>
          <a:prstGeom prst="rect">
            <a:avLst/>
          </a:prstGeom>
        </p:spPr>
      </p:pic>
      <p:pic>
        <p:nvPicPr>
          <p:cNvPr id="27" name="Graphic 26" descr="Computer">
            <a:extLst>
              <a:ext uri="{FF2B5EF4-FFF2-40B4-BE49-F238E27FC236}">
                <a16:creationId xmlns:a16="http://schemas.microsoft.com/office/drawing/2014/main" id="{0875D2C6-7F3E-440C-BCE0-AA933A09A4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55925" y="6315671"/>
            <a:ext cx="589066" cy="538680"/>
          </a:xfrm>
          <a:prstGeom prst="rect">
            <a:avLst/>
          </a:prstGeom>
        </p:spPr>
      </p:pic>
      <p:pic>
        <p:nvPicPr>
          <p:cNvPr id="28" name="Graphic 27" descr="Wireless router">
            <a:extLst>
              <a:ext uri="{FF2B5EF4-FFF2-40B4-BE49-F238E27FC236}">
                <a16:creationId xmlns:a16="http://schemas.microsoft.com/office/drawing/2014/main" id="{0BB0AD23-4A66-47AF-870D-91F069F082C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202070" y="6315671"/>
            <a:ext cx="583098" cy="538681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1775CE1-4E44-4E2C-8B5E-48E430B5A23B}"/>
              </a:ext>
            </a:extLst>
          </p:cNvPr>
          <p:cNvCxnSpPr/>
          <p:nvPr/>
        </p:nvCxnSpPr>
        <p:spPr>
          <a:xfrm>
            <a:off x="516834" y="937591"/>
            <a:ext cx="1115833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F94183A7-BE98-4000-B4A1-A07C0FA5E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1200" dirty="0"/>
          </a:p>
        </p:txBody>
      </p: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39A25FC3-E83E-467E-AA61-902F10A388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3699409"/>
              </p:ext>
            </p:extLst>
          </p:nvPr>
        </p:nvGraphicFramePr>
        <p:xfrm>
          <a:off x="587661" y="1418934"/>
          <a:ext cx="3243052" cy="2010055"/>
        </p:xfrm>
        <a:graphic>
          <a:graphicData uri="http://schemas.openxmlformats.org/drawingml/2006/table">
            <a:tbl>
              <a:tblPr firstRow="1" firstCol="1" bandRow="1">
                <a:tableStyleId>{69C7853C-536D-4A76-A0AE-DD22124D55A5}</a:tableStyleId>
              </a:tblPr>
              <a:tblGrid>
                <a:gridCol w="830325">
                  <a:extLst>
                    <a:ext uri="{9D8B030D-6E8A-4147-A177-3AD203B41FA5}">
                      <a16:colId xmlns:a16="http://schemas.microsoft.com/office/drawing/2014/main" val="874100704"/>
                    </a:ext>
                  </a:extLst>
                </a:gridCol>
                <a:gridCol w="503583">
                  <a:extLst>
                    <a:ext uri="{9D8B030D-6E8A-4147-A177-3AD203B41FA5}">
                      <a16:colId xmlns:a16="http://schemas.microsoft.com/office/drawing/2014/main" val="2852379515"/>
                    </a:ext>
                  </a:extLst>
                </a:gridCol>
                <a:gridCol w="874643">
                  <a:extLst>
                    <a:ext uri="{9D8B030D-6E8A-4147-A177-3AD203B41FA5}">
                      <a16:colId xmlns:a16="http://schemas.microsoft.com/office/drawing/2014/main" val="2585138150"/>
                    </a:ext>
                  </a:extLst>
                </a:gridCol>
                <a:gridCol w="1034501">
                  <a:extLst>
                    <a:ext uri="{9D8B030D-6E8A-4147-A177-3AD203B41FA5}">
                      <a16:colId xmlns:a16="http://schemas.microsoft.com/office/drawing/2014/main" val="3031836846"/>
                    </a:ext>
                  </a:extLst>
                </a:gridCol>
              </a:tblGrid>
              <a:tr h="67225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(91)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 (298)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26591635"/>
                  </a:ext>
                </a:extLst>
              </a:tr>
              <a:tr h="668898"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TREE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39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44827044"/>
                  </a:ext>
                </a:extLst>
              </a:tr>
              <a:tr h="66889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259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51547692"/>
                  </a:ext>
                </a:extLst>
              </a:tr>
            </a:tbl>
          </a:graphicData>
        </a:graphic>
      </p:graphicFrame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8A13E71E-7BFE-4BEF-90D5-FCDDB55E7E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2399898"/>
              </p:ext>
            </p:extLst>
          </p:nvPr>
        </p:nvGraphicFramePr>
        <p:xfrm>
          <a:off x="4303000" y="1418934"/>
          <a:ext cx="3428463" cy="2048262"/>
        </p:xfrm>
        <a:graphic>
          <a:graphicData uri="http://schemas.openxmlformats.org/drawingml/2006/table">
            <a:tbl>
              <a:tblPr firstRow="1" firstCol="1" bandRow="1">
                <a:tableStyleId>{69C7853C-536D-4A76-A0AE-DD22124D55A5}</a:tableStyleId>
              </a:tblPr>
              <a:tblGrid>
                <a:gridCol w="1092336">
                  <a:extLst>
                    <a:ext uri="{9D8B030D-6E8A-4147-A177-3AD203B41FA5}">
                      <a16:colId xmlns:a16="http://schemas.microsoft.com/office/drawing/2014/main" val="874100704"/>
                    </a:ext>
                  </a:extLst>
                </a:gridCol>
                <a:gridCol w="462125">
                  <a:extLst>
                    <a:ext uri="{9D8B030D-6E8A-4147-A177-3AD203B41FA5}">
                      <a16:colId xmlns:a16="http://schemas.microsoft.com/office/drawing/2014/main" val="2852379515"/>
                    </a:ext>
                  </a:extLst>
                </a:gridCol>
                <a:gridCol w="832173">
                  <a:extLst>
                    <a:ext uri="{9D8B030D-6E8A-4147-A177-3AD203B41FA5}">
                      <a16:colId xmlns:a16="http://schemas.microsoft.com/office/drawing/2014/main" val="2585138150"/>
                    </a:ext>
                  </a:extLst>
                </a:gridCol>
                <a:gridCol w="1041829">
                  <a:extLst>
                    <a:ext uri="{9D8B030D-6E8A-4147-A177-3AD203B41FA5}">
                      <a16:colId xmlns:a16="http://schemas.microsoft.com/office/drawing/2014/main" val="3031836846"/>
                    </a:ext>
                  </a:extLst>
                </a:gridCol>
              </a:tblGrid>
              <a:tr h="682754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(91)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 (298)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26591635"/>
                  </a:ext>
                </a:extLst>
              </a:tr>
              <a:tr h="682754"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BIASED</a:t>
                      </a:r>
                      <a:b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TREES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63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44827044"/>
                  </a:ext>
                </a:extLst>
              </a:tr>
              <a:tr h="68275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235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51547692"/>
                  </a:ext>
                </a:extLst>
              </a:tr>
            </a:tbl>
          </a:graphicData>
        </a:graphic>
      </p:graphicFrame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95C0143A-209A-419E-A5BD-3426EE932F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9779939"/>
              </p:ext>
            </p:extLst>
          </p:nvPr>
        </p:nvGraphicFramePr>
        <p:xfrm>
          <a:off x="4302999" y="3785487"/>
          <a:ext cx="3428464" cy="1107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14232">
                  <a:extLst>
                    <a:ext uri="{9D8B030D-6E8A-4147-A177-3AD203B41FA5}">
                      <a16:colId xmlns:a16="http://schemas.microsoft.com/office/drawing/2014/main" val="1370185272"/>
                    </a:ext>
                  </a:extLst>
                </a:gridCol>
                <a:gridCol w="1714232">
                  <a:extLst>
                    <a:ext uri="{9D8B030D-6E8A-4147-A177-3AD203B41FA5}">
                      <a16:colId xmlns:a16="http://schemas.microsoft.com/office/drawing/2014/main" val="2025334239"/>
                    </a:ext>
                  </a:extLst>
                </a:gridCol>
              </a:tblGrid>
              <a:tr h="232246">
                <a:tc>
                  <a:txBody>
                    <a:bodyPr/>
                    <a:lstStyle/>
                    <a:p>
                      <a:r>
                        <a:rPr lang="en-US" dirty="0"/>
                        <a:t>TNR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3279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NPV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9186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2749369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654DCB08-616F-4ECC-9424-BE3A7E8970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3185077"/>
              </p:ext>
            </p:extLst>
          </p:nvPr>
        </p:nvGraphicFramePr>
        <p:xfrm>
          <a:off x="8379700" y="1418934"/>
          <a:ext cx="3428463" cy="2048262"/>
        </p:xfrm>
        <a:graphic>
          <a:graphicData uri="http://schemas.openxmlformats.org/drawingml/2006/table">
            <a:tbl>
              <a:tblPr firstRow="1" firstCol="1" bandRow="1">
                <a:tableStyleId>{69C7853C-536D-4A76-A0AE-DD22124D55A5}</a:tableStyleId>
              </a:tblPr>
              <a:tblGrid>
                <a:gridCol w="1092336">
                  <a:extLst>
                    <a:ext uri="{9D8B030D-6E8A-4147-A177-3AD203B41FA5}">
                      <a16:colId xmlns:a16="http://schemas.microsoft.com/office/drawing/2014/main" val="874100704"/>
                    </a:ext>
                  </a:extLst>
                </a:gridCol>
                <a:gridCol w="414086">
                  <a:extLst>
                    <a:ext uri="{9D8B030D-6E8A-4147-A177-3AD203B41FA5}">
                      <a16:colId xmlns:a16="http://schemas.microsoft.com/office/drawing/2014/main" val="2852379515"/>
                    </a:ext>
                  </a:extLst>
                </a:gridCol>
                <a:gridCol w="880212">
                  <a:extLst>
                    <a:ext uri="{9D8B030D-6E8A-4147-A177-3AD203B41FA5}">
                      <a16:colId xmlns:a16="http://schemas.microsoft.com/office/drawing/2014/main" val="2585138150"/>
                    </a:ext>
                  </a:extLst>
                </a:gridCol>
                <a:gridCol w="1041829">
                  <a:extLst>
                    <a:ext uri="{9D8B030D-6E8A-4147-A177-3AD203B41FA5}">
                      <a16:colId xmlns:a16="http://schemas.microsoft.com/office/drawing/2014/main" val="3031836846"/>
                    </a:ext>
                  </a:extLst>
                </a:gridCol>
              </a:tblGrid>
              <a:tr h="682754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(91)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 (298)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26591635"/>
                  </a:ext>
                </a:extLst>
              </a:tr>
              <a:tr h="682754"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RANDOM FOREST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44827044"/>
                  </a:ext>
                </a:extLst>
              </a:tr>
              <a:tr h="68275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298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51547692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AB944C11-97B3-4EEE-B27A-25517687B0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1756903"/>
              </p:ext>
            </p:extLst>
          </p:nvPr>
        </p:nvGraphicFramePr>
        <p:xfrm>
          <a:off x="8379699" y="3785487"/>
          <a:ext cx="3428464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14232">
                  <a:extLst>
                    <a:ext uri="{9D8B030D-6E8A-4147-A177-3AD203B41FA5}">
                      <a16:colId xmlns:a16="http://schemas.microsoft.com/office/drawing/2014/main" val="2985105007"/>
                    </a:ext>
                  </a:extLst>
                </a:gridCol>
                <a:gridCol w="1714232">
                  <a:extLst>
                    <a:ext uri="{9D8B030D-6E8A-4147-A177-3AD203B41FA5}">
                      <a16:colId xmlns:a16="http://schemas.microsoft.com/office/drawing/2014/main" val="38809533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TNR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4037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NPV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3517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416766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253B974D-13BB-4760-AC0F-B7F3A6C0F5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8943860"/>
              </p:ext>
            </p:extLst>
          </p:nvPr>
        </p:nvGraphicFramePr>
        <p:xfrm>
          <a:off x="587660" y="3761954"/>
          <a:ext cx="3237720" cy="1107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18860">
                  <a:extLst>
                    <a:ext uri="{9D8B030D-6E8A-4147-A177-3AD203B41FA5}">
                      <a16:colId xmlns:a16="http://schemas.microsoft.com/office/drawing/2014/main" val="1370185272"/>
                    </a:ext>
                  </a:extLst>
                </a:gridCol>
                <a:gridCol w="1618860">
                  <a:extLst>
                    <a:ext uri="{9D8B030D-6E8A-4147-A177-3AD203B41FA5}">
                      <a16:colId xmlns:a16="http://schemas.microsoft.com/office/drawing/2014/main" val="2025334239"/>
                    </a:ext>
                  </a:extLst>
                </a:gridCol>
              </a:tblGrid>
              <a:tr h="232246">
                <a:tc>
                  <a:txBody>
                    <a:bodyPr/>
                    <a:lstStyle/>
                    <a:p>
                      <a:r>
                        <a:rPr lang="en-US" dirty="0"/>
                        <a:t>TNR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3279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NPV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9186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2749369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C71052A5-2F8B-4FAB-9A34-DDA1621692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1684631"/>
              </p:ext>
            </p:extLst>
          </p:nvPr>
        </p:nvGraphicFramePr>
        <p:xfrm>
          <a:off x="573160" y="5323452"/>
          <a:ext cx="11235002" cy="370840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3533775">
                  <a:extLst>
                    <a:ext uri="{9D8B030D-6E8A-4147-A177-3AD203B41FA5}">
                      <a16:colId xmlns:a16="http://schemas.microsoft.com/office/drawing/2014/main" val="2198963706"/>
                    </a:ext>
                  </a:extLst>
                </a:gridCol>
                <a:gridCol w="3869068">
                  <a:extLst>
                    <a:ext uri="{9D8B030D-6E8A-4147-A177-3AD203B41FA5}">
                      <a16:colId xmlns:a16="http://schemas.microsoft.com/office/drawing/2014/main" val="1380785325"/>
                    </a:ext>
                  </a:extLst>
                </a:gridCol>
                <a:gridCol w="3832159">
                  <a:extLst>
                    <a:ext uri="{9D8B030D-6E8A-4147-A177-3AD203B41FA5}">
                      <a16:colId xmlns:a16="http://schemas.microsoft.com/office/drawing/2014/main" val="26696204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                    Trees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          Biased Trees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         Random Forest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07836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376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21052-02FC-4FD5-8CA8-42C94E4BC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5032"/>
          </a:xfrm>
        </p:spPr>
        <p:txBody>
          <a:bodyPr>
            <a:normAutofit fontScale="90000"/>
          </a:bodyPr>
          <a:lstStyle/>
          <a:p>
            <a:r>
              <a:rPr lang="en-US" dirty="0"/>
              <a:t>Random Forest</a:t>
            </a:r>
          </a:p>
        </p:txBody>
      </p:sp>
      <p:pic>
        <p:nvPicPr>
          <p:cNvPr id="9" name="Content Placeholder 8" descr="A close up of a piece of paper&#10;&#10;Description generated with high confidence">
            <a:extLst>
              <a:ext uri="{FF2B5EF4-FFF2-40B4-BE49-F238E27FC236}">
                <a16:creationId xmlns:a16="http://schemas.microsoft.com/office/drawing/2014/main" id="{6C03E8AE-E814-4066-9FE0-757F6135C7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194766"/>
            <a:ext cx="9877425" cy="4101130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7EC4368-F583-414D-842C-02A88470CEE6}"/>
              </a:ext>
            </a:extLst>
          </p:cNvPr>
          <p:cNvSpPr/>
          <p:nvPr/>
        </p:nvSpPr>
        <p:spPr>
          <a:xfrm>
            <a:off x="0" y="6467061"/>
            <a:ext cx="12192000" cy="39093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ED28408-6F83-43CC-BD9C-7DBC289B9B20}"/>
              </a:ext>
            </a:extLst>
          </p:cNvPr>
          <p:cNvSpPr/>
          <p:nvPr/>
        </p:nvSpPr>
        <p:spPr>
          <a:xfrm>
            <a:off x="0" y="6271592"/>
            <a:ext cx="12192000" cy="195470"/>
          </a:xfrm>
          <a:prstGeom prst="rect">
            <a:avLst/>
          </a:prstGeom>
          <a:solidFill>
            <a:srgbClr val="009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A53AAEA-6261-4A74-896E-B5E63886E2FB}"/>
              </a:ext>
            </a:extLst>
          </p:cNvPr>
          <p:cNvSpPr txBox="1">
            <a:spLocks/>
          </p:cNvSpPr>
          <p:nvPr/>
        </p:nvSpPr>
        <p:spPr>
          <a:xfrm>
            <a:off x="1097280" y="286604"/>
            <a:ext cx="10058400" cy="5350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7" name="Content Placeholder 30" descr="Bar chart">
            <a:extLst>
              <a:ext uri="{FF2B5EF4-FFF2-40B4-BE49-F238E27FC236}">
                <a16:creationId xmlns:a16="http://schemas.microsoft.com/office/drawing/2014/main" id="{148D3DB3-5F2A-4D0F-B981-95E1080A9B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3633" y="6319320"/>
            <a:ext cx="589067" cy="535032"/>
          </a:xfrm>
          <a:prstGeom prst="rect">
            <a:avLst/>
          </a:prstGeom>
        </p:spPr>
      </p:pic>
      <p:pic>
        <p:nvPicPr>
          <p:cNvPr id="26" name="Graphic 25" descr="House">
            <a:extLst>
              <a:ext uri="{FF2B5EF4-FFF2-40B4-BE49-F238E27FC236}">
                <a16:creationId xmlns:a16="http://schemas.microsoft.com/office/drawing/2014/main" id="{87EC8408-C73F-4143-84CF-9B1F2F9581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09779" y="6319320"/>
            <a:ext cx="589067" cy="538680"/>
          </a:xfrm>
          <a:prstGeom prst="rect">
            <a:avLst/>
          </a:prstGeom>
        </p:spPr>
      </p:pic>
      <p:pic>
        <p:nvPicPr>
          <p:cNvPr id="27" name="Graphic 26" descr="Computer">
            <a:extLst>
              <a:ext uri="{FF2B5EF4-FFF2-40B4-BE49-F238E27FC236}">
                <a16:creationId xmlns:a16="http://schemas.microsoft.com/office/drawing/2014/main" id="{0875D2C6-7F3E-440C-BCE0-AA933A09A44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555925" y="6315671"/>
            <a:ext cx="589066" cy="538680"/>
          </a:xfrm>
          <a:prstGeom prst="rect">
            <a:avLst/>
          </a:prstGeom>
        </p:spPr>
      </p:pic>
      <p:pic>
        <p:nvPicPr>
          <p:cNvPr id="28" name="Graphic 27" descr="Wireless router">
            <a:extLst>
              <a:ext uri="{FF2B5EF4-FFF2-40B4-BE49-F238E27FC236}">
                <a16:creationId xmlns:a16="http://schemas.microsoft.com/office/drawing/2014/main" id="{0BB0AD23-4A66-47AF-870D-91F069F082C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202070" y="6315671"/>
            <a:ext cx="583098" cy="538681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1775CE1-4E44-4E2C-8B5E-48E430B5A23B}"/>
              </a:ext>
            </a:extLst>
          </p:cNvPr>
          <p:cNvCxnSpPr/>
          <p:nvPr/>
        </p:nvCxnSpPr>
        <p:spPr>
          <a:xfrm>
            <a:off x="516834" y="937591"/>
            <a:ext cx="1115833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00874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6F6F9FE2-114F-4EB6-A295-67BB8AE1742F}"/>
              </a:ext>
            </a:extLst>
          </p:cNvPr>
          <p:cNvSpPr/>
          <p:nvPr/>
        </p:nvSpPr>
        <p:spPr>
          <a:xfrm>
            <a:off x="0" y="6467061"/>
            <a:ext cx="12192000" cy="39093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A3412AD-E0C7-4053-B1CC-2A5078A7240E}"/>
              </a:ext>
            </a:extLst>
          </p:cNvPr>
          <p:cNvSpPr/>
          <p:nvPr/>
        </p:nvSpPr>
        <p:spPr>
          <a:xfrm>
            <a:off x="0" y="6271592"/>
            <a:ext cx="12192000" cy="195470"/>
          </a:xfrm>
          <a:prstGeom prst="rect">
            <a:avLst/>
          </a:prstGeom>
          <a:solidFill>
            <a:srgbClr val="009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235C0C-A801-4994-A0A0-754901C00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834" y="286604"/>
            <a:ext cx="10638846" cy="535032"/>
          </a:xfrm>
        </p:spPr>
        <p:txBody>
          <a:bodyPr>
            <a:normAutofit fontScale="90000"/>
          </a:bodyPr>
          <a:lstStyle/>
          <a:p>
            <a:r>
              <a:rPr lang="en-US" dirty="0"/>
              <a:t>SELECTION</a:t>
            </a:r>
          </a:p>
        </p:txBody>
      </p:sp>
      <p:pic>
        <p:nvPicPr>
          <p:cNvPr id="31" name="Content Placeholder 30" descr="Bar chart">
            <a:extLst>
              <a:ext uri="{FF2B5EF4-FFF2-40B4-BE49-F238E27FC236}">
                <a16:creationId xmlns:a16="http://schemas.microsoft.com/office/drawing/2014/main" id="{16D45CB8-746A-49B6-BB34-B299504149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3633" y="6319320"/>
            <a:ext cx="589067" cy="535032"/>
          </a:xfr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A1EC9981-2620-428F-B35B-4CF6A408B603}"/>
              </a:ext>
            </a:extLst>
          </p:cNvPr>
          <p:cNvGrpSpPr/>
          <p:nvPr/>
        </p:nvGrpSpPr>
        <p:grpSpPr>
          <a:xfrm>
            <a:off x="4682298" y="1545676"/>
            <a:ext cx="3419061" cy="1795911"/>
            <a:chOff x="4041912" y="1623318"/>
            <a:chExt cx="3419061" cy="1795911"/>
          </a:xfrm>
          <a:solidFill>
            <a:srgbClr val="009BD2"/>
          </a:solidFill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</p:grpSpPr>
        <p:sp>
          <p:nvSpPr>
            <p:cNvPr id="6" name="Flowchart: Manual Operation 5">
              <a:extLst>
                <a:ext uri="{FF2B5EF4-FFF2-40B4-BE49-F238E27FC236}">
                  <a16:creationId xmlns:a16="http://schemas.microsoft.com/office/drawing/2014/main" id="{0CB38D78-5185-4F87-8195-AD17397B7FCC}"/>
                </a:ext>
              </a:extLst>
            </p:cNvPr>
            <p:cNvSpPr/>
            <p:nvPr/>
          </p:nvSpPr>
          <p:spPr>
            <a:xfrm>
              <a:off x="4041912" y="1757532"/>
              <a:ext cx="3419061" cy="1537253"/>
            </a:xfrm>
            <a:prstGeom prst="flowChartManualOperation">
              <a:avLst/>
            </a:prstGeom>
            <a:grpFill/>
            <a:ln>
              <a:noFill/>
            </a:ln>
            <a:effectLst/>
            <a:sp3d prstMaterial="softEdge">
              <a:bevelT w="1270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B2E8050-415D-4D72-AB5E-DCA0A77CFEAA}"/>
                </a:ext>
              </a:extLst>
            </p:cNvPr>
            <p:cNvSpPr/>
            <p:nvPr/>
          </p:nvSpPr>
          <p:spPr>
            <a:xfrm>
              <a:off x="4055164" y="1623318"/>
              <a:ext cx="3379302" cy="26843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/>
            <a:sp3d prstMaterial="softEdge">
              <a:bevelT w="1270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A2327F7-5C6E-40A9-B547-55D9E14E5B47}"/>
                </a:ext>
              </a:extLst>
            </p:cNvPr>
            <p:cNvSpPr/>
            <p:nvPr/>
          </p:nvSpPr>
          <p:spPr>
            <a:xfrm>
              <a:off x="4711144" y="3150797"/>
              <a:ext cx="2100474" cy="26843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/>
            <a:sp3d prstMaterial="softEdge">
              <a:bevelT w="127000" prst="artDeco"/>
            </a:sp3d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2F11C94-80A1-42C0-868B-F35ED58C5D9A}"/>
              </a:ext>
            </a:extLst>
          </p:cNvPr>
          <p:cNvGrpSpPr/>
          <p:nvPr/>
        </p:nvGrpSpPr>
        <p:grpSpPr>
          <a:xfrm>
            <a:off x="5387973" y="3549744"/>
            <a:ext cx="1974575" cy="926446"/>
            <a:chOff x="4757527" y="3708853"/>
            <a:chExt cx="1974575" cy="1804259"/>
          </a:xfrm>
          <a:solidFill>
            <a:srgbClr val="79DDE7"/>
          </a:solidFill>
          <a:effectLst>
            <a:glow rad="165100">
              <a:srgbClr val="00B0F0"/>
            </a:glow>
          </a:effectLst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</p:grpSpPr>
        <p:sp>
          <p:nvSpPr>
            <p:cNvPr id="7" name="Flowchart: Manual Operation 6">
              <a:extLst>
                <a:ext uri="{FF2B5EF4-FFF2-40B4-BE49-F238E27FC236}">
                  <a16:creationId xmlns:a16="http://schemas.microsoft.com/office/drawing/2014/main" id="{7ADB4D0E-F564-4F9C-A402-70F1D0A6F8B2}"/>
                </a:ext>
              </a:extLst>
            </p:cNvPr>
            <p:cNvSpPr/>
            <p:nvPr/>
          </p:nvSpPr>
          <p:spPr>
            <a:xfrm>
              <a:off x="4770780" y="3875535"/>
              <a:ext cx="1961322" cy="1537253"/>
            </a:xfrm>
            <a:prstGeom prst="flowChartManualOperation">
              <a:avLst/>
            </a:prstGeom>
            <a:grpFill/>
            <a:ln>
              <a:noFill/>
            </a:ln>
            <a:effectLst/>
            <a:sp3d prstMaterial="softEdge">
              <a:bevelT w="1270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002F4D4-78F4-4156-B1FD-1C48ABCE6182}"/>
                </a:ext>
              </a:extLst>
            </p:cNvPr>
            <p:cNvSpPr/>
            <p:nvPr/>
          </p:nvSpPr>
          <p:spPr>
            <a:xfrm>
              <a:off x="4757527" y="3708853"/>
              <a:ext cx="1961323" cy="380679"/>
            </a:xfrm>
            <a:prstGeom prst="ellipse">
              <a:avLst/>
            </a:prstGeom>
            <a:solidFill>
              <a:srgbClr val="30979C"/>
            </a:solidFill>
            <a:ln>
              <a:noFill/>
            </a:ln>
            <a:effectLst/>
            <a:sp3d prstMaterial="softEdge">
              <a:bevelT w="127000" prst="artDeco"/>
            </a:sp3d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78F926B-F379-4306-ACC9-D9335EDE2BCB}"/>
                </a:ext>
              </a:extLst>
            </p:cNvPr>
            <p:cNvSpPr/>
            <p:nvPr/>
          </p:nvSpPr>
          <p:spPr>
            <a:xfrm>
              <a:off x="5168349" y="5299418"/>
              <a:ext cx="1176130" cy="213694"/>
            </a:xfrm>
            <a:prstGeom prst="ellipse">
              <a:avLst/>
            </a:prstGeom>
            <a:solidFill>
              <a:srgbClr val="30979C"/>
            </a:solidFill>
            <a:ln>
              <a:noFill/>
            </a:ln>
            <a:effectLst/>
            <a:sp3d prstMaterial="softEdge">
              <a:bevelT w="127000" prst="artDeco"/>
            </a:sp3d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C7B42EE-9F6B-42CB-A44F-F77080B7EE52}"/>
              </a:ext>
            </a:extLst>
          </p:cNvPr>
          <p:cNvCxnSpPr/>
          <p:nvPr/>
        </p:nvCxnSpPr>
        <p:spPr>
          <a:xfrm>
            <a:off x="11271891" y="1813419"/>
            <a:ext cx="0" cy="153725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739E62E-5B9B-4D6C-887D-D26BAC11D313}"/>
              </a:ext>
            </a:extLst>
          </p:cNvPr>
          <p:cNvCxnSpPr>
            <a:cxnSpLocks/>
          </p:cNvCxnSpPr>
          <p:nvPr/>
        </p:nvCxnSpPr>
        <p:spPr>
          <a:xfrm>
            <a:off x="11263939" y="3707563"/>
            <a:ext cx="0" cy="7686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0CA921B-30D7-4973-ACA2-0363CEBA9238}"/>
              </a:ext>
            </a:extLst>
          </p:cNvPr>
          <p:cNvGrpSpPr/>
          <p:nvPr/>
        </p:nvGrpSpPr>
        <p:grpSpPr>
          <a:xfrm>
            <a:off x="5901499" y="4746216"/>
            <a:ext cx="927652" cy="781812"/>
            <a:chOff x="4757527" y="3708853"/>
            <a:chExt cx="2007705" cy="1858998"/>
          </a:xfrm>
          <a:solidFill>
            <a:srgbClr val="00B0F0"/>
          </a:solidFill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</p:grpSpPr>
        <p:sp>
          <p:nvSpPr>
            <p:cNvPr id="23" name="Flowchart: Manual Operation 22">
              <a:extLst>
                <a:ext uri="{FF2B5EF4-FFF2-40B4-BE49-F238E27FC236}">
                  <a16:creationId xmlns:a16="http://schemas.microsoft.com/office/drawing/2014/main" id="{6BF8A0C5-0951-4FBE-BA77-A73A551ABC52}"/>
                </a:ext>
              </a:extLst>
            </p:cNvPr>
            <p:cNvSpPr/>
            <p:nvPr/>
          </p:nvSpPr>
          <p:spPr>
            <a:xfrm>
              <a:off x="4770780" y="3875535"/>
              <a:ext cx="1961322" cy="1537253"/>
            </a:xfrm>
            <a:prstGeom prst="flowChartManualOperation">
              <a:avLst/>
            </a:prstGeom>
            <a:solidFill>
              <a:srgbClr val="35D773"/>
            </a:solidFill>
            <a:ln>
              <a:noFill/>
            </a:ln>
            <a:effectLst/>
            <a:sp3d prstMaterial="softEdge">
              <a:bevelT w="1270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F8A48150-F0F9-4521-9794-10905686BADB}"/>
                </a:ext>
              </a:extLst>
            </p:cNvPr>
            <p:cNvSpPr/>
            <p:nvPr/>
          </p:nvSpPr>
          <p:spPr>
            <a:xfrm>
              <a:off x="4757527" y="3708853"/>
              <a:ext cx="2007705" cy="268432"/>
            </a:xfrm>
            <a:prstGeom prst="ellipse">
              <a:avLst/>
            </a:prstGeom>
            <a:solidFill>
              <a:srgbClr val="1ACA61"/>
            </a:solidFill>
            <a:ln>
              <a:noFill/>
            </a:ln>
            <a:effectLst/>
            <a:sp3d prstMaterial="softEdge">
              <a:bevelT w="127000" prst="artDeco"/>
            </a:sp3d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DCC893D-38D4-43CD-ACD3-27F16C85ED8E}"/>
                </a:ext>
              </a:extLst>
            </p:cNvPr>
            <p:cNvSpPr/>
            <p:nvPr/>
          </p:nvSpPr>
          <p:spPr>
            <a:xfrm>
              <a:off x="5168348" y="5299419"/>
              <a:ext cx="1166191" cy="268432"/>
            </a:xfrm>
            <a:prstGeom prst="ellipse">
              <a:avLst/>
            </a:prstGeom>
            <a:solidFill>
              <a:srgbClr val="1ACA61"/>
            </a:solidFill>
            <a:ln>
              <a:noFill/>
            </a:ln>
            <a:effectLst/>
            <a:sp3d prstMaterial="softEdge">
              <a:bevelT w="127000" prst="artDeco"/>
            </a:sp3d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C4982BCD-25F6-4F95-9748-3888BC215931}"/>
              </a:ext>
            </a:extLst>
          </p:cNvPr>
          <p:cNvSpPr txBox="1"/>
          <p:nvPr/>
        </p:nvSpPr>
        <p:spPr>
          <a:xfrm>
            <a:off x="9838013" y="2344230"/>
            <a:ext cx="1433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60% of Data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D6674B6-D08E-4D14-B58A-ABFD51228F0B}"/>
              </a:ext>
            </a:extLst>
          </p:cNvPr>
          <p:cNvSpPr txBox="1"/>
          <p:nvPr/>
        </p:nvSpPr>
        <p:spPr>
          <a:xfrm>
            <a:off x="9883882" y="4046014"/>
            <a:ext cx="1433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20% of Data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1618924-66FD-498A-8931-F62FACC2BEFB}"/>
              </a:ext>
            </a:extLst>
          </p:cNvPr>
          <p:cNvCxnSpPr>
            <a:cxnSpLocks/>
          </p:cNvCxnSpPr>
          <p:nvPr/>
        </p:nvCxnSpPr>
        <p:spPr>
          <a:xfrm>
            <a:off x="11289628" y="4746216"/>
            <a:ext cx="0" cy="7686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3D36E90-30A6-4C0E-A4CD-3B9A8042E278}"/>
              </a:ext>
            </a:extLst>
          </p:cNvPr>
          <p:cNvSpPr txBox="1"/>
          <p:nvPr/>
        </p:nvSpPr>
        <p:spPr>
          <a:xfrm>
            <a:off x="9883882" y="4973569"/>
            <a:ext cx="1433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20% of Data</a:t>
            </a:r>
          </a:p>
        </p:txBody>
      </p:sp>
      <p:pic>
        <p:nvPicPr>
          <p:cNvPr id="33" name="Graphic 32" descr="House">
            <a:extLst>
              <a:ext uri="{FF2B5EF4-FFF2-40B4-BE49-F238E27FC236}">
                <a16:creationId xmlns:a16="http://schemas.microsoft.com/office/drawing/2014/main" id="{233062D2-7EA1-46B5-B1A3-FEC3B05106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9779" y="6319320"/>
            <a:ext cx="589067" cy="538680"/>
          </a:xfrm>
          <a:prstGeom prst="rect">
            <a:avLst/>
          </a:prstGeom>
        </p:spPr>
      </p:pic>
      <p:pic>
        <p:nvPicPr>
          <p:cNvPr id="35" name="Graphic 34" descr="Computer">
            <a:extLst>
              <a:ext uri="{FF2B5EF4-FFF2-40B4-BE49-F238E27FC236}">
                <a16:creationId xmlns:a16="http://schemas.microsoft.com/office/drawing/2014/main" id="{1C3A74C9-BEC2-4F57-AACA-2E008A2468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55925" y="6315671"/>
            <a:ext cx="589066" cy="538680"/>
          </a:xfrm>
          <a:prstGeom prst="rect">
            <a:avLst/>
          </a:prstGeom>
        </p:spPr>
      </p:pic>
      <p:pic>
        <p:nvPicPr>
          <p:cNvPr id="37" name="Graphic 36" descr="Wireless router">
            <a:extLst>
              <a:ext uri="{FF2B5EF4-FFF2-40B4-BE49-F238E27FC236}">
                <a16:creationId xmlns:a16="http://schemas.microsoft.com/office/drawing/2014/main" id="{52AEC508-9055-4CFC-A18B-C648DEB4326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202070" y="6315671"/>
            <a:ext cx="583098" cy="538681"/>
          </a:xfrm>
          <a:prstGeom prst="rect">
            <a:avLst/>
          </a:prstGeom>
        </p:spPr>
      </p:pic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D906151-6EFD-4384-8270-A40A08CAD7A0}"/>
              </a:ext>
            </a:extLst>
          </p:cNvPr>
          <p:cNvCxnSpPr/>
          <p:nvPr/>
        </p:nvCxnSpPr>
        <p:spPr>
          <a:xfrm>
            <a:off x="516834" y="937591"/>
            <a:ext cx="1115833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63129169-8A28-4604-AE9A-3E2754EBB7BF}"/>
              </a:ext>
            </a:extLst>
          </p:cNvPr>
          <p:cNvSpPr/>
          <p:nvPr/>
        </p:nvSpPr>
        <p:spPr>
          <a:xfrm>
            <a:off x="5533995" y="2400356"/>
            <a:ext cx="970420" cy="453809"/>
          </a:xfrm>
          <a:prstGeom prst="ellipse">
            <a:avLst/>
          </a:prstGeom>
          <a:solidFill>
            <a:schemeClr val="tx2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TREE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EAB9F7EE-5457-4817-8990-D9C483C68B55}"/>
              </a:ext>
            </a:extLst>
          </p:cNvPr>
          <p:cNvSpPr/>
          <p:nvPr/>
        </p:nvSpPr>
        <p:spPr>
          <a:xfrm>
            <a:off x="4976674" y="1869685"/>
            <a:ext cx="1114643" cy="489721"/>
          </a:xfrm>
          <a:prstGeom prst="ellipse">
            <a:avLst/>
          </a:prstGeom>
          <a:solidFill>
            <a:schemeClr val="tx2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NB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C2A54D9-0F10-4F4B-8D02-B9A4972AFA71}"/>
              </a:ext>
            </a:extLst>
          </p:cNvPr>
          <p:cNvSpPr/>
          <p:nvPr/>
        </p:nvSpPr>
        <p:spPr>
          <a:xfrm>
            <a:off x="6180334" y="2784415"/>
            <a:ext cx="1114643" cy="489721"/>
          </a:xfrm>
          <a:prstGeom prst="ellipse">
            <a:avLst/>
          </a:prstGeom>
          <a:solidFill>
            <a:schemeClr val="tx2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LDA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1414B751-09B2-4878-BC93-79F824B5F45C}"/>
              </a:ext>
            </a:extLst>
          </p:cNvPr>
          <p:cNvSpPr/>
          <p:nvPr/>
        </p:nvSpPr>
        <p:spPr>
          <a:xfrm>
            <a:off x="6337361" y="1813419"/>
            <a:ext cx="1259193" cy="489721"/>
          </a:xfrm>
          <a:prstGeom prst="ellipse">
            <a:avLst/>
          </a:prstGeom>
          <a:solidFill>
            <a:schemeClr val="tx2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Logistic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B27BFEB-3F8B-46AA-89B3-A4CE1C1F8DE8}"/>
              </a:ext>
            </a:extLst>
          </p:cNvPr>
          <p:cNvSpPr txBox="1"/>
          <p:nvPr/>
        </p:nvSpPr>
        <p:spPr>
          <a:xfrm>
            <a:off x="8229600" y="2448516"/>
            <a:ext cx="13697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TRAINING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40A6A6E-ED3A-4234-B926-ACE77C41E4CE}"/>
              </a:ext>
            </a:extLst>
          </p:cNvPr>
          <p:cNvSpPr txBox="1"/>
          <p:nvPr/>
        </p:nvSpPr>
        <p:spPr>
          <a:xfrm>
            <a:off x="8074851" y="3825865"/>
            <a:ext cx="13697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SELECTION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E36A44A-4721-4085-84EF-B18245BF94D5}"/>
              </a:ext>
            </a:extLst>
          </p:cNvPr>
          <p:cNvSpPr txBox="1"/>
          <p:nvPr/>
        </p:nvSpPr>
        <p:spPr>
          <a:xfrm>
            <a:off x="8074852" y="4975301"/>
            <a:ext cx="13697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TEST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4450E5C-3F8B-4768-BF6F-ECE2169F00CA}"/>
              </a:ext>
            </a:extLst>
          </p:cNvPr>
          <p:cNvSpPr txBox="1"/>
          <p:nvPr/>
        </p:nvSpPr>
        <p:spPr>
          <a:xfrm>
            <a:off x="231873" y="1605369"/>
            <a:ext cx="487334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LOGISTIC WITH BACKWARD STEP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NAÏVE BAYES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RIGGED/BIASED TREE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RANDOM FOREST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814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21052-02FC-4FD5-8CA8-42C94E4BC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5032"/>
          </a:xfrm>
        </p:spPr>
        <p:txBody>
          <a:bodyPr>
            <a:normAutofit fontScale="90000"/>
          </a:bodyPr>
          <a:lstStyle/>
          <a:p>
            <a:r>
              <a:rPr lang="en-US" dirty="0"/>
              <a:t>SELECTION PERFORMANCE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7EC4368-F583-414D-842C-02A88470CEE6}"/>
              </a:ext>
            </a:extLst>
          </p:cNvPr>
          <p:cNvSpPr/>
          <p:nvPr/>
        </p:nvSpPr>
        <p:spPr>
          <a:xfrm>
            <a:off x="0" y="6467061"/>
            <a:ext cx="12192000" cy="39093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ED28408-6F83-43CC-BD9C-7DBC289B9B20}"/>
              </a:ext>
            </a:extLst>
          </p:cNvPr>
          <p:cNvSpPr/>
          <p:nvPr/>
        </p:nvSpPr>
        <p:spPr>
          <a:xfrm>
            <a:off x="0" y="6271592"/>
            <a:ext cx="12192000" cy="195470"/>
          </a:xfrm>
          <a:prstGeom prst="rect">
            <a:avLst/>
          </a:prstGeom>
          <a:solidFill>
            <a:srgbClr val="009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A53AAEA-6261-4A74-896E-B5E63886E2FB}"/>
              </a:ext>
            </a:extLst>
          </p:cNvPr>
          <p:cNvSpPr txBox="1">
            <a:spLocks/>
          </p:cNvSpPr>
          <p:nvPr/>
        </p:nvSpPr>
        <p:spPr>
          <a:xfrm>
            <a:off x="1097280" y="286604"/>
            <a:ext cx="10058400" cy="5350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7" name="Content Placeholder 30" descr="Bar chart">
            <a:extLst>
              <a:ext uri="{FF2B5EF4-FFF2-40B4-BE49-F238E27FC236}">
                <a16:creationId xmlns:a16="http://schemas.microsoft.com/office/drawing/2014/main" id="{148D3DB3-5F2A-4D0F-B981-95E1080A9B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3633" y="6319320"/>
            <a:ext cx="589067" cy="535032"/>
          </a:xfrm>
          <a:prstGeom prst="rect">
            <a:avLst/>
          </a:prstGeom>
        </p:spPr>
      </p:pic>
      <p:pic>
        <p:nvPicPr>
          <p:cNvPr id="26" name="Graphic 25" descr="House">
            <a:extLst>
              <a:ext uri="{FF2B5EF4-FFF2-40B4-BE49-F238E27FC236}">
                <a16:creationId xmlns:a16="http://schemas.microsoft.com/office/drawing/2014/main" id="{87EC8408-C73F-4143-84CF-9B1F2F9581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9779" y="6319320"/>
            <a:ext cx="589067" cy="538680"/>
          </a:xfrm>
          <a:prstGeom prst="rect">
            <a:avLst/>
          </a:prstGeom>
        </p:spPr>
      </p:pic>
      <p:pic>
        <p:nvPicPr>
          <p:cNvPr id="27" name="Graphic 26" descr="Computer">
            <a:extLst>
              <a:ext uri="{FF2B5EF4-FFF2-40B4-BE49-F238E27FC236}">
                <a16:creationId xmlns:a16="http://schemas.microsoft.com/office/drawing/2014/main" id="{0875D2C6-7F3E-440C-BCE0-AA933A09A4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55925" y="6315671"/>
            <a:ext cx="589066" cy="538680"/>
          </a:xfrm>
          <a:prstGeom prst="rect">
            <a:avLst/>
          </a:prstGeom>
        </p:spPr>
      </p:pic>
      <p:pic>
        <p:nvPicPr>
          <p:cNvPr id="28" name="Graphic 27" descr="Wireless router">
            <a:extLst>
              <a:ext uri="{FF2B5EF4-FFF2-40B4-BE49-F238E27FC236}">
                <a16:creationId xmlns:a16="http://schemas.microsoft.com/office/drawing/2014/main" id="{0BB0AD23-4A66-47AF-870D-91F069F082C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202070" y="6315671"/>
            <a:ext cx="583098" cy="538681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1775CE1-4E44-4E2C-8B5E-48E430B5A23B}"/>
              </a:ext>
            </a:extLst>
          </p:cNvPr>
          <p:cNvCxnSpPr/>
          <p:nvPr/>
        </p:nvCxnSpPr>
        <p:spPr>
          <a:xfrm>
            <a:off x="516834" y="937591"/>
            <a:ext cx="1115833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2639286-37EC-4A26-A68C-63255E29D0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4929213"/>
              </p:ext>
            </p:extLst>
          </p:nvPr>
        </p:nvGraphicFramePr>
        <p:xfrm>
          <a:off x="6836898" y="4750065"/>
          <a:ext cx="3807705" cy="1273761"/>
        </p:xfrm>
        <a:graphic>
          <a:graphicData uri="http://schemas.openxmlformats.org/drawingml/2006/table">
            <a:tbl>
              <a:tblPr firstRow="1" firstCol="1" bandRow="1">
                <a:tableStyleId>{69C7853C-536D-4A76-A0AE-DD22124D55A5}</a:tableStyleId>
              </a:tblPr>
              <a:tblGrid>
                <a:gridCol w="1213166">
                  <a:extLst>
                    <a:ext uri="{9D8B030D-6E8A-4147-A177-3AD203B41FA5}">
                      <a16:colId xmlns:a16="http://schemas.microsoft.com/office/drawing/2014/main" val="874100704"/>
                    </a:ext>
                  </a:extLst>
                </a:gridCol>
                <a:gridCol w="674290">
                  <a:extLst>
                    <a:ext uri="{9D8B030D-6E8A-4147-A177-3AD203B41FA5}">
                      <a16:colId xmlns:a16="http://schemas.microsoft.com/office/drawing/2014/main" val="2852379515"/>
                    </a:ext>
                  </a:extLst>
                </a:gridCol>
                <a:gridCol w="763177">
                  <a:extLst>
                    <a:ext uri="{9D8B030D-6E8A-4147-A177-3AD203B41FA5}">
                      <a16:colId xmlns:a16="http://schemas.microsoft.com/office/drawing/2014/main" val="2585138150"/>
                    </a:ext>
                  </a:extLst>
                </a:gridCol>
                <a:gridCol w="1157072">
                  <a:extLst>
                    <a:ext uri="{9D8B030D-6E8A-4147-A177-3AD203B41FA5}">
                      <a16:colId xmlns:a16="http://schemas.microsoft.com/office/drawing/2014/main" val="3031836846"/>
                    </a:ext>
                  </a:extLst>
                </a:gridCol>
              </a:tblGrid>
              <a:tr h="424587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(29)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 (101)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26591635"/>
                  </a:ext>
                </a:extLst>
              </a:tr>
              <a:tr h="424587"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Naïve Bayes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44827044"/>
                  </a:ext>
                </a:extLst>
              </a:tr>
              <a:tr h="4245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76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5154769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1E86C0A-B991-43D5-ACDC-C94A5C1D8005}"/>
              </a:ext>
            </a:extLst>
          </p:cNvPr>
          <p:cNvSpPr txBox="1"/>
          <p:nvPr/>
        </p:nvSpPr>
        <p:spPr>
          <a:xfrm>
            <a:off x="1097280" y="1547445"/>
            <a:ext cx="552860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Random Forest has very low TNR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Biased Tree has low NPV in comparison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Logistic, LDA and Naïve Bayes have almost same TNR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Naïve Bayes is better in comparison for both TNR and NPV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Naïve Bayes is selected as the best model for implementation.</a:t>
            </a:r>
          </a:p>
        </p:txBody>
      </p:sp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0C68B447-45F6-4476-9EE6-42E1E34A084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04170564"/>
              </p:ext>
            </p:extLst>
          </p:nvPr>
        </p:nvGraphicFramePr>
        <p:xfrm>
          <a:off x="6836898" y="1104324"/>
          <a:ext cx="4572000" cy="30456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</p:spTree>
    <p:extLst>
      <p:ext uri="{BB962C8B-B14F-4D97-AF65-F5344CB8AC3E}">
        <p14:creationId xmlns:p14="http://schemas.microsoft.com/office/powerpoint/2010/main" val="3478416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21052-02FC-4FD5-8CA8-42C94E4BC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5032"/>
          </a:xfrm>
        </p:spPr>
        <p:txBody>
          <a:bodyPr>
            <a:normAutofit fontScale="90000"/>
          </a:bodyPr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EB8C8-CE16-4040-8E2E-ECC3B4854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7280"/>
            <a:ext cx="10515600" cy="5079683"/>
          </a:xfrm>
        </p:spPr>
        <p:txBody>
          <a:bodyPr/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Statement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dirty="0"/>
              <a:t>For the given student’s personal, academic and educational                                 information, predict if the student has internet connectivity at home.</a:t>
            </a:r>
          </a:p>
          <a:p>
            <a:pPr marL="0" indent="0">
              <a:buNone/>
            </a:pPr>
            <a:r>
              <a:rPr lang="en-US" b="1" dirty="0"/>
              <a:t>Type of Problem</a:t>
            </a:r>
          </a:p>
          <a:p>
            <a:pPr marL="0" indent="0">
              <a:buNone/>
            </a:pPr>
            <a:r>
              <a:rPr lang="en-US" dirty="0"/>
              <a:t> Classification</a:t>
            </a:r>
          </a:p>
          <a:p>
            <a:pPr marL="0" indent="0">
              <a:buNone/>
            </a:pPr>
            <a:r>
              <a:rPr lang="en-US" b="1" dirty="0"/>
              <a:t>Source</a:t>
            </a:r>
          </a:p>
          <a:p>
            <a:pPr marL="0" indent="0">
              <a:buNone/>
            </a:pPr>
            <a:r>
              <a:rPr lang="en-US" b="1" dirty="0"/>
              <a:t>  </a:t>
            </a:r>
            <a:r>
              <a:rPr lang="en-US" dirty="0"/>
              <a:t>Kaggle</a:t>
            </a:r>
            <a:endParaRPr lang="en-US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7EC4368-F583-414D-842C-02A88470CEE6}"/>
              </a:ext>
            </a:extLst>
          </p:cNvPr>
          <p:cNvSpPr/>
          <p:nvPr/>
        </p:nvSpPr>
        <p:spPr>
          <a:xfrm>
            <a:off x="0" y="6467061"/>
            <a:ext cx="12192000" cy="39093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ED28408-6F83-43CC-BD9C-7DBC289B9B20}"/>
              </a:ext>
            </a:extLst>
          </p:cNvPr>
          <p:cNvSpPr/>
          <p:nvPr/>
        </p:nvSpPr>
        <p:spPr>
          <a:xfrm>
            <a:off x="0" y="6271592"/>
            <a:ext cx="12192000" cy="195470"/>
          </a:xfrm>
          <a:prstGeom prst="rect">
            <a:avLst/>
          </a:prstGeom>
          <a:solidFill>
            <a:srgbClr val="009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A53AAEA-6261-4A74-896E-B5E63886E2FB}"/>
              </a:ext>
            </a:extLst>
          </p:cNvPr>
          <p:cNvSpPr txBox="1">
            <a:spLocks/>
          </p:cNvSpPr>
          <p:nvPr/>
        </p:nvSpPr>
        <p:spPr>
          <a:xfrm>
            <a:off x="1097280" y="286604"/>
            <a:ext cx="10058400" cy="5350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7" name="Content Placeholder 30" descr="Bar chart">
            <a:extLst>
              <a:ext uri="{FF2B5EF4-FFF2-40B4-BE49-F238E27FC236}">
                <a16:creationId xmlns:a16="http://schemas.microsoft.com/office/drawing/2014/main" id="{148D3DB3-5F2A-4D0F-B981-95E1080A9B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3633" y="6319320"/>
            <a:ext cx="589067" cy="535032"/>
          </a:xfrm>
          <a:prstGeom prst="rect">
            <a:avLst/>
          </a:prstGeom>
        </p:spPr>
      </p:pic>
      <p:pic>
        <p:nvPicPr>
          <p:cNvPr id="26" name="Graphic 25" descr="House">
            <a:extLst>
              <a:ext uri="{FF2B5EF4-FFF2-40B4-BE49-F238E27FC236}">
                <a16:creationId xmlns:a16="http://schemas.microsoft.com/office/drawing/2014/main" id="{87EC8408-C73F-4143-84CF-9B1F2F9581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9779" y="6319320"/>
            <a:ext cx="589067" cy="538680"/>
          </a:xfrm>
          <a:prstGeom prst="rect">
            <a:avLst/>
          </a:prstGeom>
        </p:spPr>
      </p:pic>
      <p:pic>
        <p:nvPicPr>
          <p:cNvPr id="27" name="Graphic 26" descr="Computer">
            <a:extLst>
              <a:ext uri="{FF2B5EF4-FFF2-40B4-BE49-F238E27FC236}">
                <a16:creationId xmlns:a16="http://schemas.microsoft.com/office/drawing/2014/main" id="{0875D2C6-7F3E-440C-BCE0-AA933A09A4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55925" y="6315671"/>
            <a:ext cx="589066" cy="538680"/>
          </a:xfrm>
          <a:prstGeom prst="rect">
            <a:avLst/>
          </a:prstGeom>
        </p:spPr>
      </p:pic>
      <p:pic>
        <p:nvPicPr>
          <p:cNvPr id="28" name="Graphic 27" descr="Wireless router">
            <a:extLst>
              <a:ext uri="{FF2B5EF4-FFF2-40B4-BE49-F238E27FC236}">
                <a16:creationId xmlns:a16="http://schemas.microsoft.com/office/drawing/2014/main" id="{0BB0AD23-4A66-47AF-870D-91F069F082C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202070" y="6315671"/>
            <a:ext cx="583098" cy="538681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1775CE1-4E44-4E2C-8B5E-48E430B5A23B}"/>
              </a:ext>
            </a:extLst>
          </p:cNvPr>
          <p:cNvCxnSpPr/>
          <p:nvPr/>
        </p:nvCxnSpPr>
        <p:spPr>
          <a:xfrm>
            <a:off x="516834" y="937591"/>
            <a:ext cx="1115833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0732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6F6F9FE2-114F-4EB6-A295-67BB8AE1742F}"/>
              </a:ext>
            </a:extLst>
          </p:cNvPr>
          <p:cNvSpPr/>
          <p:nvPr/>
        </p:nvSpPr>
        <p:spPr>
          <a:xfrm>
            <a:off x="0" y="6467061"/>
            <a:ext cx="12192000" cy="39093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A3412AD-E0C7-4053-B1CC-2A5078A7240E}"/>
              </a:ext>
            </a:extLst>
          </p:cNvPr>
          <p:cNvSpPr/>
          <p:nvPr/>
        </p:nvSpPr>
        <p:spPr>
          <a:xfrm>
            <a:off x="0" y="6271592"/>
            <a:ext cx="12192000" cy="195470"/>
          </a:xfrm>
          <a:prstGeom prst="rect">
            <a:avLst/>
          </a:prstGeom>
          <a:solidFill>
            <a:srgbClr val="009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235C0C-A801-4994-A0A0-754901C00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834" y="286604"/>
            <a:ext cx="10638846" cy="535032"/>
          </a:xfrm>
        </p:spPr>
        <p:txBody>
          <a:bodyPr>
            <a:normAutofit fontScale="90000"/>
          </a:bodyPr>
          <a:lstStyle/>
          <a:p>
            <a:r>
              <a:rPr lang="en-US" dirty="0"/>
              <a:t>TEST</a:t>
            </a:r>
          </a:p>
        </p:txBody>
      </p:sp>
      <p:pic>
        <p:nvPicPr>
          <p:cNvPr id="31" name="Content Placeholder 30" descr="Bar chart">
            <a:extLst>
              <a:ext uri="{FF2B5EF4-FFF2-40B4-BE49-F238E27FC236}">
                <a16:creationId xmlns:a16="http://schemas.microsoft.com/office/drawing/2014/main" id="{16D45CB8-746A-49B6-BB34-B299504149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3633" y="6319320"/>
            <a:ext cx="589067" cy="535032"/>
          </a:xfr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A1EC9981-2620-428F-B35B-4CF6A408B603}"/>
              </a:ext>
            </a:extLst>
          </p:cNvPr>
          <p:cNvGrpSpPr/>
          <p:nvPr/>
        </p:nvGrpSpPr>
        <p:grpSpPr>
          <a:xfrm>
            <a:off x="4682298" y="1545676"/>
            <a:ext cx="3419061" cy="1795911"/>
            <a:chOff x="4041912" y="1623318"/>
            <a:chExt cx="3419061" cy="1795911"/>
          </a:xfrm>
          <a:solidFill>
            <a:srgbClr val="009BD2"/>
          </a:solidFill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</p:grpSpPr>
        <p:sp>
          <p:nvSpPr>
            <p:cNvPr id="6" name="Flowchart: Manual Operation 5">
              <a:extLst>
                <a:ext uri="{FF2B5EF4-FFF2-40B4-BE49-F238E27FC236}">
                  <a16:creationId xmlns:a16="http://schemas.microsoft.com/office/drawing/2014/main" id="{0CB38D78-5185-4F87-8195-AD17397B7FCC}"/>
                </a:ext>
              </a:extLst>
            </p:cNvPr>
            <p:cNvSpPr/>
            <p:nvPr/>
          </p:nvSpPr>
          <p:spPr>
            <a:xfrm>
              <a:off x="4041912" y="1757532"/>
              <a:ext cx="3419061" cy="1537253"/>
            </a:xfrm>
            <a:prstGeom prst="flowChartManualOperation">
              <a:avLst/>
            </a:prstGeom>
            <a:grpFill/>
            <a:ln>
              <a:noFill/>
            </a:ln>
            <a:effectLst/>
            <a:sp3d prstMaterial="softEdge">
              <a:bevelT w="1270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B2E8050-415D-4D72-AB5E-DCA0A77CFEAA}"/>
                </a:ext>
              </a:extLst>
            </p:cNvPr>
            <p:cNvSpPr/>
            <p:nvPr/>
          </p:nvSpPr>
          <p:spPr>
            <a:xfrm>
              <a:off x="4055164" y="1623318"/>
              <a:ext cx="3379302" cy="26843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/>
            <a:sp3d prstMaterial="softEdge">
              <a:bevelT w="1270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A2327F7-5C6E-40A9-B547-55D9E14E5B47}"/>
                </a:ext>
              </a:extLst>
            </p:cNvPr>
            <p:cNvSpPr/>
            <p:nvPr/>
          </p:nvSpPr>
          <p:spPr>
            <a:xfrm>
              <a:off x="4711144" y="3150797"/>
              <a:ext cx="2100474" cy="26843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/>
            <a:sp3d prstMaterial="softEdge">
              <a:bevelT w="127000" prst="artDeco"/>
            </a:sp3d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2F11C94-80A1-42C0-868B-F35ED58C5D9A}"/>
              </a:ext>
            </a:extLst>
          </p:cNvPr>
          <p:cNvGrpSpPr/>
          <p:nvPr/>
        </p:nvGrpSpPr>
        <p:grpSpPr>
          <a:xfrm>
            <a:off x="5387973" y="3549744"/>
            <a:ext cx="1974575" cy="926446"/>
            <a:chOff x="4757527" y="3708853"/>
            <a:chExt cx="1974575" cy="1804259"/>
          </a:xfrm>
          <a:solidFill>
            <a:srgbClr val="79DDE7"/>
          </a:solidFill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</p:grpSpPr>
        <p:sp>
          <p:nvSpPr>
            <p:cNvPr id="7" name="Flowchart: Manual Operation 6">
              <a:extLst>
                <a:ext uri="{FF2B5EF4-FFF2-40B4-BE49-F238E27FC236}">
                  <a16:creationId xmlns:a16="http://schemas.microsoft.com/office/drawing/2014/main" id="{7ADB4D0E-F564-4F9C-A402-70F1D0A6F8B2}"/>
                </a:ext>
              </a:extLst>
            </p:cNvPr>
            <p:cNvSpPr/>
            <p:nvPr/>
          </p:nvSpPr>
          <p:spPr>
            <a:xfrm>
              <a:off x="4770780" y="3875535"/>
              <a:ext cx="1961322" cy="1537253"/>
            </a:xfrm>
            <a:prstGeom prst="flowChartManualOperation">
              <a:avLst/>
            </a:prstGeom>
            <a:grpFill/>
            <a:ln>
              <a:noFill/>
            </a:ln>
            <a:effectLst/>
            <a:sp3d prstMaterial="softEdge">
              <a:bevelT w="1270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002F4D4-78F4-4156-B1FD-1C48ABCE6182}"/>
                </a:ext>
              </a:extLst>
            </p:cNvPr>
            <p:cNvSpPr/>
            <p:nvPr/>
          </p:nvSpPr>
          <p:spPr>
            <a:xfrm>
              <a:off x="4757527" y="3708853"/>
              <a:ext cx="1961323" cy="380679"/>
            </a:xfrm>
            <a:prstGeom prst="ellipse">
              <a:avLst/>
            </a:prstGeom>
            <a:solidFill>
              <a:srgbClr val="30979C"/>
            </a:solidFill>
            <a:ln>
              <a:noFill/>
            </a:ln>
            <a:effectLst/>
            <a:sp3d prstMaterial="softEdge">
              <a:bevelT w="127000" prst="artDeco"/>
            </a:sp3d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78F926B-F379-4306-ACC9-D9335EDE2BCB}"/>
                </a:ext>
              </a:extLst>
            </p:cNvPr>
            <p:cNvSpPr/>
            <p:nvPr/>
          </p:nvSpPr>
          <p:spPr>
            <a:xfrm>
              <a:off x="5168349" y="5299418"/>
              <a:ext cx="1176130" cy="213694"/>
            </a:xfrm>
            <a:prstGeom prst="ellipse">
              <a:avLst/>
            </a:prstGeom>
            <a:solidFill>
              <a:srgbClr val="30979C"/>
            </a:solidFill>
            <a:ln>
              <a:noFill/>
            </a:ln>
            <a:effectLst/>
            <a:sp3d prstMaterial="softEdge">
              <a:bevelT w="127000" prst="artDeco"/>
            </a:sp3d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C7B42EE-9F6B-42CB-A44F-F77080B7EE52}"/>
              </a:ext>
            </a:extLst>
          </p:cNvPr>
          <p:cNvCxnSpPr/>
          <p:nvPr/>
        </p:nvCxnSpPr>
        <p:spPr>
          <a:xfrm>
            <a:off x="11271891" y="1813419"/>
            <a:ext cx="0" cy="153725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739E62E-5B9B-4D6C-887D-D26BAC11D313}"/>
              </a:ext>
            </a:extLst>
          </p:cNvPr>
          <p:cNvCxnSpPr>
            <a:cxnSpLocks/>
          </p:cNvCxnSpPr>
          <p:nvPr/>
        </p:nvCxnSpPr>
        <p:spPr>
          <a:xfrm>
            <a:off x="11263939" y="3707563"/>
            <a:ext cx="0" cy="7686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0CA921B-30D7-4973-ACA2-0363CEBA9238}"/>
              </a:ext>
            </a:extLst>
          </p:cNvPr>
          <p:cNvGrpSpPr/>
          <p:nvPr/>
        </p:nvGrpSpPr>
        <p:grpSpPr>
          <a:xfrm>
            <a:off x="5901499" y="4746216"/>
            <a:ext cx="927652" cy="781812"/>
            <a:chOff x="4757527" y="3708853"/>
            <a:chExt cx="2007705" cy="1858998"/>
          </a:xfrm>
          <a:solidFill>
            <a:srgbClr val="00B0F0"/>
          </a:solidFill>
          <a:effectLst>
            <a:glow rad="177800">
              <a:schemeClr val="accent6">
                <a:lumMod val="75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</p:grpSpPr>
        <p:sp>
          <p:nvSpPr>
            <p:cNvPr id="23" name="Flowchart: Manual Operation 22">
              <a:extLst>
                <a:ext uri="{FF2B5EF4-FFF2-40B4-BE49-F238E27FC236}">
                  <a16:creationId xmlns:a16="http://schemas.microsoft.com/office/drawing/2014/main" id="{6BF8A0C5-0951-4FBE-BA77-A73A551ABC52}"/>
                </a:ext>
              </a:extLst>
            </p:cNvPr>
            <p:cNvSpPr/>
            <p:nvPr/>
          </p:nvSpPr>
          <p:spPr>
            <a:xfrm>
              <a:off x="4770780" y="3875535"/>
              <a:ext cx="1961322" cy="1537253"/>
            </a:xfrm>
            <a:prstGeom prst="flowChartManualOperation">
              <a:avLst/>
            </a:prstGeom>
            <a:solidFill>
              <a:srgbClr val="35D773"/>
            </a:solidFill>
            <a:ln>
              <a:noFill/>
            </a:ln>
            <a:effectLst/>
            <a:sp3d prstMaterial="softEdge">
              <a:bevelT w="1270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F8A48150-F0F9-4521-9794-10905686BADB}"/>
                </a:ext>
              </a:extLst>
            </p:cNvPr>
            <p:cNvSpPr/>
            <p:nvPr/>
          </p:nvSpPr>
          <p:spPr>
            <a:xfrm>
              <a:off x="4757527" y="3708853"/>
              <a:ext cx="2007705" cy="268432"/>
            </a:xfrm>
            <a:prstGeom prst="ellipse">
              <a:avLst/>
            </a:prstGeom>
            <a:solidFill>
              <a:srgbClr val="1ACA61"/>
            </a:solidFill>
            <a:ln>
              <a:noFill/>
            </a:ln>
            <a:effectLst/>
            <a:sp3d prstMaterial="softEdge">
              <a:bevelT w="127000" prst="artDeco"/>
            </a:sp3d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DCC893D-38D4-43CD-ACD3-27F16C85ED8E}"/>
                </a:ext>
              </a:extLst>
            </p:cNvPr>
            <p:cNvSpPr/>
            <p:nvPr/>
          </p:nvSpPr>
          <p:spPr>
            <a:xfrm>
              <a:off x="5168348" y="5299419"/>
              <a:ext cx="1166191" cy="268432"/>
            </a:xfrm>
            <a:prstGeom prst="ellipse">
              <a:avLst/>
            </a:prstGeom>
            <a:solidFill>
              <a:srgbClr val="1ACA61"/>
            </a:solidFill>
            <a:ln>
              <a:noFill/>
            </a:ln>
            <a:effectLst/>
            <a:sp3d prstMaterial="softEdge">
              <a:bevelT w="127000" prst="artDeco"/>
            </a:sp3d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C4982BCD-25F6-4F95-9748-3888BC215931}"/>
              </a:ext>
            </a:extLst>
          </p:cNvPr>
          <p:cNvSpPr txBox="1"/>
          <p:nvPr/>
        </p:nvSpPr>
        <p:spPr>
          <a:xfrm>
            <a:off x="9838013" y="2344230"/>
            <a:ext cx="1433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60% of Data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D6674B6-D08E-4D14-B58A-ABFD51228F0B}"/>
              </a:ext>
            </a:extLst>
          </p:cNvPr>
          <p:cNvSpPr txBox="1"/>
          <p:nvPr/>
        </p:nvSpPr>
        <p:spPr>
          <a:xfrm>
            <a:off x="9883882" y="4046014"/>
            <a:ext cx="1433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20% of Data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1618924-66FD-498A-8931-F62FACC2BEFB}"/>
              </a:ext>
            </a:extLst>
          </p:cNvPr>
          <p:cNvCxnSpPr>
            <a:cxnSpLocks/>
          </p:cNvCxnSpPr>
          <p:nvPr/>
        </p:nvCxnSpPr>
        <p:spPr>
          <a:xfrm>
            <a:off x="11289628" y="4746216"/>
            <a:ext cx="0" cy="7686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3D36E90-30A6-4C0E-A4CD-3B9A8042E278}"/>
              </a:ext>
            </a:extLst>
          </p:cNvPr>
          <p:cNvSpPr txBox="1"/>
          <p:nvPr/>
        </p:nvSpPr>
        <p:spPr>
          <a:xfrm>
            <a:off x="9883882" y="4973569"/>
            <a:ext cx="1433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20% of Data</a:t>
            </a:r>
          </a:p>
        </p:txBody>
      </p:sp>
      <p:pic>
        <p:nvPicPr>
          <p:cNvPr id="33" name="Graphic 32" descr="House">
            <a:extLst>
              <a:ext uri="{FF2B5EF4-FFF2-40B4-BE49-F238E27FC236}">
                <a16:creationId xmlns:a16="http://schemas.microsoft.com/office/drawing/2014/main" id="{233062D2-7EA1-46B5-B1A3-FEC3B05106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9779" y="6319320"/>
            <a:ext cx="589067" cy="538680"/>
          </a:xfrm>
          <a:prstGeom prst="rect">
            <a:avLst/>
          </a:prstGeom>
        </p:spPr>
      </p:pic>
      <p:pic>
        <p:nvPicPr>
          <p:cNvPr id="35" name="Graphic 34" descr="Computer">
            <a:extLst>
              <a:ext uri="{FF2B5EF4-FFF2-40B4-BE49-F238E27FC236}">
                <a16:creationId xmlns:a16="http://schemas.microsoft.com/office/drawing/2014/main" id="{1C3A74C9-BEC2-4F57-AACA-2E008A2468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55925" y="6315671"/>
            <a:ext cx="589066" cy="538680"/>
          </a:xfrm>
          <a:prstGeom prst="rect">
            <a:avLst/>
          </a:prstGeom>
        </p:spPr>
      </p:pic>
      <p:pic>
        <p:nvPicPr>
          <p:cNvPr id="37" name="Graphic 36" descr="Wireless router">
            <a:extLst>
              <a:ext uri="{FF2B5EF4-FFF2-40B4-BE49-F238E27FC236}">
                <a16:creationId xmlns:a16="http://schemas.microsoft.com/office/drawing/2014/main" id="{52AEC508-9055-4CFC-A18B-C648DEB4326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202070" y="6315671"/>
            <a:ext cx="583098" cy="538681"/>
          </a:xfrm>
          <a:prstGeom prst="rect">
            <a:avLst/>
          </a:prstGeom>
        </p:spPr>
      </p:pic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D906151-6EFD-4384-8270-A40A08CAD7A0}"/>
              </a:ext>
            </a:extLst>
          </p:cNvPr>
          <p:cNvCxnSpPr/>
          <p:nvPr/>
        </p:nvCxnSpPr>
        <p:spPr>
          <a:xfrm>
            <a:off x="516834" y="937591"/>
            <a:ext cx="1115833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EAB9F7EE-5457-4817-8990-D9C483C68B55}"/>
              </a:ext>
            </a:extLst>
          </p:cNvPr>
          <p:cNvSpPr/>
          <p:nvPr/>
        </p:nvSpPr>
        <p:spPr>
          <a:xfrm>
            <a:off x="5798795" y="2232620"/>
            <a:ext cx="1114643" cy="489721"/>
          </a:xfrm>
          <a:prstGeom prst="ellipse">
            <a:avLst/>
          </a:prstGeom>
          <a:solidFill>
            <a:schemeClr val="tx2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NB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B27BFEB-3F8B-46AA-89B3-A4CE1C1F8DE8}"/>
              </a:ext>
            </a:extLst>
          </p:cNvPr>
          <p:cNvSpPr txBox="1"/>
          <p:nvPr/>
        </p:nvSpPr>
        <p:spPr>
          <a:xfrm>
            <a:off x="8229600" y="2448516"/>
            <a:ext cx="13697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TRAINING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40A6A6E-ED3A-4234-B926-ACE77C41E4CE}"/>
              </a:ext>
            </a:extLst>
          </p:cNvPr>
          <p:cNvSpPr txBox="1"/>
          <p:nvPr/>
        </p:nvSpPr>
        <p:spPr>
          <a:xfrm>
            <a:off x="8074851" y="3825865"/>
            <a:ext cx="13697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SELECTION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E36A44A-4721-4085-84EF-B18245BF94D5}"/>
              </a:ext>
            </a:extLst>
          </p:cNvPr>
          <p:cNvSpPr txBox="1"/>
          <p:nvPr/>
        </p:nvSpPr>
        <p:spPr>
          <a:xfrm>
            <a:off x="8074852" y="4975301"/>
            <a:ext cx="13697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TEST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4450E5C-3F8B-4768-BF6F-ECE2169F00CA}"/>
              </a:ext>
            </a:extLst>
          </p:cNvPr>
          <p:cNvSpPr txBox="1"/>
          <p:nvPr/>
        </p:nvSpPr>
        <p:spPr>
          <a:xfrm>
            <a:off x="231873" y="1605369"/>
            <a:ext cx="4873343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NAÏVE BAYES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5650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21052-02FC-4FD5-8CA8-42C94E4BC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5032"/>
          </a:xfrm>
        </p:spPr>
        <p:txBody>
          <a:bodyPr>
            <a:normAutofit fontScale="90000"/>
          </a:bodyPr>
          <a:lstStyle/>
          <a:p>
            <a:r>
              <a:rPr lang="en-US" dirty="0"/>
              <a:t>TEST PERFORMANCE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7EC4368-F583-414D-842C-02A88470CEE6}"/>
              </a:ext>
            </a:extLst>
          </p:cNvPr>
          <p:cNvSpPr/>
          <p:nvPr/>
        </p:nvSpPr>
        <p:spPr>
          <a:xfrm>
            <a:off x="0" y="6467061"/>
            <a:ext cx="12192000" cy="39093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ED28408-6F83-43CC-BD9C-7DBC289B9B20}"/>
              </a:ext>
            </a:extLst>
          </p:cNvPr>
          <p:cNvSpPr/>
          <p:nvPr/>
        </p:nvSpPr>
        <p:spPr>
          <a:xfrm>
            <a:off x="0" y="6271592"/>
            <a:ext cx="12192000" cy="195470"/>
          </a:xfrm>
          <a:prstGeom prst="rect">
            <a:avLst/>
          </a:prstGeom>
          <a:solidFill>
            <a:srgbClr val="009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A53AAEA-6261-4A74-896E-B5E63886E2FB}"/>
              </a:ext>
            </a:extLst>
          </p:cNvPr>
          <p:cNvSpPr txBox="1">
            <a:spLocks/>
          </p:cNvSpPr>
          <p:nvPr/>
        </p:nvSpPr>
        <p:spPr>
          <a:xfrm>
            <a:off x="1097280" y="286604"/>
            <a:ext cx="10058400" cy="5350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7" name="Content Placeholder 30" descr="Bar chart">
            <a:extLst>
              <a:ext uri="{FF2B5EF4-FFF2-40B4-BE49-F238E27FC236}">
                <a16:creationId xmlns:a16="http://schemas.microsoft.com/office/drawing/2014/main" id="{148D3DB3-5F2A-4D0F-B981-95E1080A9B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3633" y="6319320"/>
            <a:ext cx="589067" cy="535032"/>
          </a:xfrm>
          <a:prstGeom prst="rect">
            <a:avLst/>
          </a:prstGeom>
        </p:spPr>
      </p:pic>
      <p:pic>
        <p:nvPicPr>
          <p:cNvPr id="26" name="Graphic 25" descr="House">
            <a:extLst>
              <a:ext uri="{FF2B5EF4-FFF2-40B4-BE49-F238E27FC236}">
                <a16:creationId xmlns:a16="http://schemas.microsoft.com/office/drawing/2014/main" id="{87EC8408-C73F-4143-84CF-9B1F2F9581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9779" y="6319320"/>
            <a:ext cx="589067" cy="538680"/>
          </a:xfrm>
          <a:prstGeom prst="rect">
            <a:avLst/>
          </a:prstGeom>
        </p:spPr>
      </p:pic>
      <p:pic>
        <p:nvPicPr>
          <p:cNvPr id="27" name="Graphic 26" descr="Computer">
            <a:extLst>
              <a:ext uri="{FF2B5EF4-FFF2-40B4-BE49-F238E27FC236}">
                <a16:creationId xmlns:a16="http://schemas.microsoft.com/office/drawing/2014/main" id="{0875D2C6-7F3E-440C-BCE0-AA933A09A4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55925" y="6315671"/>
            <a:ext cx="589066" cy="538680"/>
          </a:xfrm>
          <a:prstGeom prst="rect">
            <a:avLst/>
          </a:prstGeom>
        </p:spPr>
      </p:pic>
      <p:pic>
        <p:nvPicPr>
          <p:cNvPr id="28" name="Graphic 27" descr="Wireless router">
            <a:extLst>
              <a:ext uri="{FF2B5EF4-FFF2-40B4-BE49-F238E27FC236}">
                <a16:creationId xmlns:a16="http://schemas.microsoft.com/office/drawing/2014/main" id="{0BB0AD23-4A66-47AF-870D-91F069F082C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202070" y="6315671"/>
            <a:ext cx="583098" cy="538681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1775CE1-4E44-4E2C-8B5E-48E430B5A23B}"/>
              </a:ext>
            </a:extLst>
          </p:cNvPr>
          <p:cNvCxnSpPr/>
          <p:nvPr/>
        </p:nvCxnSpPr>
        <p:spPr>
          <a:xfrm>
            <a:off x="516834" y="937591"/>
            <a:ext cx="1115833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4BC0DA6C-0F39-4989-B729-9C00FE3DD6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660577"/>
              </p:ext>
            </p:extLst>
          </p:nvPr>
        </p:nvGraphicFramePr>
        <p:xfrm>
          <a:off x="909779" y="1577994"/>
          <a:ext cx="3807705" cy="1273761"/>
        </p:xfrm>
        <a:graphic>
          <a:graphicData uri="http://schemas.openxmlformats.org/drawingml/2006/table">
            <a:tbl>
              <a:tblPr firstRow="1" firstCol="1" bandRow="1">
                <a:tableStyleId>{69C7853C-536D-4A76-A0AE-DD22124D55A5}</a:tableStyleId>
              </a:tblPr>
              <a:tblGrid>
                <a:gridCol w="1213166">
                  <a:extLst>
                    <a:ext uri="{9D8B030D-6E8A-4147-A177-3AD203B41FA5}">
                      <a16:colId xmlns:a16="http://schemas.microsoft.com/office/drawing/2014/main" val="874100704"/>
                    </a:ext>
                  </a:extLst>
                </a:gridCol>
                <a:gridCol w="674290">
                  <a:extLst>
                    <a:ext uri="{9D8B030D-6E8A-4147-A177-3AD203B41FA5}">
                      <a16:colId xmlns:a16="http://schemas.microsoft.com/office/drawing/2014/main" val="2852379515"/>
                    </a:ext>
                  </a:extLst>
                </a:gridCol>
                <a:gridCol w="763177">
                  <a:extLst>
                    <a:ext uri="{9D8B030D-6E8A-4147-A177-3AD203B41FA5}">
                      <a16:colId xmlns:a16="http://schemas.microsoft.com/office/drawing/2014/main" val="2585138150"/>
                    </a:ext>
                  </a:extLst>
                </a:gridCol>
                <a:gridCol w="1157072">
                  <a:extLst>
                    <a:ext uri="{9D8B030D-6E8A-4147-A177-3AD203B41FA5}">
                      <a16:colId xmlns:a16="http://schemas.microsoft.com/office/drawing/2014/main" val="3031836846"/>
                    </a:ext>
                  </a:extLst>
                </a:gridCol>
              </a:tblGrid>
              <a:tr h="424587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en-US" sz="140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ysClr val="windowText" lastClr="000000"/>
                          </a:solidFill>
                          <a:effectLst/>
                        </a:rPr>
                        <a:t>No (29)</a:t>
                      </a:r>
                      <a:endParaRPr lang="en-US" sz="140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ysClr val="windowText" lastClr="000000"/>
                          </a:solidFill>
                          <a:effectLst/>
                        </a:rPr>
                        <a:t>Yes (101)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26591635"/>
                  </a:ext>
                </a:extLst>
              </a:tr>
              <a:tr h="424587"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ysClr val="windowText" lastClr="000000"/>
                          </a:solidFill>
                          <a:effectLst/>
                        </a:rPr>
                        <a:t>Naïve Bayes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ysClr val="windowText" lastClr="000000"/>
                          </a:solidFill>
                          <a:effectLst/>
                        </a:rPr>
                        <a:t>No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ysClr val="windowText" lastClr="000000"/>
                          </a:solidFill>
                          <a:effectLst/>
                        </a:rPr>
                        <a:t>10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ysClr val="windowText" lastClr="000000"/>
                          </a:solidFill>
                          <a:effectLst/>
                        </a:rPr>
                        <a:t>24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44827044"/>
                  </a:ext>
                </a:extLst>
              </a:tr>
              <a:tr h="4245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ysClr val="windowText" lastClr="000000"/>
                          </a:solidFill>
                          <a:effectLst/>
                        </a:rPr>
                        <a:t>Yes</a:t>
                      </a:r>
                      <a:endParaRPr lang="en-US" sz="140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ysClr val="windowText" lastClr="000000"/>
                          </a:solidFill>
                          <a:effectLst/>
                        </a:rPr>
                        <a:t>19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ysClr val="windowText" lastClr="000000"/>
                          </a:solidFill>
                          <a:effectLst/>
                        </a:rPr>
                        <a:t>77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51547692"/>
                  </a:ext>
                </a:extLst>
              </a:tr>
            </a:tbl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id="{782B356D-3139-4E9C-97B8-79FEA6E2226E}"/>
              </a:ext>
            </a:extLst>
          </p:cNvPr>
          <p:cNvPicPr/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281" y="2895834"/>
            <a:ext cx="3563747" cy="324185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4" name="Content Placeholder 13">
            <a:extLst>
              <a:ext uri="{FF2B5EF4-FFF2-40B4-BE49-F238E27FC236}">
                <a16:creationId xmlns:a16="http://schemas.microsoft.com/office/drawing/2014/main" id="{702C0F85-4DEE-467C-A960-848756E8D0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1846631"/>
              </p:ext>
            </p:extLst>
          </p:nvPr>
        </p:nvGraphicFramePr>
        <p:xfrm>
          <a:off x="5906307" y="1976324"/>
          <a:ext cx="5768858" cy="33252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</p:spTree>
    <p:extLst>
      <p:ext uri="{BB962C8B-B14F-4D97-AF65-F5344CB8AC3E}">
        <p14:creationId xmlns:p14="http://schemas.microsoft.com/office/powerpoint/2010/main" val="30141770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21052-02FC-4FD5-8CA8-42C94E4BC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5032"/>
          </a:xfrm>
        </p:spPr>
        <p:txBody>
          <a:bodyPr>
            <a:normAutofit fontScale="90000"/>
          </a:bodyPr>
          <a:lstStyle/>
          <a:p>
            <a:r>
              <a:rPr lang="en-US" dirty="0"/>
              <a:t>Analyzing the Performance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DFB2E147-E3B3-4D10-9560-2E3FC7F909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1680136"/>
              </p:ext>
            </p:extLst>
          </p:nvPr>
        </p:nvGraphicFramePr>
        <p:xfrm>
          <a:off x="1376680" y="4416378"/>
          <a:ext cx="3561081" cy="14911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71958">
                  <a:extLst>
                    <a:ext uri="{9D8B030D-6E8A-4147-A177-3AD203B41FA5}">
                      <a16:colId xmlns:a16="http://schemas.microsoft.com/office/drawing/2014/main" val="1229359355"/>
                    </a:ext>
                  </a:extLst>
                </a:gridCol>
                <a:gridCol w="616830">
                  <a:extLst>
                    <a:ext uri="{9D8B030D-6E8A-4147-A177-3AD203B41FA5}">
                      <a16:colId xmlns:a16="http://schemas.microsoft.com/office/drawing/2014/main" val="1679899220"/>
                    </a:ext>
                  </a:extLst>
                </a:gridCol>
                <a:gridCol w="600478">
                  <a:extLst>
                    <a:ext uri="{9D8B030D-6E8A-4147-A177-3AD203B41FA5}">
                      <a16:colId xmlns:a16="http://schemas.microsoft.com/office/drawing/2014/main" val="364445275"/>
                    </a:ext>
                  </a:extLst>
                </a:gridCol>
                <a:gridCol w="644992">
                  <a:extLst>
                    <a:ext uri="{9D8B030D-6E8A-4147-A177-3AD203B41FA5}">
                      <a16:colId xmlns:a16="http://schemas.microsoft.com/office/drawing/2014/main" val="1070161856"/>
                    </a:ext>
                  </a:extLst>
                </a:gridCol>
                <a:gridCol w="626823">
                  <a:extLst>
                    <a:ext uri="{9D8B030D-6E8A-4147-A177-3AD203B41FA5}">
                      <a16:colId xmlns:a16="http://schemas.microsoft.com/office/drawing/2014/main" val="1238192129"/>
                    </a:ext>
                  </a:extLst>
                </a:gridCol>
              </a:tblGrid>
              <a:tr h="372791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Train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Test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1796714"/>
                  </a:ext>
                </a:extLst>
              </a:tr>
              <a:tr h="372791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Reason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home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other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home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other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08444151"/>
                  </a:ext>
                </a:extLst>
              </a:tr>
              <a:tr h="372791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no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0.226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0.000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0.165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0.143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35148186"/>
                  </a:ext>
                </a:extLst>
              </a:tr>
              <a:tr h="372791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yes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0.152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0.141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0.289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0.101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84748052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77EC4368-F583-414D-842C-02A88470CEE6}"/>
              </a:ext>
            </a:extLst>
          </p:cNvPr>
          <p:cNvSpPr/>
          <p:nvPr/>
        </p:nvSpPr>
        <p:spPr>
          <a:xfrm>
            <a:off x="0" y="6467061"/>
            <a:ext cx="12192000" cy="39093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ED28408-6F83-43CC-BD9C-7DBC289B9B20}"/>
              </a:ext>
            </a:extLst>
          </p:cNvPr>
          <p:cNvSpPr/>
          <p:nvPr/>
        </p:nvSpPr>
        <p:spPr>
          <a:xfrm>
            <a:off x="0" y="6271592"/>
            <a:ext cx="12192000" cy="195470"/>
          </a:xfrm>
          <a:prstGeom prst="rect">
            <a:avLst/>
          </a:prstGeom>
          <a:solidFill>
            <a:srgbClr val="009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A53AAEA-6261-4A74-896E-B5E63886E2FB}"/>
              </a:ext>
            </a:extLst>
          </p:cNvPr>
          <p:cNvSpPr txBox="1">
            <a:spLocks/>
          </p:cNvSpPr>
          <p:nvPr/>
        </p:nvSpPr>
        <p:spPr>
          <a:xfrm>
            <a:off x="1097280" y="286604"/>
            <a:ext cx="10058400" cy="5350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7" name="Content Placeholder 30" descr="Bar chart">
            <a:extLst>
              <a:ext uri="{FF2B5EF4-FFF2-40B4-BE49-F238E27FC236}">
                <a16:creationId xmlns:a16="http://schemas.microsoft.com/office/drawing/2014/main" id="{148D3DB3-5F2A-4D0F-B981-95E1080A9B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3633" y="6319320"/>
            <a:ext cx="589067" cy="535032"/>
          </a:xfrm>
          <a:prstGeom prst="rect">
            <a:avLst/>
          </a:prstGeom>
        </p:spPr>
      </p:pic>
      <p:pic>
        <p:nvPicPr>
          <p:cNvPr id="26" name="Graphic 25" descr="House">
            <a:extLst>
              <a:ext uri="{FF2B5EF4-FFF2-40B4-BE49-F238E27FC236}">
                <a16:creationId xmlns:a16="http://schemas.microsoft.com/office/drawing/2014/main" id="{87EC8408-C73F-4143-84CF-9B1F2F9581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9779" y="6319320"/>
            <a:ext cx="589067" cy="538680"/>
          </a:xfrm>
          <a:prstGeom prst="rect">
            <a:avLst/>
          </a:prstGeom>
        </p:spPr>
      </p:pic>
      <p:pic>
        <p:nvPicPr>
          <p:cNvPr id="27" name="Graphic 26" descr="Computer">
            <a:extLst>
              <a:ext uri="{FF2B5EF4-FFF2-40B4-BE49-F238E27FC236}">
                <a16:creationId xmlns:a16="http://schemas.microsoft.com/office/drawing/2014/main" id="{0875D2C6-7F3E-440C-BCE0-AA933A09A4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55925" y="6315671"/>
            <a:ext cx="589066" cy="538680"/>
          </a:xfrm>
          <a:prstGeom prst="rect">
            <a:avLst/>
          </a:prstGeom>
        </p:spPr>
      </p:pic>
      <p:pic>
        <p:nvPicPr>
          <p:cNvPr id="28" name="Graphic 27" descr="Wireless router">
            <a:extLst>
              <a:ext uri="{FF2B5EF4-FFF2-40B4-BE49-F238E27FC236}">
                <a16:creationId xmlns:a16="http://schemas.microsoft.com/office/drawing/2014/main" id="{0BB0AD23-4A66-47AF-870D-91F069F082C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202070" y="6315671"/>
            <a:ext cx="583098" cy="538681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1775CE1-4E44-4E2C-8B5E-48E430B5A23B}"/>
              </a:ext>
            </a:extLst>
          </p:cNvPr>
          <p:cNvCxnSpPr/>
          <p:nvPr/>
        </p:nvCxnSpPr>
        <p:spPr>
          <a:xfrm>
            <a:off x="516834" y="937591"/>
            <a:ext cx="1115833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0E8E69F-BB85-4AE9-A626-6D781BAD34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1052621"/>
              </p:ext>
            </p:extLst>
          </p:nvPr>
        </p:nvGraphicFramePr>
        <p:xfrm>
          <a:off x="7398094" y="1213179"/>
          <a:ext cx="3561079" cy="168788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90121">
                  <a:extLst>
                    <a:ext uri="{9D8B030D-6E8A-4147-A177-3AD203B41FA5}">
                      <a16:colId xmlns:a16="http://schemas.microsoft.com/office/drawing/2014/main" val="728492711"/>
                    </a:ext>
                  </a:extLst>
                </a:gridCol>
                <a:gridCol w="688889">
                  <a:extLst>
                    <a:ext uri="{9D8B030D-6E8A-4147-A177-3AD203B41FA5}">
                      <a16:colId xmlns:a16="http://schemas.microsoft.com/office/drawing/2014/main" val="1214389019"/>
                    </a:ext>
                  </a:extLst>
                </a:gridCol>
                <a:gridCol w="596590">
                  <a:extLst>
                    <a:ext uri="{9D8B030D-6E8A-4147-A177-3AD203B41FA5}">
                      <a16:colId xmlns:a16="http://schemas.microsoft.com/office/drawing/2014/main" val="926411312"/>
                    </a:ext>
                  </a:extLst>
                </a:gridCol>
                <a:gridCol w="688889">
                  <a:extLst>
                    <a:ext uri="{9D8B030D-6E8A-4147-A177-3AD203B41FA5}">
                      <a16:colId xmlns:a16="http://schemas.microsoft.com/office/drawing/2014/main" val="2780735864"/>
                    </a:ext>
                  </a:extLst>
                </a:gridCol>
                <a:gridCol w="596590">
                  <a:extLst>
                    <a:ext uri="{9D8B030D-6E8A-4147-A177-3AD203B41FA5}">
                      <a16:colId xmlns:a16="http://schemas.microsoft.com/office/drawing/2014/main" val="664945772"/>
                    </a:ext>
                  </a:extLst>
                </a:gridCol>
              </a:tblGrid>
              <a:tr h="421971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Train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Test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1015239"/>
                  </a:ext>
                </a:extLst>
              </a:tr>
              <a:tr h="421971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Dalc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Mean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SD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Mean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SD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21051932"/>
                  </a:ext>
                </a:extLst>
              </a:tr>
              <a:tr h="421971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no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1.226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0.497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1.527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0.947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57949102"/>
                  </a:ext>
                </a:extLst>
              </a:tr>
              <a:tr h="421971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yes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1.485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0.885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1.540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0.939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61443408"/>
                  </a:ext>
                </a:extLst>
              </a:tr>
            </a:tbl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BDD35737-11CC-43DA-8CFC-669E039DD6C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94506" y="3176749"/>
            <a:ext cx="5768256" cy="2959433"/>
          </a:xfrm>
          <a:prstGeom prst="rect">
            <a:avLst/>
          </a:prstGeom>
        </p:spPr>
      </p:pic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A40C1BCD-CE22-4FEC-8870-A87339464FB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46163262"/>
              </p:ext>
            </p:extLst>
          </p:nvPr>
        </p:nvGraphicFramePr>
        <p:xfrm>
          <a:off x="698695" y="1131924"/>
          <a:ext cx="5198799" cy="30602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</p:spTree>
    <p:extLst>
      <p:ext uri="{BB962C8B-B14F-4D97-AF65-F5344CB8AC3E}">
        <p14:creationId xmlns:p14="http://schemas.microsoft.com/office/powerpoint/2010/main" val="9158589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21052-02FC-4FD5-8CA8-42C94E4BC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5032"/>
          </a:xfrm>
        </p:spPr>
        <p:txBody>
          <a:bodyPr>
            <a:normAutofit fontScale="90000"/>
          </a:bodyPr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EB8C8-CE16-4040-8E2E-ECC3B4854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097280"/>
            <a:ext cx="10836965" cy="5079683"/>
          </a:xfrm>
        </p:spPr>
        <p:txBody>
          <a:bodyPr>
            <a:normAutofit/>
          </a:bodyPr>
          <a:lstStyle/>
          <a:p>
            <a:r>
              <a:rPr lang="en-US" sz="2200" dirty="0"/>
              <a:t>None of the models could find a strong relation between predictors and output.</a:t>
            </a:r>
          </a:p>
          <a:p>
            <a:endParaRPr lang="en-US" sz="2200" dirty="0"/>
          </a:p>
          <a:p>
            <a:r>
              <a:rPr lang="en-US" sz="2200" dirty="0"/>
              <a:t>One Reason could be that the training set is not a true representation of the validation set.</a:t>
            </a:r>
          </a:p>
          <a:p>
            <a:endParaRPr lang="en-US" sz="2200" dirty="0"/>
          </a:p>
          <a:p>
            <a:r>
              <a:rPr lang="en-US" sz="2200" dirty="0"/>
              <a:t>Another reason may be these modeling techniques have assumptions and which were not good for this data to predict internet connectivity.</a:t>
            </a:r>
          </a:p>
          <a:p>
            <a:endParaRPr lang="en-US" sz="2200" dirty="0"/>
          </a:p>
          <a:p>
            <a:r>
              <a:rPr lang="en-US" sz="2200" dirty="0"/>
              <a:t>We can consider statistical interaction between parameters or transformation of predictors.</a:t>
            </a:r>
          </a:p>
          <a:p>
            <a:endParaRPr lang="en-US" sz="2200" dirty="0"/>
          </a:p>
          <a:p>
            <a:r>
              <a:rPr lang="en-US" sz="2200" dirty="0"/>
              <a:t>We can consider changing the ordinal variables into continuous variables and observe how they effect the models.</a:t>
            </a:r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7EC4368-F583-414D-842C-02A88470CEE6}"/>
              </a:ext>
            </a:extLst>
          </p:cNvPr>
          <p:cNvSpPr/>
          <p:nvPr/>
        </p:nvSpPr>
        <p:spPr>
          <a:xfrm>
            <a:off x="0" y="6467061"/>
            <a:ext cx="12192000" cy="39093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ED28408-6F83-43CC-BD9C-7DBC289B9B20}"/>
              </a:ext>
            </a:extLst>
          </p:cNvPr>
          <p:cNvSpPr/>
          <p:nvPr/>
        </p:nvSpPr>
        <p:spPr>
          <a:xfrm>
            <a:off x="0" y="6271592"/>
            <a:ext cx="12192000" cy="195470"/>
          </a:xfrm>
          <a:prstGeom prst="rect">
            <a:avLst/>
          </a:prstGeom>
          <a:solidFill>
            <a:srgbClr val="009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A53AAEA-6261-4A74-896E-B5E63886E2FB}"/>
              </a:ext>
            </a:extLst>
          </p:cNvPr>
          <p:cNvSpPr txBox="1">
            <a:spLocks/>
          </p:cNvSpPr>
          <p:nvPr/>
        </p:nvSpPr>
        <p:spPr>
          <a:xfrm>
            <a:off x="1097280" y="286604"/>
            <a:ext cx="10058400" cy="5350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7" name="Content Placeholder 30" descr="Bar chart">
            <a:extLst>
              <a:ext uri="{FF2B5EF4-FFF2-40B4-BE49-F238E27FC236}">
                <a16:creationId xmlns:a16="http://schemas.microsoft.com/office/drawing/2014/main" id="{148D3DB3-5F2A-4D0F-B981-95E1080A9B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3633" y="6319320"/>
            <a:ext cx="589067" cy="535032"/>
          </a:xfrm>
          <a:prstGeom prst="rect">
            <a:avLst/>
          </a:prstGeom>
        </p:spPr>
      </p:pic>
      <p:pic>
        <p:nvPicPr>
          <p:cNvPr id="26" name="Graphic 25" descr="House">
            <a:extLst>
              <a:ext uri="{FF2B5EF4-FFF2-40B4-BE49-F238E27FC236}">
                <a16:creationId xmlns:a16="http://schemas.microsoft.com/office/drawing/2014/main" id="{87EC8408-C73F-4143-84CF-9B1F2F9581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9779" y="6319320"/>
            <a:ext cx="589067" cy="538680"/>
          </a:xfrm>
          <a:prstGeom prst="rect">
            <a:avLst/>
          </a:prstGeom>
        </p:spPr>
      </p:pic>
      <p:pic>
        <p:nvPicPr>
          <p:cNvPr id="27" name="Graphic 26" descr="Computer">
            <a:extLst>
              <a:ext uri="{FF2B5EF4-FFF2-40B4-BE49-F238E27FC236}">
                <a16:creationId xmlns:a16="http://schemas.microsoft.com/office/drawing/2014/main" id="{0875D2C6-7F3E-440C-BCE0-AA933A09A4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55925" y="6315671"/>
            <a:ext cx="589066" cy="538680"/>
          </a:xfrm>
          <a:prstGeom prst="rect">
            <a:avLst/>
          </a:prstGeom>
        </p:spPr>
      </p:pic>
      <p:pic>
        <p:nvPicPr>
          <p:cNvPr id="28" name="Graphic 27" descr="Wireless router">
            <a:extLst>
              <a:ext uri="{FF2B5EF4-FFF2-40B4-BE49-F238E27FC236}">
                <a16:creationId xmlns:a16="http://schemas.microsoft.com/office/drawing/2014/main" id="{0BB0AD23-4A66-47AF-870D-91F069F082C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202070" y="6315671"/>
            <a:ext cx="583098" cy="538681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1775CE1-4E44-4E2C-8B5E-48E430B5A23B}"/>
              </a:ext>
            </a:extLst>
          </p:cNvPr>
          <p:cNvCxnSpPr/>
          <p:nvPr/>
        </p:nvCxnSpPr>
        <p:spPr>
          <a:xfrm>
            <a:off x="516834" y="937591"/>
            <a:ext cx="1115833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74669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21052-02FC-4FD5-8CA8-42C94E4BC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15528"/>
          </a:xfrm>
        </p:spPr>
        <p:txBody>
          <a:bodyPr>
            <a:normAutofit/>
          </a:bodyPr>
          <a:lstStyle/>
          <a:p>
            <a:r>
              <a:rPr lang="en-US" dirty="0"/>
              <a:t>				  Questions 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7EC4368-F583-414D-842C-02A88470CEE6}"/>
              </a:ext>
            </a:extLst>
          </p:cNvPr>
          <p:cNvSpPr/>
          <p:nvPr/>
        </p:nvSpPr>
        <p:spPr>
          <a:xfrm>
            <a:off x="0" y="6467061"/>
            <a:ext cx="12192000" cy="39093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ED28408-6F83-43CC-BD9C-7DBC289B9B20}"/>
              </a:ext>
            </a:extLst>
          </p:cNvPr>
          <p:cNvSpPr/>
          <p:nvPr/>
        </p:nvSpPr>
        <p:spPr>
          <a:xfrm>
            <a:off x="0" y="6271592"/>
            <a:ext cx="12192000" cy="195470"/>
          </a:xfrm>
          <a:prstGeom prst="rect">
            <a:avLst/>
          </a:prstGeom>
          <a:solidFill>
            <a:srgbClr val="009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A53AAEA-6261-4A74-896E-B5E63886E2FB}"/>
              </a:ext>
            </a:extLst>
          </p:cNvPr>
          <p:cNvSpPr txBox="1">
            <a:spLocks/>
          </p:cNvSpPr>
          <p:nvPr/>
        </p:nvSpPr>
        <p:spPr>
          <a:xfrm>
            <a:off x="1097280" y="286604"/>
            <a:ext cx="10058400" cy="5350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7" name="Content Placeholder 30" descr="Bar chart">
            <a:extLst>
              <a:ext uri="{FF2B5EF4-FFF2-40B4-BE49-F238E27FC236}">
                <a16:creationId xmlns:a16="http://schemas.microsoft.com/office/drawing/2014/main" id="{148D3DB3-5F2A-4D0F-B981-95E1080A9B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3633" y="6319320"/>
            <a:ext cx="589067" cy="535032"/>
          </a:xfrm>
          <a:prstGeom prst="rect">
            <a:avLst/>
          </a:prstGeom>
        </p:spPr>
      </p:pic>
      <p:pic>
        <p:nvPicPr>
          <p:cNvPr id="26" name="Graphic 25" descr="House">
            <a:extLst>
              <a:ext uri="{FF2B5EF4-FFF2-40B4-BE49-F238E27FC236}">
                <a16:creationId xmlns:a16="http://schemas.microsoft.com/office/drawing/2014/main" id="{87EC8408-C73F-4143-84CF-9B1F2F9581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9779" y="6319320"/>
            <a:ext cx="589067" cy="538680"/>
          </a:xfrm>
          <a:prstGeom prst="rect">
            <a:avLst/>
          </a:prstGeom>
        </p:spPr>
      </p:pic>
      <p:pic>
        <p:nvPicPr>
          <p:cNvPr id="27" name="Graphic 26" descr="Computer">
            <a:extLst>
              <a:ext uri="{FF2B5EF4-FFF2-40B4-BE49-F238E27FC236}">
                <a16:creationId xmlns:a16="http://schemas.microsoft.com/office/drawing/2014/main" id="{0875D2C6-7F3E-440C-BCE0-AA933A09A4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55925" y="6315671"/>
            <a:ext cx="589066" cy="538680"/>
          </a:xfrm>
          <a:prstGeom prst="rect">
            <a:avLst/>
          </a:prstGeom>
        </p:spPr>
      </p:pic>
      <p:pic>
        <p:nvPicPr>
          <p:cNvPr id="28" name="Graphic 27" descr="Wireless router">
            <a:extLst>
              <a:ext uri="{FF2B5EF4-FFF2-40B4-BE49-F238E27FC236}">
                <a16:creationId xmlns:a16="http://schemas.microsoft.com/office/drawing/2014/main" id="{0BB0AD23-4A66-47AF-870D-91F069F082C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202070" y="6315671"/>
            <a:ext cx="583098" cy="538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699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21052-02FC-4FD5-8CA8-42C94E4BC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5032"/>
          </a:xfrm>
        </p:spPr>
        <p:txBody>
          <a:bodyPr>
            <a:normAutofit fontScale="90000"/>
          </a:bodyPr>
          <a:lstStyle/>
          <a:p>
            <a:r>
              <a:rPr lang="en-US" dirty="0"/>
              <a:t>PERFORMANCE MEASUREMENT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7EC4368-F583-414D-842C-02A88470CEE6}"/>
              </a:ext>
            </a:extLst>
          </p:cNvPr>
          <p:cNvSpPr/>
          <p:nvPr/>
        </p:nvSpPr>
        <p:spPr>
          <a:xfrm>
            <a:off x="0" y="6467061"/>
            <a:ext cx="12192000" cy="39093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ED28408-6F83-43CC-BD9C-7DBC289B9B20}"/>
              </a:ext>
            </a:extLst>
          </p:cNvPr>
          <p:cNvSpPr/>
          <p:nvPr/>
        </p:nvSpPr>
        <p:spPr>
          <a:xfrm>
            <a:off x="0" y="6271592"/>
            <a:ext cx="12192000" cy="195470"/>
          </a:xfrm>
          <a:prstGeom prst="rect">
            <a:avLst/>
          </a:prstGeom>
          <a:solidFill>
            <a:srgbClr val="009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A53AAEA-6261-4A74-896E-B5E63886E2FB}"/>
              </a:ext>
            </a:extLst>
          </p:cNvPr>
          <p:cNvSpPr txBox="1">
            <a:spLocks/>
          </p:cNvSpPr>
          <p:nvPr/>
        </p:nvSpPr>
        <p:spPr>
          <a:xfrm>
            <a:off x="1097280" y="286604"/>
            <a:ext cx="10058400" cy="5350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7" name="Content Placeholder 30" descr="Bar chart">
            <a:extLst>
              <a:ext uri="{FF2B5EF4-FFF2-40B4-BE49-F238E27FC236}">
                <a16:creationId xmlns:a16="http://schemas.microsoft.com/office/drawing/2014/main" id="{148D3DB3-5F2A-4D0F-B981-95E1080A9B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3633" y="6319320"/>
            <a:ext cx="589067" cy="535032"/>
          </a:xfrm>
          <a:prstGeom prst="rect">
            <a:avLst/>
          </a:prstGeom>
        </p:spPr>
      </p:pic>
      <p:pic>
        <p:nvPicPr>
          <p:cNvPr id="26" name="Graphic 25" descr="House">
            <a:extLst>
              <a:ext uri="{FF2B5EF4-FFF2-40B4-BE49-F238E27FC236}">
                <a16:creationId xmlns:a16="http://schemas.microsoft.com/office/drawing/2014/main" id="{87EC8408-C73F-4143-84CF-9B1F2F9581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9779" y="6319320"/>
            <a:ext cx="589067" cy="538680"/>
          </a:xfrm>
          <a:prstGeom prst="rect">
            <a:avLst/>
          </a:prstGeom>
        </p:spPr>
      </p:pic>
      <p:pic>
        <p:nvPicPr>
          <p:cNvPr id="27" name="Graphic 26" descr="Computer">
            <a:extLst>
              <a:ext uri="{FF2B5EF4-FFF2-40B4-BE49-F238E27FC236}">
                <a16:creationId xmlns:a16="http://schemas.microsoft.com/office/drawing/2014/main" id="{0875D2C6-7F3E-440C-BCE0-AA933A09A4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55925" y="6315671"/>
            <a:ext cx="589066" cy="538680"/>
          </a:xfrm>
          <a:prstGeom prst="rect">
            <a:avLst/>
          </a:prstGeom>
        </p:spPr>
      </p:pic>
      <p:pic>
        <p:nvPicPr>
          <p:cNvPr id="28" name="Graphic 27" descr="Wireless router">
            <a:extLst>
              <a:ext uri="{FF2B5EF4-FFF2-40B4-BE49-F238E27FC236}">
                <a16:creationId xmlns:a16="http://schemas.microsoft.com/office/drawing/2014/main" id="{0BB0AD23-4A66-47AF-870D-91F069F082C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202070" y="6315671"/>
            <a:ext cx="583098" cy="538681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1775CE1-4E44-4E2C-8B5E-48E430B5A23B}"/>
              </a:ext>
            </a:extLst>
          </p:cNvPr>
          <p:cNvCxnSpPr/>
          <p:nvPr/>
        </p:nvCxnSpPr>
        <p:spPr>
          <a:xfrm>
            <a:off x="516834" y="937591"/>
            <a:ext cx="1115833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6C07C40-ECA8-4C5C-BAE4-E1ECE37B40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8435059"/>
              </p:ext>
            </p:extLst>
          </p:nvPr>
        </p:nvGraphicFramePr>
        <p:xfrm>
          <a:off x="1850458" y="1240171"/>
          <a:ext cx="8404890" cy="47240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3062">
                  <a:extLst>
                    <a:ext uri="{9D8B030D-6E8A-4147-A177-3AD203B41FA5}">
                      <a16:colId xmlns:a16="http://schemas.microsoft.com/office/drawing/2014/main" val="3578230535"/>
                    </a:ext>
                  </a:extLst>
                </a:gridCol>
                <a:gridCol w="3193366">
                  <a:extLst>
                    <a:ext uri="{9D8B030D-6E8A-4147-A177-3AD203B41FA5}">
                      <a16:colId xmlns:a16="http://schemas.microsoft.com/office/drawing/2014/main" val="3451036200"/>
                    </a:ext>
                  </a:extLst>
                </a:gridCol>
                <a:gridCol w="1758462">
                  <a:extLst>
                    <a:ext uri="{9D8B030D-6E8A-4147-A177-3AD203B41FA5}">
                      <a16:colId xmlns:a16="http://schemas.microsoft.com/office/drawing/2014/main" val="3489751046"/>
                    </a:ext>
                  </a:extLst>
                </a:gridCol>
              </a:tblGrid>
              <a:tr h="78734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CRITERIA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IMPORTANCE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MEASURE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5948064"/>
                  </a:ext>
                </a:extLst>
              </a:tr>
              <a:tr h="78734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TRUE NEGATIVE 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VERY IMPORTANT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HIGH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8716726"/>
                  </a:ext>
                </a:extLst>
              </a:tr>
              <a:tr h="78734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INTERPRETATION OF RESULT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IMPORTANT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9189142"/>
                  </a:ext>
                </a:extLst>
              </a:tr>
              <a:tr h="78734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NEGATIVE PREDICTIVE VALUE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AVERAGE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HIGH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3698451"/>
                  </a:ext>
                </a:extLst>
              </a:tr>
              <a:tr h="78734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AVERAGE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HIGH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8013267"/>
                  </a:ext>
                </a:extLst>
              </a:tr>
              <a:tr h="78734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TRUE POSITIVE 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NOT IMPORTANT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HIGH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8434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4635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21052-02FC-4FD5-8CA8-42C94E4BC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5032"/>
          </a:xfrm>
        </p:spPr>
        <p:txBody>
          <a:bodyPr>
            <a:normAutofit fontScale="90000"/>
          </a:bodyPr>
          <a:lstStyle/>
          <a:p>
            <a:r>
              <a:rPr lang="en-US" dirty="0"/>
              <a:t>DATA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EB8C8-CE16-4040-8E2E-ECC3B4854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075" y="1064792"/>
            <a:ext cx="10876725" cy="5112172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7EC4368-F583-414D-842C-02A88470CEE6}"/>
              </a:ext>
            </a:extLst>
          </p:cNvPr>
          <p:cNvSpPr/>
          <p:nvPr/>
        </p:nvSpPr>
        <p:spPr>
          <a:xfrm>
            <a:off x="0" y="6467061"/>
            <a:ext cx="12192000" cy="39093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ED28408-6F83-43CC-BD9C-7DBC289B9B20}"/>
              </a:ext>
            </a:extLst>
          </p:cNvPr>
          <p:cNvSpPr/>
          <p:nvPr/>
        </p:nvSpPr>
        <p:spPr>
          <a:xfrm>
            <a:off x="0" y="6271592"/>
            <a:ext cx="12192000" cy="195470"/>
          </a:xfrm>
          <a:prstGeom prst="rect">
            <a:avLst/>
          </a:prstGeom>
          <a:solidFill>
            <a:srgbClr val="009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A53AAEA-6261-4A74-896E-B5E63886E2FB}"/>
              </a:ext>
            </a:extLst>
          </p:cNvPr>
          <p:cNvSpPr txBox="1">
            <a:spLocks/>
          </p:cNvSpPr>
          <p:nvPr/>
        </p:nvSpPr>
        <p:spPr>
          <a:xfrm>
            <a:off x="1097280" y="286604"/>
            <a:ext cx="10058400" cy="5350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7" name="Content Placeholder 30" descr="Bar chart">
            <a:extLst>
              <a:ext uri="{FF2B5EF4-FFF2-40B4-BE49-F238E27FC236}">
                <a16:creationId xmlns:a16="http://schemas.microsoft.com/office/drawing/2014/main" id="{148D3DB3-5F2A-4D0F-B981-95E1080A9B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3633" y="6319320"/>
            <a:ext cx="589067" cy="535032"/>
          </a:xfrm>
          <a:prstGeom prst="rect">
            <a:avLst/>
          </a:prstGeom>
        </p:spPr>
      </p:pic>
      <p:pic>
        <p:nvPicPr>
          <p:cNvPr id="26" name="Graphic 25" descr="House">
            <a:extLst>
              <a:ext uri="{FF2B5EF4-FFF2-40B4-BE49-F238E27FC236}">
                <a16:creationId xmlns:a16="http://schemas.microsoft.com/office/drawing/2014/main" id="{87EC8408-C73F-4143-84CF-9B1F2F9581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9779" y="6319320"/>
            <a:ext cx="589067" cy="538680"/>
          </a:xfrm>
          <a:prstGeom prst="rect">
            <a:avLst/>
          </a:prstGeom>
        </p:spPr>
      </p:pic>
      <p:pic>
        <p:nvPicPr>
          <p:cNvPr id="27" name="Graphic 26" descr="Computer">
            <a:extLst>
              <a:ext uri="{FF2B5EF4-FFF2-40B4-BE49-F238E27FC236}">
                <a16:creationId xmlns:a16="http://schemas.microsoft.com/office/drawing/2014/main" id="{0875D2C6-7F3E-440C-BCE0-AA933A09A4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55925" y="6315671"/>
            <a:ext cx="589066" cy="538680"/>
          </a:xfrm>
          <a:prstGeom prst="rect">
            <a:avLst/>
          </a:prstGeom>
        </p:spPr>
      </p:pic>
      <p:pic>
        <p:nvPicPr>
          <p:cNvPr id="28" name="Graphic 27" descr="Wireless router">
            <a:extLst>
              <a:ext uri="{FF2B5EF4-FFF2-40B4-BE49-F238E27FC236}">
                <a16:creationId xmlns:a16="http://schemas.microsoft.com/office/drawing/2014/main" id="{0BB0AD23-4A66-47AF-870D-91F069F082C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202070" y="6315671"/>
            <a:ext cx="583098" cy="538681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1775CE1-4E44-4E2C-8B5E-48E430B5A23B}"/>
              </a:ext>
            </a:extLst>
          </p:cNvPr>
          <p:cNvCxnSpPr/>
          <p:nvPr/>
        </p:nvCxnSpPr>
        <p:spPr>
          <a:xfrm>
            <a:off x="516834" y="937591"/>
            <a:ext cx="1115833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00F4696-F9A4-4714-9C99-98BC27AD87FD}"/>
              </a:ext>
            </a:extLst>
          </p:cNvPr>
          <p:cNvGrpSpPr/>
          <p:nvPr/>
        </p:nvGrpSpPr>
        <p:grpSpPr>
          <a:xfrm>
            <a:off x="3536364" y="1326601"/>
            <a:ext cx="3419061" cy="1795911"/>
            <a:chOff x="4041912" y="1623318"/>
            <a:chExt cx="3419061" cy="1795911"/>
          </a:xfrm>
          <a:solidFill>
            <a:srgbClr val="009BD2"/>
          </a:solidFill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</p:grpSpPr>
        <p:sp>
          <p:nvSpPr>
            <p:cNvPr id="42" name="Flowchart: Manual Operation 41">
              <a:extLst>
                <a:ext uri="{FF2B5EF4-FFF2-40B4-BE49-F238E27FC236}">
                  <a16:creationId xmlns:a16="http://schemas.microsoft.com/office/drawing/2014/main" id="{BA9B1604-CE3B-4988-8D23-EFF0958075D8}"/>
                </a:ext>
              </a:extLst>
            </p:cNvPr>
            <p:cNvSpPr/>
            <p:nvPr/>
          </p:nvSpPr>
          <p:spPr>
            <a:xfrm>
              <a:off x="4041912" y="1757532"/>
              <a:ext cx="3419061" cy="1537253"/>
            </a:xfrm>
            <a:prstGeom prst="flowChartManualOperation">
              <a:avLst/>
            </a:prstGeom>
            <a:grpFill/>
            <a:ln>
              <a:noFill/>
            </a:ln>
            <a:effectLst/>
            <a:sp3d prstMaterial="softEdge">
              <a:bevelT w="1270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D73B3F3D-1840-426D-8BE8-1A4E4F98F24C}"/>
                </a:ext>
              </a:extLst>
            </p:cNvPr>
            <p:cNvSpPr/>
            <p:nvPr/>
          </p:nvSpPr>
          <p:spPr>
            <a:xfrm>
              <a:off x="4055164" y="1623318"/>
              <a:ext cx="3379302" cy="26843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/>
            <a:sp3d prstMaterial="softEdge">
              <a:bevelT w="1270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1088BE15-E42E-4763-9962-16C0CFF3CC70}"/>
                </a:ext>
              </a:extLst>
            </p:cNvPr>
            <p:cNvSpPr/>
            <p:nvPr/>
          </p:nvSpPr>
          <p:spPr>
            <a:xfrm>
              <a:off x="4711144" y="3150797"/>
              <a:ext cx="2100474" cy="26843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/>
            <a:sp3d prstMaterial="softEdge">
              <a:bevelT w="127000" prst="artDeco"/>
            </a:sp3d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F760DD8-E82A-42DB-B5DC-597135306E88}"/>
              </a:ext>
            </a:extLst>
          </p:cNvPr>
          <p:cNvGrpSpPr/>
          <p:nvPr/>
        </p:nvGrpSpPr>
        <p:grpSpPr>
          <a:xfrm>
            <a:off x="4242039" y="3330669"/>
            <a:ext cx="1974575" cy="926446"/>
            <a:chOff x="4757527" y="3708853"/>
            <a:chExt cx="1974575" cy="1804259"/>
          </a:xfrm>
          <a:solidFill>
            <a:srgbClr val="79DDE7"/>
          </a:solidFill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</p:grpSpPr>
        <p:sp>
          <p:nvSpPr>
            <p:cNvPr id="46" name="Flowchart: Manual Operation 45">
              <a:extLst>
                <a:ext uri="{FF2B5EF4-FFF2-40B4-BE49-F238E27FC236}">
                  <a16:creationId xmlns:a16="http://schemas.microsoft.com/office/drawing/2014/main" id="{B6C7E07E-3E95-4E26-BEF5-C3D3525050BB}"/>
                </a:ext>
              </a:extLst>
            </p:cNvPr>
            <p:cNvSpPr/>
            <p:nvPr/>
          </p:nvSpPr>
          <p:spPr>
            <a:xfrm>
              <a:off x="4770780" y="3875535"/>
              <a:ext cx="1961322" cy="1537253"/>
            </a:xfrm>
            <a:prstGeom prst="flowChartManualOperation">
              <a:avLst/>
            </a:prstGeom>
            <a:grpFill/>
            <a:ln>
              <a:noFill/>
            </a:ln>
            <a:effectLst/>
            <a:sp3d prstMaterial="softEdge">
              <a:bevelT w="1270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0078584C-3A1E-4DC6-844A-0782472321CB}"/>
                </a:ext>
              </a:extLst>
            </p:cNvPr>
            <p:cNvSpPr/>
            <p:nvPr/>
          </p:nvSpPr>
          <p:spPr>
            <a:xfrm>
              <a:off x="4757527" y="3708853"/>
              <a:ext cx="1961323" cy="380679"/>
            </a:xfrm>
            <a:prstGeom prst="ellipse">
              <a:avLst/>
            </a:prstGeom>
            <a:solidFill>
              <a:srgbClr val="30979C"/>
            </a:solidFill>
            <a:ln>
              <a:noFill/>
            </a:ln>
            <a:effectLst/>
            <a:sp3d prstMaterial="softEdge">
              <a:bevelT w="127000" prst="artDeco"/>
            </a:sp3d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1B78EBF3-6665-4556-88C2-8B3386FBBDD9}"/>
                </a:ext>
              </a:extLst>
            </p:cNvPr>
            <p:cNvSpPr/>
            <p:nvPr/>
          </p:nvSpPr>
          <p:spPr>
            <a:xfrm>
              <a:off x="5168349" y="5299418"/>
              <a:ext cx="1176130" cy="213694"/>
            </a:xfrm>
            <a:prstGeom prst="ellipse">
              <a:avLst/>
            </a:prstGeom>
            <a:solidFill>
              <a:srgbClr val="30979C"/>
            </a:solidFill>
            <a:ln>
              <a:noFill/>
            </a:ln>
            <a:effectLst/>
            <a:sp3d prstMaterial="softEdge">
              <a:bevelT w="127000" prst="artDeco"/>
            </a:sp3d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2115CAD-C9D6-489A-BDC6-76BA0F857083}"/>
              </a:ext>
            </a:extLst>
          </p:cNvPr>
          <p:cNvCxnSpPr/>
          <p:nvPr/>
        </p:nvCxnSpPr>
        <p:spPr>
          <a:xfrm>
            <a:off x="10125957" y="1594344"/>
            <a:ext cx="0" cy="153725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B37FD01-18F7-4FDE-B4D4-52B9D028FBD7}"/>
              </a:ext>
            </a:extLst>
          </p:cNvPr>
          <p:cNvCxnSpPr>
            <a:cxnSpLocks/>
          </p:cNvCxnSpPr>
          <p:nvPr/>
        </p:nvCxnSpPr>
        <p:spPr>
          <a:xfrm>
            <a:off x="10118005" y="3488488"/>
            <a:ext cx="0" cy="7686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>
            <a:extLst>
              <a:ext uri="{FF2B5EF4-FFF2-40B4-BE49-F238E27FC236}">
                <a16:creationId xmlns:a16="http://schemas.microsoft.com/office/drawing/2014/main" id="{43848A0B-673D-4FC4-9FE8-631F8FD2C2C0}"/>
              </a:ext>
            </a:extLst>
          </p:cNvPr>
          <p:cNvGrpSpPr/>
          <p:nvPr/>
        </p:nvGrpSpPr>
        <p:grpSpPr>
          <a:xfrm>
            <a:off x="4755565" y="4527141"/>
            <a:ext cx="927652" cy="781812"/>
            <a:chOff x="4757527" y="3708853"/>
            <a:chExt cx="2007705" cy="1858998"/>
          </a:xfrm>
          <a:solidFill>
            <a:srgbClr val="00B0F0"/>
          </a:solidFill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</p:grpSpPr>
        <p:sp>
          <p:nvSpPr>
            <p:cNvPr id="52" name="Flowchart: Manual Operation 51">
              <a:extLst>
                <a:ext uri="{FF2B5EF4-FFF2-40B4-BE49-F238E27FC236}">
                  <a16:creationId xmlns:a16="http://schemas.microsoft.com/office/drawing/2014/main" id="{E1C50AB5-DEEA-406A-844D-BA54E6BB0AB8}"/>
                </a:ext>
              </a:extLst>
            </p:cNvPr>
            <p:cNvSpPr/>
            <p:nvPr/>
          </p:nvSpPr>
          <p:spPr>
            <a:xfrm>
              <a:off x="4770780" y="3875535"/>
              <a:ext cx="1961322" cy="1537253"/>
            </a:xfrm>
            <a:prstGeom prst="flowChartManualOperation">
              <a:avLst/>
            </a:prstGeom>
            <a:solidFill>
              <a:srgbClr val="35D773"/>
            </a:solidFill>
            <a:ln>
              <a:noFill/>
            </a:ln>
            <a:effectLst/>
            <a:sp3d prstMaterial="softEdge">
              <a:bevelT w="1270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9B3001F4-7DCA-4C5E-8C99-4696425CF69D}"/>
                </a:ext>
              </a:extLst>
            </p:cNvPr>
            <p:cNvSpPr/>
            <p:nvPr/>
          </p:nvSpPr>
          <p:spPr>
            <a:xfrm>
              <a:off x="4757527" y="3708853"/>
              <a:ext cx="2007705" cy="268432"/>
            </a:xfrm>
            <a:prstGeom prst="ellipse">
              <a:avLst/>
            </a:prstGeom>
            <a:solidFill>
              <a:srgbClr val="1ACA61"/>
            </a:solidFill>
            <a:ln>
              <a:noFill/>
            </a:ln>
            <a:effectLst/>
            <a:sp3d prstMaterial="softEdge">
              <a:bevelT w="127000" prst="artDeco"/>
            </a:sp3d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9252B15A-3EB7-462D-8645-F7F9C4A1D0D5}"/>
                </a:ext>
              </a:extLst>
            </p:cNvPr>
            <p:cNvSpPr/>
            <p:nvPr/>
          </p:nvSpPr>
          <p:spPr>
            <a:xfrm>
              <a:off x="5168348" y="5299419"/>
              <a:ext cx="1166191" cy="268432"/>
            </a:xfrm>
            <a:prstGeom prst="ellipse">
              <a:avLst/>
            </a:prstGeom>
            <a:solidFill>
              <a:srgbClr val="1ACA61"/>
            </a:solidFill>
            <a:ln>
              <a:noFill/>
            </a:ln>
            <a:effectLst/>
            <a:sp3d prstMaterial="softEdge">
              <a:bevelT w="127000" prst="artDeco"/>
            </a:sp3d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B488B178-CCEF-46AB-B742-3B8E749C1745}"/>
              </a:ext>
            </a:extLst>
          </p:cNvPr>
          <p:cNvSpPr txBox="1"/>
          <p:nvPr/>
        </p:nvSpPr>
        <p:spPr>
          <a:xfrm>
            <a:off x="8692079" y="2125155"/>
            <a:ext cx="1433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60% of Data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324698A-3297-49AB-8D32-2E7CB1348B23}"/>
              </a:ext>
            </a:extLst>
          </p:cNvPr>
          <p:cNvSpPr txBox="1"/>
          <p:nvPr/>
        </p:nvSpPr>
        <p:spPr>
          <a:xfrm>
            <a:off x="8737948" y="3826939"/>
            <a:ext cx="1433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20% of Data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942E905-BCFA-4CF4-9FE7-722382E5C1B2}"/>
              </a:ext>
            </a:extLst>
          </p:cNvPr>
          <p:cNvCxnSpPr>
            <a:cxnSpLocks/>
          </p:cNvCxnSpPr>
          <p:nvPr/>
        </p:nvCxnSpPr>
        <p:spPr>
          <a:xfrm>
            <a:off x="10143694" y="4527141"/>
            <a:ext cx="0" cy="7686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4E27F27A-F7C4-4567-A301-8EEBB9CF13A3}"/>
              </a:ext>
            </a:extLst>
          </p:cNvPr>
          <p:cNvSpPr txBox="1"/>
          <p:nvPr/>
        </p:nvSpPr>
        <p:spPr>
          <a:xfrm>
            <a:off x="8737948" y="4754494"/>
            <a:ext cx="1433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20% of Data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56AB3FE-0E2B-41BA-90D2-3112682B0DF0}"/>
              </a:ext>
            </a:extLst>
          </p:cNvPr>
          <p:cNvSpPr txBox="1"/>
          <p:nvPr/>
        </p:nvSpPr>
        <p:spPr>
          <a:xfrm>
            <a:off x="7083666" y="2229441"/>
            <a:ext cx="13697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TRAINING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3896924-6A5C-4CB9-A700-B4346595A296}"/>
              </a:ext>
            </a:extLst>
          </p:cNvPr>
          <p:cNvSpPr txBox="1"/>
          <p:nvPr/>
        </p:nvSpPr>
        <p:spPr>
          <a:xfrm>
            <a:off x="6928917" y="3606790"/>
            <a:ext cx="13697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SELECTION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B186C93-6280-4B03-B77E-B0C26F6B8BC8}"/>
              </a:ext>
            </a:extLst>
          </p:cNvPr>
          <p:cNvSpPr txBox="1"/>
          <p:nvPr/>
        </p:nvSpPr>
        <p:spPr>
          <a:xfrm>
            <a:off x="6928918" y="4756226"/>
            <a:ext cx="13697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TEST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190D52A-3715-49D4-BBE7-3E5BE11AA4E4}"/>
              </a:ext>
            </a:extLst>
          </p:cNvPr>
          <p:cNvSpPr txBox="1"/>
          <p:nvPr/>
        </p:nvSpPr>
        <p:spPr>
          <a:xfrm>
            <a:off x="475144" y="2156532"/>
            <a:ext cx="33793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76.6% of students have internet connectivity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0323C2F-DC50-45A9-896E-704975C5E6F6}"/>
              </a:ext>
            </a:extLst>
          </p:cNvPr>
          <p:cNvSpPr txBox="1"/>
          <p:nvPr/>
        </p:nvSpPr>
        <p:spPr>
          <a:xfrm>
            <a:off x="475144" y="3875828"/>
            <a:ext cx="33793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77.6% of students have internet connectivity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3DFA1B6-490E-40E2-B097-80BA4714CF0B}"/>
              </a:ext>
            </a:extLst>
          </p:cNvPr>
          <p:cNvSpPr txBox="1"/>
          <p:nvPr/>
        </p:nvSpPr>
        <p:spPr>
          <a:xfrm>
            <a:off x="475144" y="4846827"/>
            <a:ext cx="33793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76.1% of students have internet connectivity</a:t>
            </a:r>
          </a:p>
        </p:txBody>
      </p:sp>
    </p:spTree>
    <p:extLst>
      <p:ext uri="{BB962C8B-B14F-4D97-AF65-F5344CB8AC3E}">
        <p14:creationId xmlns:p14="http://schemas.microsoft.com/office/powerpoint/2010/main" val="354103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928B81F-1080-4B0C-ACC8-DF61F9E5F9CB}"/>
              </a:ext>
            </a:extLst>
          </p:cNvPr>
          <p:cNvSpPr txBox="1">
            <a:spLocks/>
          </p:cNvSpPr>
          <p:nvPr/>
        </p:nvSpPr>
        <p:spPr>
          <a:xfrm>
            <a:off x="653026" y="380705"/>
            <a:ext cx="10515600" cy="5350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DATA PROCESSING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C234FD-B115-4B7D-8E99-F7F245805B74}"/>
              </a:ext>
            </a:extLst>
          </p:cNvPr>
          <p:cNvSpPr/>
          <p:nvPr/>
        </p:nvSpPr>
        <p:spPr>
          <a:xfrm>
            <a:off x="0" y="6467061"/>
            <a:ext cx="12192000" cy="39093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1D6EC3-F476-4518-9CD6-80E6BE47A9AB}"/>
              </a:ext>
            </a:extLst>
          </p:cNvPr>
          <p:cNvSpPr/>
          <p:nvPr/>
        </p:nvSpPr>
        <p:spPr>
          <a:xfrm>
            <a:off x="0" y="6271592"/>
            <a:ext cx="12192000" cy="195470"/>
          </a:xfrm>
          <a:prstGeom prst="rect">
            <a:avLst/>
          </a:prstGeom>
          <a:solidFill>
            <a:srgbClr val="009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195906E-BEE0-4605-83A3-1456A8D2C4CD}"/>
              </a:ext>
            </a:extLst>
          </p:cNvPr>
          <p:cNvSpPr txBox="1">
            <a:spLocks/>
          </p:cNvSpPr>
          <p:nvPr/>
        </p:nvSpPr>
        <p:spPr>
          <a:xfrm>
            <a:off x="1097280" y="286604"/>
            <a:ext cx="10058400" cy="5350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9" name="Content Placeholder 30" descr="Bar chart">
            <a:extLst>
              <a:ext uri="{FF2B5EF4-FFF2-40B4-BE49-F238E27FC236}">
                <a16:creationId xmlns:a16="http://schemas.microsoft.com/office/drawing/2014/main" id="{1D48E485-AE22-49CF-BCFA-E98CBF8C89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3633" y="6319320"/>
            <a:ext cx="589067" cy="535032"/>
          </a:xfrm>
          <a:prstGeom prst="rect">
            <a:avLst/>
          </a:prstGeom>
        </p:spPr>
      </p:pic>
      <p:pic>
        <p:nvPicPr>
          <p:cNvPr id="10" name="Graphic 9" descr="House">
            <a:extLst>
              <a:ext uri="{FF2B5EF4-FFF2-40B4-BE49-F238E27FC236}">
                <a16:creationId xmlns:a16="http://schemas.microsoft.com/office/drawing/2014/main" id="{C38C421C-3D60-4807-AE61-2B5C9386DC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9779" y="6319320"/>
            <a:ext cx="589067" cy="538680"/>
          </a:xfrm>
          <a:prstGeom prst="rect">
            <a:avLst/>
          </a:prstGeom>
        </p:spPr>
      </p:pic>
      <p:pic>
        <p:nvPicPr>
          <p:cNvPr id="11" name="Graphic 10" descr="Computer">
            <a:extLst>
              <a:ext uri="{FF2B5EF4-FFF2-40B4-BE49-F238E27FC236}">
                <a16:creationId xmlns:a16="http://schemas.microsoft.com/office/drawing/2014/main" id="{5FA44A7E-1480-4310-95C6-02A70F36D21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55925" y="6315671"/>
            <a:ext cx="589066" cy="538680"/>
          </a:xfrm>
          <a:prstGeom prst="rect">
            <a:avLst/>
          </a:prstGeom>
        </p:spPr>
      </p:pic>
      <p:pic>
        <p:nvPicPr>
          <p:cNvPr id="12" name="Graphic 11" descr="Wireless router">
            <a:extLst>
              <a:ext uri="{FF2B5EF4-FFF2-40B4-BE49-F238E27FC236}">
                <a16:creationId xmlns:a16="http://schemas.microsoft.com/office/drawing/2014/main" id="{AA120D55-F570-4D37-9F01-53767A3EE99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202070" y="6315671"/>
            <a:ext cx="583098" cy="538681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B91FD7A-63B3-41AB-A856-11E54BA79260}"/>
              </a:ext>
            </a:extLst>
          </p:cNvPr>
          <p:cNvCxnSpPr>
            <a:cxnSpLocks/>
          </p:cNvCxnSpPr>
          <p:nvPr/>
        </p:nvCxnSpPr>
        <p:spPr>
          <a:xfrm>
            <a:off x="516834" y="937591"/>
            <a:ext cx="1115833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36C206B1-0B4C-40E5-A202-8E4EDB2925B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921" y="1477123"/>
            <a:ext cx="3607118" cy="3607118"/>
          </a:xfrm>
          <a:prstGeom prst="rect">
            <a:avLst/>
          </a:prstGeom>
        </p:spPr>
      </p:pic>
      <p:sp>
        <p:nvSpPr>
          <p:cNvPr id="15" name="Cloud 14">
            <a:extLst>
              <a:ext uri="{FF2B5EF4-FFF2-40B4-BE49-F238E27FC236}">
                <a16:creationId xmlns:a16="http://schemas.microsoft.com/office/drawing/2014/main" id="{19191E3C-96A5-4D19-A0EE-1E0BDCC7DA44}"/>
              </a:ext>
            </a:extLst>
          </p:cNvPr>
          <p:cNvSpPr/>
          <p:nvPr/>
        </p:nvSpPr>
        <p:spPr>
          <a:xfrm>
            <a:off x="6652179" y="1106394"/>
            <a:ext cx="3607117" cy="1675781"/>
          </a:xfrm>
          <a:prstGeom prst="cloud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</a:endParaRP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There are 11 continuous, 5 ordered categorical and 17 categorical variables.</a:t>
            </a:r>
            <a:endParaRPr lang="en-IN" sz="1400" b="1" dirty="0">
              <a:solidFill>
                <a:schemeClr val="tx1"/>
              </a:solidFill>
            </a:endParaRPr>
          </a:p>
        </p:txBody>
      </p:sp>
      <p:sp>
        <p:nvSpPr>
          <p:cNvPr id="16" name="Cloud 15">
            <a:extLst>
              <a:ext uri="{FF2B5EF4-FFF2-40B4-BE49-F238E27FC236}">
                <a16:creationId xmlns:a16="http://schemas.microsoft.com/office/drawing/2014/main" id="{313BA210-DCDA-4951-81B6-8555A99FC0DB}"/>
              </a:ext>
            </a:extLst>
          </p:cNvPr>
          <p:cNvSpPr/>
          <p:nvPr/>
        </p:nvSpPr>
        <p:spPr>
          <a:xfrm>
            <a:off x="759380" y="3951315"/>
            <a:ext cx="3723640" cy="1806261"/>
          </a:xfrm>
          <a:prstGeom prst="cloud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There is no strong correlation between the predictors.</a:t>
            </a:r>
          </a:p>
        </p:txBody>
      </p:sp>
      <p:sp>
        <p:nvSpPr>
          <p:cNvPr id="17" name="Cloud 16">
            <a:extLst>
              <a:ext uri="{FF2B5EF4-FFF2-40B4-BE49-F238E27FC236}">
                <a16:creationId xmlns:a16="http://schemas.microsoft.com/office/drawing/2014/main" id="{D020EE16-8E3E-41BD-BFC2-587252D4CD5B}"/>
              </a:ext>
            </a:extLst>
          </p:cNvPr>
          <p:cNvSpPr/>
          <p:nvPr/>
        </p:nvSpPr>
        <p:spPr>
          <a:xfrm>
            <a:off x="7708982" y="4422635"/>
            <a:ext cx="3423761" cy="1328971"/>
          </a:xfrm>
          <a:prstGeom prst="cloud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1400" b="1" dirty="0">
                <a:solidFill>
                  <a:schemeClr val="tx1"/>
                </a:solidFill>
              </a:rPr>
            </a:br>
            <a:r>
              <a:rPr lang="en-US" sz="1400" b="1" dirty="0">
                <a:solidFill>
                  <a:schemeClr val="tx1"/>
                </a:solidFill>
              </a:rPr>
              <a:t>There are no missing values or outliers in the dataset.</a:t>
            </a:r>
          </a:p>
          <a:p>
            <a:pPr algn="ctr"/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911205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6F6F9FE2-114F-4EB6-A295-67BB8AE1742F}"/>
              </a:ext>
            </a:extLst>
          </p:cNvPr>
          <p:cNvSpPr/>
          <p:nvPr/>
        </p:nvSpPr>
        <p:spPr>
          <a:xfrm>
            <a:off x="0" y="6467061"/>
            <a:ext cx="12192000" cy="39093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A3412AD-E0C7-4053-B1CC-2A5078A7240E}"/>
              </a:ext>
            </a:extLst>
          </p:cNvPr>
          <p:cNvSpPr/>
          <p:nvPr/>
        </p:nvSpPr>
        <p:spPr>
          <a:xfrm>
            <a:off x="0" y="6271592"/>
            <a:ext cx="12192000" cy="195470"/>
          </a:xfrm>
          <a:prstGeom prst="rect">
            <a:avLst/>
          </a:prstGeom>
          <a:solidFill>
            <a:srgbClr val="009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235C0C-A801-4994-A0A0-754901C00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834" y="286604"/>
            <a:ext cx="10638846" cy="535032"/>
          </a:xfrm>
        </p:spPr>
        <p:txBody>
          <a:bodyPr>
            <a:normAutofit fontScale="90000"/>
          </a:bodyPr>
          <a:lstStyle/>
          <a:p>
            <a:r>
              <a:rPr lang="en-US" dirty="0"/>
              <a:t>Overview</a:t>
            </a:r>
          </a:p>
        </p:txBody>
      </p:sp>
      <p:pic>
        <p:nvPicPr>
          <p:cNvPr id="31" name="Content Placeholder 30" descr="Bar chart">
            <a:extLst>
              <a:ext uri="{FF2B5EF4-FFF2-40B4-BE49-F238E27FC236}">
                <a16:creationId xmlns:a16="http://schemas.microsoft.com/office/drawing/2014/main" id="{16D45CB8-746A-49B6-BB34-B299504149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3633" y="6319320"/>
            <a:ext cx="589067" cy="535032"/>
          </a:xfr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A1EC9981-2620-428F-B35B-4CF6A408B603}"/>
              </a:ext>
            </a:extLst>
          </p:cNvPr>
          <p:cNvGrpSpPr/>
          <p:nvPr/>
        </p:nvGrpSpPr>
        <p:grpSpPr>
          <a:xfrm>
            <a:off x="4520218" y="1405280"/>
            <a:ext cx="3419061" cy="1795911"/>
            <a:chOff x="4041912" y="1623318"/>
            <a:chExt cx="3419061" cy="1795911"/>
          </a:xfrm>
          <a:solidFill>
            <a:srgbClr val="009BD2"/>
          </a:solidFill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</p:grpSpPr>
        <p:sp>
          <p:nvSpPr>
            <p:cNvPr id="6" name="Flowchart: Manual Operation 5">
              <a:extLst>
                <a:ext uri="{FF2B5EF4-FFF2-40B4-BE49-F238E27FC236}">
                  <a16:creationId xmlns:a16="http://schemas.microsoft.com/office/drawing/2014/main" id="{0CB38D78-5185-4F87-8195-AD17397B7FCC}"/>
                </a:ext>
              </a:extLst>
            </p:cNvPr>
            <p:cNvSpPr/>
            <p:nvPr/>
          </p:nvSpPr>
          <p:spPr>
            <a:xfrm>
              <a:off x="4041912" y="1757532"/>
              <a:ext cx="3419061" cy="1537253"/>
            </a:xfrm>
            <a:prstGeom prst="flowChartManualOperation">
              <a:avLst/>
            </a:prstGeom>
            <a:grpFill/>
            <a:ln>
              <a:noFill/>
            </a:ln>
            <a:effectLst/>
            <a:sp3d prstMaterial="softEdge">
              <a:bevelT w="1270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B2E8050-415D-4D72-AB5E-DCA0A77CFEAA}"/>
                </a:ext>
              </a:extLst>
            </p:cNvPr>
            <p:cNvSpPr/>
            <p:nvPr/>
          </p:nvSpPr>
          <p:spPr>
            <a:xfrm>
              <a:off x="4055164" y="1623318"/>
              <a:ext cx="3379302" cy="26843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/>
            <a:sp3d prstMaterial="softEdge">
              <a:bevelT w="1270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A2327F7-5C6E-40A9-B547-55D9E14E5B47}"/>
                </a:ext>
              </a:extLst>
            </p:cNvPr>
            <p:cNvSpPr/>
            <p:nvPr/>
          </p:nvSpPr>
          <p:spPr>
            <a:xfrm>
              <a:off x="4711144" y="3150797"/>
              <a:ext cx="2100474" cy="26843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/>
            <a:sp3d prstMaterial="softEdge">
              <a:bevelT w="127000" prst="artDeco"/>
            </a:sp3d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2F11C94-80A1-42C0-868B-F35ED58C5D9A}"/>
              </a:ext>
            </a:extLst>
          </p:cNvPr>
          <p:cNvGrpSpPr/>
          <p:nvPr/>
        </p:nvGrpSpPr>
        <p:grpSpPr>
          <a:xfrm>
            <a:off x="5225893" y="3409348"/>
            <a:ext cx="1974575" cy="926446"/>
            <a:chOff x="4757527" y="3708853"/>
            <a:chExt cx="1974575" cy="1804259"/>
          </a:xfrm>
          <a:solidFill>
            <a:srgbClr val="79DDE7"/>
          </a:solidFill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</p:grpSpPr>
        <p:sp>
          <p:nvSpPr>
            <p:cNvPr id="7" name="Flowchart: Manual Operation 6">
              <a:extLst>
                <a:ext uri="{FF2B5EF4-FFF2-40B4-BE49-F238E27FC236}">
                  <a16:creationId xmlns:a16="http://schemas.microsoft.com/office/drawing/2014/main" id="{7ADB4D0E-F564-4F9C-A402-70F1D0A6F8B2}"/>
                </a:ext>
              </a:extLst>
            </p:cNvPr>
            <p:cNvSpPr/>
            <p:nvPr/>
          </p:nvSpPr>
          <p:spPr>
            <a:xfrm>
              <a:off x="4770780" y="3875535"/>
              <a:ext cx="1961322" cy="1537253"/>
            </a:xfrm>
            <a:prstGeom prst="flowChartManualOperation">
              <a:avLst/>
            </a:prstGeom>
            <a:grpFill/>
            <a:ln>
              <a:noFill/>
            </a:ln>
            <a:effectLst/>
            <a:sp3d prstMaterial="softEdge">
              <a:bevelT w="1270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002F4D4-78F4-4156-B1FD-1C48ABCE6182}"/>
                </a:ext>
              </a:extLst>
            </p:cNvPr>
            <p:cNvSpPr/>
            <p:nvPr/>
          </p:nvSpPr>
          <p:spPr>
            <a:xfrm>
              <a:off x="4757527" y="3708853"/>
              <a:ext cx="1961323" cy="380679"/>
            </a:xfrm>
            <a:prstGeom prst="ellipse">
              <a:avLst/>
            </a:prstGeom>
            <a:solidFill>
              <a:srgbClr val="30979C"/>
            </a:solidFill>
            <a:ln>
              <a:noFill/>
            </a:ln>
            <a:effectLst/>
            <a:sp3d prstMaterial="softEdge">
              <a:bevelT w="127000" prst="artDeco"/>
            </a:sp3d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78F926B-F379-4306-ACC9-D9335EDE2BCB}"/>
                </a:ext>
              </a:extLst>
            </p:cNvPr>
            <p:cNvSpPr/>
            <p:nvPr/>
          </p:nvSpPr>
          <p:spPr>
            <a:xfrm>
              <a:off x="5168349" y="5299418"/>
              <a:ext cx="1176130" cy="213694"/>
            </a:xfrm>
            <a:prstGeom prst="ellipse">
              <a:avLst/>
            </a:prstGeom>
            <a:solidFill>
              <a:srgbClr val="30979C"/>
            </a:solidFill>
            <a:ln>
              <a:noFill/>
            </a:ln>
            <a:effectLst/>
            <a:sp3d prstMaterial="softEdge">
              <a:bevelT w="127000" prst="artDeco"/>
            </a:sp3d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C7B42EE-9F6B-42CB-A44F-F77080B7EE52}"/>
              </a:ext>
            </a:extLst>
          </p:cNvPr>
          <p:cNvCxnSpPr/>
          <p:nvPr/>
        </p:nvCxnSpPr>
        <p:spPr>
          <a:xfrm>
            <a:off x="11109811" y="1673023"/>
            <a:ext cx="0" cy="153725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739E62E-5B9B-4D6C-887D-D26BAC11D313}"/>
              </a:ext>
            </a:extLst>
          </p:cNvPr>
          <p:cNvCxnSpPr>
            <a:cxnSpLocks/>
          </p:cNvCxnSpPr>
          <p:nvPr/>
        </p:nvCxnSpPr>
        <p:spPr>
          <a:xfrm>
            <a:off x="11101859" y="3567167"/>
            <a:ext cx="0" cy="7686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0CA921B-30D7-4973-ACA2-0363CEBA9238}"/>
              </a:ext>
            </a:extLst>
          </p:cNvPr>
          <p:cNvGrpSpPr/>
          <p:nvPr/>
        </p:nvGrpSpPr>
        <p:grpSpPr>
          <a:xfrm>
            <a:off x="5739419" y="4605820"/>
            <a:ext cx="927652" cy="781812"/>
            <a:chOff x="4757527" y="3708853"/>
            <a:chExt cx="2007705" cy="1858998"/>
          </a:xfrm>
          <a:solidFill>
            <a:srgbClr val="00B0F0"/>
          </a:solidFill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</p:grpSpPr>
        <p:sp>
          <p:nvSpPr>
            <p:cNvPr id="23" name="Flowchart: Manual Operation 22">
              <a:extLst>
                <a:ext uri="{FF2B5EF4-FFF2-40B4-BE49-F238E27FC236}">
                  <a16:creationId xmlns:a16="http://schemas.microsoft.com/office/drawing/2014/main" id="{6BF8A0C5-0951-4FBE-BA77-A73A551ABC52}"/>
                </a:ext>
              </a:extLst>
            </p:cNvPr>
            <p:cNvSpPr/>
            <p:nvPr/>
          </p:nvSpPr>
          <p:spPr>
            <a:xfrm>
              <a:off x="4770780" y="3875535"/>
              <a:ext cx="1961322" cy="1537253"/>
            </a:xfrm>
            <a:prstGeom prst="flowChartManualOperation">
              <a:avLst/>
            </a:prstGeom>
            <a:solidFill>
              <a:srgbClr val="35D773"/>
            </a:solidFill>
            <a:ln>
              <a:noFill/>
            </a:ln>
            <a:effectLst/>
            <a:sp3d prstMaterial="softEdge">
              <a:bevelT w="1270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F8A48150-F0F9-4521-9794-10905686BADB}"/>
                </a:ext>
              </a:extLst>
            </p:cNvPr>
            <p:cNvSpPr/>
            <p:nvPr/>
          </p:nvSpPr>
          <p:spPr>
            <a:xfrm>
              <a:off x="4757527" y="3708853"/>
              <a:ext cx="2007705" cy="268432"/>
            </a:xfrm>
            <a:prstGeom prst="ellipse">
              <a:avLst/>
            </a:prstGeom>
            <a:solidFill>
              <a:srgbClr val="1ACA61"/>
            </a:solidFill>
            <a:ln>
              <a:noFill/>
            </a:ln>
            <a:effectLst/>
            <a:sp3d prstMaterial="softEdge">
              <a:bevelT w="127000" prst="artDeco"/>
            </a:sp3d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DCC893D-38D4-43CD-ACD3-27F16C85ED8E}"/>
                </a:ext>
              </a:extLst>
            </p:cNvPr>
            <p:cNvSpPr/>
            <p:nvPr/>
          </p:nvSpPr>
          <p:spPr>
            <a:xfrm>
              <a:off x="5168348" y="5299419"/>
              <a:ext cx="1166191" cy="268432"/>
            </a:xfrm>
            <a:prstGeom prst="ellipse">
              <a:avLst/>
            </a:prstGeom>
            <a:solidFill>
              <a:srgbClr val="1ACA61"/>
            </a:solidFill>
            <a:ln>
              <a:noFill/>
            </a:ln>
            <a:effectLst/>
            <a:sp3d prstMaterial="softEdge">
              <a:bevelT w="127000" prst="artDeco"/>
            </a:sp3d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C4982BCD-25F6-4F95-9748-3888BC215931}"/>
              </a:ext>
            </a:extLst>
          </p:cNvPr>
          <p:cNvSpPr txBox="1"/>
          <p:nvPr/>
        </p:nvSpPr>
        <p:spPr>
          <a:xfrm>
            <a:off x="9675933" y="2203834"/>
            <a:ext cx="1433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60% of Data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D6674B6-D08E-4D14-B58A-ABFD51228F0B}"/>
              </a:ext>
            </a:extLst>
          </p:cNvPr>
          <p:cNvSpPr txBox="1"/>
          <p:nvPr/>
        </p:nvSpPr>
        <p:spPr>
          <a:xfrm>
            <a:off x="9721802" y="3905618"/>
            <a:ext cx="1433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20% of Data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1618924-66FD-498A-8931-F62FACC2BEFB}"/>
              </a:ext>
            </a:extLst>
          </p:cNvPr>
          <p:cNvCxnSpPr>
            <a:cxnSpLocks/>
          </p:cNvCxnSpPr>
          <p:nvPr/>
        </p:nvCxnSpPr>
        <p:spPr>
          <a:xfrm>
            <a:off x="11127548" y="4605820"/>
            <a:ext cx="0" cy="7686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3D36E90-30A6-4C0E-A4CD-3B9A8042E278}"/>
              </a:ext>
            </a:extLst>
          </p:cNvPr>
          <p:cNvSpPr txBox="1"/>
          <p:nvPr/>
        </p:nvSpPr>
        <p:spPr>
          <a:xfrm>
            <a:off x="9721802" y="4833173"/>
            <a:ext cx="1433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20% of Data</a:t>
            </a:r>
          </a:p>
        </p:txBody>
      </p:sp>
      <p:pic>
        <p:nvPicPr>
          <p:cNvPr id="33" name="Graphic 32" descr="House">
            <a:extLst>
              <a:ext uri="{FF2B5EF4-FFF2-40B4-BE49-F238E27FC236}">
                <a16:creationId xmlns:a16="http://schemas.microsoft.com/office/drawing/2014/main" id="{233062D2-7EA1-46B5-B1A3-FEC3B05106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9779" y="6319320"/>
            <a:ext cx="589067" cy="538680"/>
          </a:xfrm>
          <a:prstGeom prst="rect">
            <a:avLst/>
          </a:prstGeom>
        </p:spPr>
      </p:pic>
      <p:pic>
        <p:nvPicPr>
          <p:cNvPr id="35" name="Graphic 34" descr="Computer">
            <a:extLst>
              <a:ext uri="{FF2B5EF4-FFF2-40B4-BE49-F238E27FC236}">
                <a16:creationId xmlns:a16="http://schemas.microsoft.com/office/drawing/2014/main" id="{1C3A74C9-BEC2-4F57-AACA-2E008A2468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55925" y="6315671"/>
            <a:ext cx="589066" cy="538680"/>
          </a:xfrm>
          <a:prstGeom prst="rect">
            <a:avLst/>
          </a:prstGeom>
        </p:spPr>
      </p:pic>
      <p:pic>
        <p:nvPicPr>
          <p:cNvPr id="37" name="Graphic 36" descr="Wireless router">
            <a:extLst>
              <a:ext uri="{FF2B5EF4-FFF2-40B4-BE49-F238E27FC236}">
                <a16:creationId xmlns:a16="http://schemas.microsoft.com/office/drawing/2014/main" id="{52AEC508-9055-4CFC-A18B-C648DEB4326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202070" y="6315671"/>
            <a:ext cx="583098" cy="538681"/>
          </a:xfrm>
          <a:prstGeom prst="rect">
            <a:avLst/>
          </a:prstGeom>
        </p:spPr>
      </p:pic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D906151-6EFD-4384-8270-A40A08CAD7A0}"/>
              </a:ext>
            </a:extLst>
          </p:cNvPr>
          <p:cNvCxnSpPr/>
          <p:nvPr/>
        </p:nvCxnSpPr>
        <p:spPr>
          <a:xfrm>
            <a:off x="516834" y="937591"/>
            <a:ext cx="1115833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2B27BFEB-3F8B-46AA-89B3-A4CE1C1F8DE8}"/>
              </a:ext>
            </a:extLst>
          </p:cNvPr>
          <p:cNvSpPr txBox="1"/>
          <p:nvPr/>
        </p:nvSpPr>
        <p:spPr>
          <a:xfrm>
            <a:off x="8067520" y="2308120"/>
            <a:ext cx="13697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TRAINING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40A6A6E-ED3A-4234-B926-ACE77C41E4CE}"/>
              </a:ext>
            </a:extLst>
          </p:cNvPr>
          <p:cNvSpPr txBox="1"/>
          <p:nvPr/>
        </p:nvSpPr>
        <p:spPr>
          <a:xfrm>
            <a:off x="7912771" y="3685469"/>
            <a:ext cx="13697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SELECTION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E36A44A-4721-4085-84EF-B18245BF94D5}"/>
              </a:ext>
            </a:extLst>
          </p:cNvPr>
          <p:cNvSpPr txBox="1"/>
          <p:nvPr/>
        </p:nvSpPr>
        <p:spPr>
          <a:xfrm>
            <a:off x="7912772" y="4834905"/>
            <a:ext cx="13697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TEST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14A8038-8DAA-4167-9022-957AB4FF668C}"/>
              </a:ext>
            </a:extLst>
          </p:cNvPr>
          <p:cNvSpPr/>
          <p:nvPr/>
        </p:nvSpPr>
        <p:spPr>
          <a:xfrm>
            <a:off x="1136562" y="4887148"/>
            <a:ext cx="970420" cy="453809"/>
          </a:xfrm>
          <a:prstGeom prst="ellipse">
            <a:avLst/>
          </a:prstGeom>
          <a:solidFill>
            <a:schemeClr val="tx2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TREE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A59A197-F616-44CF-B095-13C90F09E6B5}"/>
              </a:ext>
            </a:extLst>
          </p:cNvPr>
          <p:cNvSpPr/>
          <p:nvPr/>
        </p:nvSpPr>
        <p:spPr>
          <a:xfrm>
            <a:off x="2652722" y="4852381"/>
            <a:ext cx="1114643" cy="489721"/>
          </a:xfrm>
          <a:prstGeom prst="ellipse">
            <a:avLst/>
          </a:prstGeom>
          <a:solidFill>
            <a:schemeClr val="tx2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NB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D6FD40DB-E8C3-4C01-9DA9-6D3D785E865F}"/>
              </a:ext>
            </a:extLst>
          </p:cNvPr>
          <p:cNvSpPr/>
          <p:nvPr/>
        </p:nvSpPr>
        <p:spPr>
          <a:xfrm>
            <a:off x="1064451" y="4159069"/>
            <a:ext cx="1114643" cy="489721"/>
          </a:xfrm>
          <a:prstGeom prst="ellipse">
            <a:avLst/>
          </a:prstGeom>
          <a:solidFill>
            <a:schemeClr val="tx2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LDA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1685BAF-D29F-42E0-9D6B-1110A0875BB4}"/>
              </a:ext>
            </a:extLst>
          </p:cNvPr>
          <p:cNvSpPr/>
          <p:nvPr/>
        </p:nvSpPr>
        <p:spPr>
          <a:xfrm>
            <a:off x="2580448" y="4119903"/>
            <a:ext cx="1259193" cy="489721"/>
          </a:xfrm>
          <a:prstGeom prst="ellipse">
            <a:avLst/>
          </a:prstGeom>
          <a:solidFill>
            <a:schemeClr val="tx2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Logistic</a:t>
            </a:r>
          </a:p>
        </p:txBody>
      </p:sp>
    </p:spTree>
    <p:extLst>
      <p:ext uri="{BB962C8B-B14F-4D97-AF65-F5344CB8AC3E}">
        <p14:creationId xmlns:p14="http://schemas.microsoft.com/office/powerpoint/2010/main" val="3278301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6F6F9FE2-114F-4EB6-A295-67BB8AE1742F}"/>
              </a:ext>
            </a:extLst>
          </p:cNvPr>
          <p:cNvSpPr/>
          <p:nvPr/>
        </p:nvSpPr>
        <p:spPr>
          <a:xfrm>
            <a:off x="0" y="6467061"/>
            <a:ext cx="12192000" cy="39093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A3412AD-E0C7-4053-B1CC-2A5078A7240E}"/>
              </a:ext>
            </a:extLst>
          </p:cNvPr>
          <p:cNvSpPr/>
          <p:nvPr/>
        </p:nvSpPr>
        <p:spPr>
          <a:xfrm>
            <a:off x="0" y="6271592"/>
            <a:ext cx="12192000" cy="195470"/>
          </a:xfrm>
          <a:prstGeom prst="rect">
            <a:avLst/>
          </a:prstGeom>
          <a:solidFill>
            <a:srgbClr val="009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235C0C-A801-4994-A0A0-754901C00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535032"/>
          </a:xfrm>
        </p:spPr>
        <p:txBody>
          <a:bodyPr>
            <a:normAutofit fontScale="90000"/>
          </a:bodyPr>
          <a:lstStyle/>
          <a:p>
            <a:r>
              <a:rPr lang="en-US" dirty="0"/>
              <a:t>LOGISTIC REGRESSION</a:t>
            </a:r>
          </a:p>
        </p:txBody>
      </p:sp>
      <p:pic>
        <p:nvPicPr>
          <p:cNvPr id="31" name="Content Placeholder 30" descr="Bar chart">
            <a:extLst>
              <a:ext uri="{FF2B5EF4-FFF2-40B4-BE49-F238E27FC236}">
                <a16:creationId xmlns:a16="http://schemas.microsoft.com/office/drawing/2014/main" id="{16D45CB8-746A-49B6-BB34-B299504149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3633" y="6319320"/>
            <a:ext cx="589067" cy="535032"/>
          </a:xfr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A1EC9981-2620-428F-B35B-4CF6A408B603}"/>
              </a:ext>
            </a:extLst>
          </p:cNvPr>
          <p:cNvGrpSpPr/>
          <p:nvPr/>
        </p:nvGrpSpPr>
        <p:grpSpPr>
          <a:xfrm>
            <a:off x="4682298" y="1545676"/>
            <a:ext cx="3419061" cy="1795911"/>
            <a:chOff x="4041912" y="1623318"/>
            <a:chExt cx="3419061" cy="1795911"/>
          </a:xfrm>
          <a:solidFill>
            <a:srgbClr val="009BD2"/>
          </a:solidFill>
          <a:effectLst>
            <a:glow rad="177800">
              <a:schemeClr val="accent1">
                <a:alpha val="89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</p:grpSpPr>
        <p:sp>
          <p:nvSpPr>
            <p:cNvPr id="6" name="Flowchart: Manual Operation 5">
              <a:extLst>
                <a:ext uri="{FF2B5EF4-FFF2-40B4-BE49-F238E27FC236}">
                  <a16:creationId xmlns:a16="http://schemas.microsoft.com/office/drawing/2014/main" id="{0CB38D78-5185-4F87-8195-AD17397B7FCC}"/>
                </a:ext>
              </a:extLst>
            </p:cNvPr>
            <p:cNvSpPr/>
            <p:nvPr/>
          </p:nvSpPr>
          <p:spPr>
            <a:xfrm>
              <a:off x="4041912" y="1757532"/>
              <a:ext cx="3419061" cy="1537253"/>
            </a:xfrm>
            <a:prstGeom prst="flowChartManualOperation">
              <a:avLst/>
            </a:prstGeom>
            <a:grpFill/>
            <a:ln>
              <a:noFill/>
            </a:ln>
            <a:effectLst/>
            <a:sp3d prstMaterial="softEdge">
              <a:bevelT w="1270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B2E8050-415D-4D72-AB5E-DCA0A77CFEAA}"/>
                </a:ext>
              </a:extLst>
            </p:cNvPr>
            <p:cNvSpPr/>
            <p:nvPr/>
          </p:nvSpPr>
          <p:spPr>
            <a:xfrm>
              <a:off x="4055164" y="1623318"/>
              <a:ext cx="3379302" cy="26843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/>
            <a:sp3d prstMaterial="softEdge">
              <a:bevelT w="1270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A2327F7-5C6E-40A9-B547-55D9E14E5B47}"/>
                </a:ext>
              </a:extLst>
            </p:cNvPr>
            <p:cNvSpPr/>
            <p:nvPr/>
          </p:nvSpPr>
          <p:spPr>
            <a:xfrm>
              <a:off x="4711144" y="3150797"/>
              <a:ext cx="2100474" cy="26843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/>
            <a:sp3d prstMaterial="softEdge">
              <a:bevelT w="127000" prst="artDeco"/>
            </a:sp3d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2F11C94-80A1-42C0-868B-F35ED58C5D9A}"/>
              </a:ext>
            </a:extLst>
          </p:cNvPr>
          <p:cNvGrpSpPr/>
          <p:nvPr/>
        </p:nvGrpSpPr>
        <p:grpSpPr>
          <a:xfrm>
            <a:off x="5387973" y="3549744"/>
            <a:ext cx="1974575" cy="926446"/>
            <a:chOff x="4757527" y="3708853"/>
            <a:chExt cx="1974575" cy="1804259"/>
          </a:xfrm>
          <a:solidFill>
            <a:srgbClr val="79DDE7"/>
          </a:solidFill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</p:grpSpPr>
        <p:sp>
          <p:nvSpPr>
            <p:cNvPr id="7" name="Flowchart: Manual Operation 6">
              <a:extLst>
                <a:ext uri="{FF2B5EF4-FFF2-40B4-BE49-F238E27FC236}">
                  <a16:creationId xmlns:a16="http://schemas.microsoft.com/office/drawing/2014/main" id="{7ADB4D0E-F564-4F9C-A402-70F1D0A6F8B2}"/>
                </a:ext>
              </a:extLst>
            </p:cNvPr>
            <p:cNvSpPr/>
            <p:nvPr/>
          </p:nvSpPr>
          <p:spPr>
            <a:xfrm>
              <a:off x="4770780" y="3875535"/>
              <a:ext cx="1961322" cy="1537253"/>
            </a:xfrm>
            <a:prstGeom prst="flowChartManualOperation">
              <a:avLst/>
            </a:prstGeom>
            <a:grpFill/>
            <a:ln>
              <a:noFill/>
            </a:ln>
            <a:effectLst/>
            <a:sp3d prstMaterial="softEdge">
              <a:bevelT w="1270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002F4D4-78F4-4156-B1FD-1C48ABCE6182}"/>
                </a:ext>
              </a:extLst>
            </p:cNvPr>
            <p:cNvSpPr/>
            <p:nvPr/>
          </p:nvSpPr>
          <p:spPr>
            <a:xfrm>
              <a:off x="4757527" y="3708853"/>
              <a:ext cx="1961323" cy="380679"/>
            </a:xfrm>
            <a:prstGeom prst="ellipse">
              <a:avLst/>
            </a:prstGeom>
            <a:solidFill>
              <a:srgbClr val="30979C"/>
            </a:solidFill>
            <a:ln>
              <a:noFill/>
            </a:ln>
            <a:effectLst/>
            <a:sp3d prstMaterial="softEdge">
              <a:bevelT w="127000" prst="artDeco"/>
            </a:sp3d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78F926B-F379-4306-ACC9-D9335EDE2BCB}"/>
                </a:ext>
              </a:extLst>
            </p:cNvPr>
            <p:cNvSpPr/>
            <p:nvPr/>
          </p:nvSpPr>
          <p:spPr>
            <a:xfrm>
              <a:off x="5168349" y="5299418"/>
              <a:ext cx="1176130" cy="213694"/>
            </a:xfrm>
            <a:prstGeom prst="ellipse">
              <a:avLst/>
            </a:prstGeom>
            <a:solidFill>
              <a:srgbClr val="30979C"/>
            </a:solidFill>
            <a:ln>
              <a:noFill/>
            </a:ln>
            <a:effectLst/>
            <a:sp3d prstMaterial="softEdge">
              <a:bevelT w="127000" prst="artDeco"/>
            </a:sp3d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C7B42EE-9F6B-42CB-A44F-F77080B7EE52}"/>
              </a:ext>
            </a:extLst>
          </p:cNvPr>
          <p:cNvCxnSpPr/>
          <p:nvPr/>
        </p:nvCxnSpPr>
        <p:spPr>
          <a:xfrm>
            <a:off x="11271891" y="1813419"/>
            <a:ext cx="0" cy="153725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739E62E-5B9B-4D6C-887D-D26BAC11D313}"/>
              </a:ext>
            </a:extLst>
          </p:cNvPr>
          <p:cNvCxnSpPr>
            <a:cxnSpLocks/>
          </p:cNvCxnSpPr>
          <p:nvPr/>
        </p:nvCxnSpPr>
        <p:spPr>
          <a:xfrm>
            <a:off x="11263939" y="3707563"/>
            <a:ext cx="0" cy="7686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0CA921B-30D7-4973-ACA2-0363CEBA9238}"/>
              </a:ext>
            </a:extLst>
          </p:cNvPr>
          <p:cNvGrpSpPr/>
          <p:nvPr/>
        </p:nvGrpSpPr>
        <p:grpSpPr>
          <a:xfrm>
            <a:off x="5901499" y="4746216"/>
            <a:ext cx="927652" cy="781812"/>
            <a:chOff x="4757527" y="3708853"/>
            <a:chExt cx="2007705" cy="1858998"/>
          </a:xfrm>
          <a:solidFill>
            <a:srgbClr val="00B0F0"/>
          </a:solidFill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</p:grpSpPr>
        <p:sp>
          <p:nvSpPr>
            <p:cNvPr id="23" name="Flowchart: Manual Operation 22">
              <a:extLst>
                <a:ext uri="{FF2B5EF4-FFF2-40B4-BE49-F238E27FC236}">
                  <a16:creationId xmlns:a16="http://schemas.microsoft.com/office/drawing/2014/main" id="{6BF8A0C5-0951-4FBE-BA77-A73A551ABC52}"/>
                </a:ext>
              </a:extLst>
            </p:cNvPr>
            <p:cNvSpPr/>
            <p:nvPr/>
          </p:nvSpPr>
          <p:spPr>
            <a:xfrm>
              <a:off x="4770780" y="3875535"/>
              <a:ext cx="1961322" cy="1537253"/>
            </a:xfrm>
            <a:prstGeom prst="flowChartManualOperation">
              <a:avLst/>
            </a:prstGeom>
            <a:solidFill>
              <a:srgbClr val="35D773"/>
            </a:solidFill>
            <a:ln>
              <a:noFill/>
            </a:ln>
            <a:effectLst/>
            <a:sp3d prstMaterial="softEdge">
              <a:bevelT w="1270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F8A48150-F0F9-4521-9794-10905686BADB}"/>
                </a:ext>
              </a:extLst>
            </p:cNvPr>
            <p:cNvSpPr/>
            <p:nvPr/>
          </p:nvSpPr>
          <p:spPr>
            <a:xfrm>
              <a:off x="4757527" y="3708853"/>
              <a:ext cx="2007705" cy="268432"/>
            </a:xfrm>
            <a:prstGeom prst="ellipse">
              <a:avLst/>
            </a:prstGeom>
            <a:solidFill>
              <a:srgbClr val="1ACA61"/>
            </a:solidFill>
            <a:ln>
              <a:noFill/>
            </a:ln>
            <a:effectLst/>
            <a:sp3d prstMaterial="softEdge">
              <a:bevelT w="127000" prst="artDeco"/>
            </a:sp3d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DCC893D-38D4-43CD-ACD3-27F16C85ED8E}"/>
                </a:ext>
              </a:extLst>
            </p:cNvPr>
            <p:cNvSpPr/>
            <p:nvPr/>
          </p:nvSpPr>
          <p:spPr>
            <a:xfrm>
              <a:off x="5168348" y="5299419"/>
              <a:ext cx="1166191" cy="268432"/>
            </a:xfrm>
            <a:prstGeom prst="ellipse">
              <a:avLst/>
            </a:prstGeom>
            <a:solidFill>
              <a:srgbClr val="1ACA61"/>
            </a:solidFill>
            <a:ln>
              <a:noFill/>
            </a:ln>
            <a:effectLst/>
            <a:sp3d prstMaterial="softEdge">
              <a:bevelT w="127000" prst="artDeco"/>
            </a:sp3d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C4982BCD-25F6-4F95-9748-3888BC215931}"/>
              </a:ext>
            </a:extLst>
          </p:cNvPr>
          <p:cNvSpPr txBox="1"/>
          <p:nvPr/>
        </p:nvSpPr>
        <p:spPr>
          <a:xfrm>
            <a:off x="9838013" y="2344230"/>
            <a:ext cx="1433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60% of Data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D6674B6-D08E-4D14-B58A-ABFD51228F0B}"/>
              </a:ext>
            </a:extLst>
          </p:cNvPr>
          <p:cNvSpPr txBox="1"/>
          <p:nvPr/>
        </p:nvSpPr>
        <p:spPr>
          <a:xfrm>
            <a:off x="9883882" y="4046014"/>
            <a:ext cx="1433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20% of Data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1618924-66FD-498A-8931-F62FACC2BEFB}"/>
              </a:ext>
            </a:extLst>
          </p:cNvPr>
          <p:cNvCxnSpPr>
            <a:cxnSpLocks/>
          </p:cNvCxnSpPr>
          <p:nvPr/>
        </p:nvCxnSpPr>
        <p:spPr>
          <a:xfrm>
            <a:off x="11289628" y="4746216"/>
            <a:ext cx="0" cy="7686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3D36E90-30A6-4C0E-A4CD-3B9A8042E278}"/>
              </a:ext>
            </a:extLst>
          </p:cNvPr>
          <p:cNvSpPr txBox="1"/>
          <p:nvPr/>
        </p:nvSpPr>
        <p:spPr>
          <a:xfrm>
            <a:off x="9883882" y="4973569"/>
            <a:ext cx="1433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20% of Data</a:t>
            </a:r>
          </a:p>
        </p:txBody>
      </p:sp>
      <p:pic>
        <p:nvPicPr>
          <p:cNvPr id="33" name="Graphic 32" descr="House">
            <a:extLst>
              <a:ext uri="{FF2B5EF4-FFF2-40B4-BE49-F238E27FC236}">
                <a16:creationId xmlns:a16="http://schemas.microsoft.com/office/drawing/2014/main" id="{233062D2-7EA1-46B5-B1A3-FEC3B05106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09779" y="6319320"/>
            <a:ext cx="589067" cy="538680"/>
          </a:xfrm>
          <a:prstGeom prst="rect">
            <a:avLst/>
          </a:prstGeom>
        </p:spPr>
      </p:pic>
      <p:pic>
        <p:nvPicPr>
          <p:cNvPr id="35" name="Graphic 34" descr="Computer">
            <a:extLst>
              <a:ext uri="{FF2B5EF4-FFF2-40B4-BE49-F238E27FC236}">
                <a16:creationId xmlns:a16="http://schemas.microsoft.com/office/drawing/2014/main" id="{1C3A74C9-BEC2-4F57-AACA-2E008A2468C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555925" y="6315671"/>
            <a:ext cx="589066" cy="538680"/>
          </a:xfrm>
          <a:prstGeom prst="rect">
            <a:avLst/>
          </a:prstGeom>
        </p:spPr>
      </p:pic>
      <p:pic>
        <p:nvPicPr>
          <p:cNvPr id="37" name="Graphic 36" descr="Wireless router">
            <a:extLst>
              <a:ext uri="{FF2B5EF4-FFF2-40B4-BE49-F238E27FC236}">
                <a16:creationId xmlns:a16="http://schemas.microsoft.com/office/drawing/2014/main" id="{52AEC508-9055-4CFC-A18B-C648DEB4326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202070" y="6315671"/>
            <a:ext cx="583098" cy="538681"/>
          </a:xfrm>
          <a:prstGeom prst="rect">
            <a:avLst/>
          </a:prstGeom>
        </p:spPr>
      </p:pic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D906151-6EFD-4384-8270-A40A08CAD7A0}"/>
              </a:ext>
            </a:extLst>
          </p:cNvPr>
          <p:cNvCxnSpPr/>
          <p:nvPr/>
        </p:nvCxnSpPr>
        <p:spPr>
          <a:xfrm>
            <a:off x="516834" y="937591"/>
            <a:ext cx="1115833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2B27BFEB-3F8B-46AA-89B3-A4CE1C1F8DE8}"/>
              </a:ext>
            </a:extLst>
          </p:cNvPr>
          <p:cNvSpPr txBox="1"/>
          <p:nvPr/>
        </p:nvSpPr>
        <p:spPr>
          <a:xfrm>
            <a:off x="8229600" y="2448516"/>
            <a:ext cx="13697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TRAINING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40A6A6E-ED3A-4234-B926-ACE77C41E4CE}"/>
              </a:ext>
            </a:extLst>
          </p:cNvPr>
          <p:cNvSpPr txBox="1"/>
          <p:nvPr/>
        </p:nvSpPr>
        <p:spPr>
          <a:xfrm>
            <a:off x="8074851" y="3825865"/>
            <a:ext cx="13697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SELECTION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E36A44A-4721-4085-84EF-B18245BF94D5}"/>
              </a:ext>
            </a:extLst>
          </p:cNvPr>
          <p:cNvSpPr txBox="1"/>
          <p:nvPr/>
        </p:nvSpPr>
        <p:spPr>
          <a:xfrm>
            <a:off x="8074852" y="4975301"/>
            <a:ext cx="13697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TEST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4450E5C-3F8B-4768-BF6F-ECE2169F00CA}"/>
              </a:ext>
            </a:extLst>
          </p:cNvPr>
          <p:cNvSpPr txBox="1"/>
          <p:nvPr/>
        </p:nvSpPr>
        <p:spPr>
          <a:xfrm>
            <a:off x="231873" y="1605369"/>
            <a:ext cx="487334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FORWARD STEP SUBSET SELECTION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BACKWARD STEP SUBSET SELECTION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LASSO SUBSET SELECTION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26C9BECC-BB93-4294-AA2A-5D9040F2BDDF}"/>
              </a:ext>
            </a:extLst>
          </p:cNvPr>
          <p:cNvSpPr/>
          <p:nvPr/>
        </p:nvSpPr>
        <p:spPr>
          <a:xfrm>
            <a:off x="1136562" y="4887148"/>
            <a:ext cx="970420" cy="453809"/>
          </a:xfrm>
          <a:prstGeom prst="ellipse">
            <a:avLst/>
          </a:prstGeom>
          <a:solidFill>
            <a:schemeClr val="tx2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TREE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39CDF6E-A7F0-4068-AAF6-CDF280FFE7B9}"/>
              </a:ext>
            </a:extLst>
          </p:cNvPr>
          <p:cNvSpPr/>
          <p:nvPr/>
        </p:nvSpPr>
        <p:spPr>
          <a:xfrm>
            <a:off x="2747355" y="4851236"/>
            <a:ext cx="1114643" cy="489721"/>
          </a:xfrm>
          <a:prstGeom prst="ellipse">
            <a:avLst/>
          </a:prstGeom>
          <a:solidFill>
            <a:schemeClr val="tx2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NB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7B88ACB9-AE52-4392-A388-9B16A6EF5937}"/>
              </a:ext>
            </a:extLst>
          </p:cNvPr>
          <p:cNvSpPr/>
          <p:nvPr/>
        </p:nvSpPr>
        <p:spPr>
          <a:xfrm>
            <a:off x="1873864" y="4199337"/>
            <a:ext cx="1114643" cy="489721"/>
          </a:xfrm>
          <a:prstGeom prst="ellipse">
            <a:avLst/>
          </a:prstGeom>
          <a:solidFill>
            <a:schemeClr val="tx2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LDA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70396D7-5B6F-4CED-BDD6-10933157C903}"/>
              </a:ext>
            </a:extLst>
          </p:cNvPr>
          <p:cNvSpPr/>
          <p:nvPr/>
        </p:nvSpPr>
        <p:spPr>
          <a:xfrm>
            <a:off x="5108405" y="1925468"/>
            <a:ext cx="1259193" cy="489721"/>
          </a:xfrm>
          <a:prstGeom prst="ellipse">
            <a:avLst/>
          </a:prstGeom>
          <a:solidFill>
            <a:schemeClr val="tx2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Logistic</a:t>
            </a:r>
          </a:p>
        </p:txBody>
      </p:sp>
    </p:spTree>
    <p:extLst>
      <p:ext uri="{BB962C8B-B14F-4D97-AF65-F5344CB8AC3E}">
        <p14:creationId xmlns:p14="http://schemas.microsoft.com/office/powerpoint/2010/main" val="6003073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21052-02FC-4FD5-8CA8-42C94E4BC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5032"/>
          </a:xfrm>
        </p:spPr>
        <p:txBody>
          <a:bodyPr>
            <a:normAutofit fontScale="90000"/>
          </a:bodyPr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EB8C8-CE16-4040-8E2E-ECC3B4854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7280"/>
            <a:ext cx="10515600" cy="5079683"/>
          </a:xfrm>
        </p:spPr>
        <p:txBody>
          <a:bodyPr>
            <a:normAutofit/>
          </a:bodyPr>
          <a:lstStyle/>
          <a:p>
            <a:r>
              <a:rPr lang="en-US" sz="2400" dirty="0"/>
              <a:t>Performance comparison of Forward step subset selection, Backward step subset selection and LASSO</a:t>
            </a:r>
          </a:p>
          <a:p>
            <a:endParaRPr lang="en-US" sz="2400" dirty="0"/>
          </a:p>
          <a:p>
            <a:r>
              <a:rPr lang="en-US" sz="2400" dirty="0"/>
              <a:t>Best model would be selected based on</a:t>
            </a:r>
          </a:p>
          <a:p>
            <a:pPr lvl="1"/>
            <a:r>
              <a:rPr lang="en-US" dirty="0"/>
              <a:t>True Negative Rate</a:t>
            </a:r>
          </a:p>
          <a:p>
            <a:pPr lvl="1"/>
            <a:r>
              <a:rPr lang="en-US" dirty="0"/>
              <a:t>Negative Predictive Value</a:t>
            </a:r>
          </a:p>
          <a:p>
            <a:pPr lvl="1"/>
            <a:r>
              <a:rPr lang="en-US" dirty="0"/>
              <a:t>Accuracy</a:t>
            </a:r>
          </a:p>
          <a:p>
            <a:pPr lvl="1"/>
            <a:endParaRPr lang="en-US" dirty="0"/>
          </a:p>
          <a:p>
            <a:r>
              <a:rPr lang="en-US" sz="2400" dirty="0"/>
              <a:t>Thresholds are varied to achieve a high true negative rate while making sure that the negative predicted value and accuracy are not affected drastically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7EC4368-F583-414D-842C-02A88470CEE6}"/>
              </a:ext>
            </a:extLst>
          </p:cNvPr>
          <p:cNvSpPr/>
          <p:nvPr/>
        </p:nvSpPr>
        <p:spPr>
          <a:xfrm>
            <a:off x="0" y="6467061"/>
            <a:ext cx="12192000" cy="39093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ED28408-6F83-43CC-BD9C-7DBC289B9B20}"/>
              </a:ext>
            </a:extLst>
          </p:cNvPr>
          <p:cNvSpPr/>
          <p:nvPr/>
        </p:nvSpPr>
        <p:spPr>
          <a:xfrm>
            <a:off x="0" y="6271592"/>
            <a:ext cx="12192000" cy="195470"/>
          </a:xfrm>
          <a:prstGeom prst="rect">
            <a:avLst/>
          </a:prstGeom>
          <a:solidFill>
            <a:srgbClr val="009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A53AAEA-6261-4A74-896E-B5E63886E2FB}"/>
              </a:ext>
            </a:extLst>
          </p:cNvPr>
          <p:cNvSpPr txBox="1">
            <a:spLocks/>
          </p:cNvSpPr>
          <p:nvPr/>
        </p:nvSpPr>
        <p:spPr>
          <a:xfrm>
            <a:off x="1097280" y="286604"/>
            <a:ext cx="10058400" cy="5350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7" name="Content Placeholder 30" descr="Bar chart">
            <a:extLst>
              <a:ext uri="{FF2B5EF4-FFF2-40B4-BE49-F238E27FC236}">
                <a16:creationId xmlns:a16="http://schemas.microsoft.com/office/drawing/2014/main" id="{148D3DB3-5F2A-4D0F-B981-95E1080A9B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3633" y="6319320"/>
            <a:ext cx="589067" cy="535032"/>
          </a:xfrm>
          <a:prstGeom prst="rect">
            <a:avLst/>
          </a:prstGeom>
        </p:spPr>
      </p:pic>
      <p:pic>
        <p:nvPicPr>
          <p:cNvPr id="26" name="Graphic 25" descr="House">
            <a:extLst>
              <a:ext uri="{FF2B5EF4-FFF2-40B4-BE49-F238E27FC236}">
                <a16:creationId xmlns:a16="http://schemas.microsoft.com/office/drawing/2014/main" id="{87EC8408-C73F-4143-84CF-9B1F2F9581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9779" y="6319320"/>
            <a:ext cx="589067" cy="538680"/>
          </a:xfrm>
          <a:prstGeom prst="rect">
            <a:avLst/>
          </a:prstGeom>
        </p:spPr>
      </p:pic>
      <p:pic>
        <p:nvPicPr>
          <p:cNvPr id="27" name="Graphic 26" descr="Computer">
            <a:extLst>
              <a:ext uri="{FF2B5EF4-FFF2-40B4-BE49-F238E27FC236}">
                <a16:creationId xmlns:a16="http://schemas.microsoft.com/office/drawing/2014/main" id="{0875D2C6-7F3E-440C-BCE0-AA933A09A4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55925" y="6315671"/>
            <a:ext cx="589066" cy="538680"/>
          </a:xfrm>
          <a:prstGeom prst="rect">
            <a:avLst/>
          </a:prstGeom>
        </p:spPr>
      </p:pic>
      <p:pic>
        <p:nvPicPr>
          <p:cNvPr id="28" name="Graphic 27" descr="Wireless router">
            <a:extLst>
              <a:ext uri="{FF2B5EF4-FFF2-40B4-BE49-F238E27FC236}">
                <a16:creationId xmlns:a16="http://schemas.microsoft.com/office/drawing/2014/main" id="{0BB0AD23-4A66-47AF-870D-91F069F082C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202070" y="6315671"/>
            <a:ext cx="583098" cy="538681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1775CE1-4E44-4E2C-8B5E-48E430B5A23B}"/>
              </a:ext>
            </a:extLst>
          </p:cNvPr>
          <p:cNvCxnSpPr/>
          <p:nvPr/>
        </p:nvCxnSpPr>
        <p:spPr>
          <a:xfrm>
            <a:off x="516834" y="937591"/>
            <a:ext cx="1115833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1456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21052-02FC-4FD5-8CA8-42C94E4BC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5032"/>
          </a:xfrm>
        </p:spPr>
        <p:txBody>
          <a:bodyPr>
            <a:normAutofit fontScale="90000"/>
          </a:bodyPr>
          <a:lstStyle/>
          <a:p>
            <a:r>
              <a:rPr lang="en-US" dirty="0"/>
              <a:t>LOGISTIC REGRESSION THRESHOLDING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7EC4368-F583-414D-842C-02A88470CEE6}"/>
              </a:ext>
            </a:extLst>
          </p:cNvPr>
          <p:cNvSpPr/>
          <p:nvPr/>
        </p:nvSpPr>
        <p:spPr>
          <a:xfrm>
            <a:off x="0" y="6467061"/>
            <a:ext cx="12192000" cy="39093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ED28408-6F83-43CC-BD9C-7DBC289B9B20}"/>
              </a:ext>
            </a:extLst>
          </p:cNvPr>
          <p:cNvSpPr/>
          <p:nvPr/>
        </p:nvSpPr>
        <p:spPr>
          <a:xfrm>
            <a:off x="0" y="6271592"/>
            <a:ext cx="12192000" cy="195470"/>
          </a:xfrm>
          <a:prstGeom prst="rect">
            <a:avLst/>
          </a:prstGeom>
          <a:solidFill>
            <a:srgbClr val="009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A53AAEA-6261-4A74-896E-B5E63886E2FB}"/>
              </a:ext>
            </a:extLst>
          </p:cNvPr>
          <p:cNvSpPr txBox="1">
            <a:spLocks/>
          </p:cNvSpPr>
          <p:nvPr/>
        </p:nvSpPr>
        <p:spPr>
          <a:xfrm>
            <a:off x="1097280" y="286604"/>
            <a:ext cx="10058400" cy="5350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7" name="Content Placeholder 30" descr="Bar chart">
            <a:extLst>
              <a:ext uri="{FF2B5EF4-FFF2-40B4-BE49-F238E27FC236}">
                <a16:creationId xmlns:a16="http://schemas.microsoft.com/office/drawing/2014/main" id="{148D3DB3-5F2A-4D0F-B981-95E1080A9B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3633" y="6319320"/>
            <a:ext cx="589067" cy="535032"/>
          </a:xfrm>
          <a:prstGeom prst="rect">
            <a:avLst/>
          </a:prstGeom>
        </p:spPr>
      </p:pic>
      <p:pic>
        <p:nvPicPr>
          <p:cNvPr id="26" name="Graphic 25" descr="House">
            <a:extLst>
              <a:ext uri="{FF2B5EF4-FFF2-40B4-BE49-F238E27FC236}">
                <a16:creationId xmlns:a16="http://schemas.microsoft.com/office/drawing/2014/main" id="{87EC8408-C73F-4143-84CF-9B1F2F9581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9779" y="6319320"/>
            <a:ext cx="589067" cy="538680"/>
          </a:xfrm>
          <a:prstGeom prst="rect">
            <a:avLst/>
          </a:prstGeom>
        </p:spPr>
      </p:pic>
      <p:pic>
        <p:nvPicPr>
          <p:cNvPr id="27" name="Graphic 26" descr="Computer">
            <a:extLst>
              <a:ext uri="{FF2B5EF4-FFF2-40B4-BE49-F238E27FC236}">
                <a16:creationId xmlns:a16="http://schemas.microsoft.com/office/drawing/2014/main" id="{0875D2C6-7F3E-440C-BCE0-AA933A09A4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55925" y="6315671"/>
            <a:ext cx="589066" cy="538680"/>
          </a:xfrm>
          <a:prstGeom prst="rect">
            <a:avLst/>
          </a:prstGeom>
        </p:spPr>
      </p:pic>
      <p:pic>
        <p:nvPicPr>
          <p:cNvPr id="28" name="Graphic 27" descr="Wireless router">
            <a:extLst>
              <a:ext uri="{FF2B5EF4-FFF2-40B4-BE49-F238E27FC236}">
                <a16:creationId xmlns:a16="http://schemas.microsoft.com/office/drawing/2014/main" id="{0BB0AD23-4A66-47AF-870D-91F069F082C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202070" y="6315671"/>
            <a:ext cx="583098" cy="538681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1775CE1-4E44-4E2C-8B5E-48E430B5A23B}"/>
              </a:ext>
            </a:extLst>
          </p:cNvPr>
          <p:cNvCxnSpPr/>
          <p:nvPr/>
        </p:nvCxnSpPr>
        <p:spPr>
          <a:xfrm>
            <a:off x="516834" y="937591"/>
            <a:ext cx="1115833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Content Placeholder 24">
            <a:extLst>
              <a:ext uri="{FF2B5EF4-FFF2-40B4-BE49-F238E27FC236}">
                <a16:creationId xmlns:a16="http://schemas.microsoft.com/office/drawing/2014/main" id="{60B150B8-C476-4B5B-A405-128D6D4836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927" y="1589207"/>
            <a:ext cx="3313044" cy="2221378"/>
          </a:xfr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0720698B-999E-4DAF-81F2-794BDB8F3E6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389" y="1521671"/>
            <a:ext cx="3166324" cy="2255301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B7C8E82F-65A2-4476-B65C-E1ACADFDC7C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7466" y="3810585"/>
            <a:ext cx="3596030" cy="2199442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6C19B090-2E84-4838-9E54-F951D8FF1CE0}"/>
              </a:ext>
            </a:extLst>
          </p:cNvPr>
          <p:cNvSpPr txBox="1"/>
          <p:nvPr/>
        </p:nvSpPr>
        <p:spPr>
          <a:xfrm>
            <a:off x="1781399" y="1113951"/>
            <a:ext cx="2029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/>
              <a:t>Forward Subset Selection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013E150-CA14-46FE-8CEF-C8FCBDA6E13C}"/>
              </a:ext>
            </a:extLst>
          </p:cNvPr>
          <p:cNvSpPr txBox="1"/>
          <p:nvPr/>
        </p:nvSpPr>
        <p:spPr>
          <a:xfrm>
            <a:off x="6895112" y="1109510"/>
            <a:ext cx="30333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/>
              <a:t>                       Backward Subset Selection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D61B7F4-1BD4-438E-B535-7C14D74A5BFB}"/>
              </a:ext>
            </a:extLst>
          </p:cNvPr>
          <p:cNvSpPr txBox="1"/>
          <p:nvPr/>
        </p:nvSpPr>
        <p:spPr>
          <a:xfrm>
            <a:off x="5772833" y="3428743"/>
            <a:ext cx="6463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/>
              <a:t>LASSO</a:t>
            </a:r>
          </a:p>
        </p:txBody>
      </p:sp>
    </p:spTree>
    <p:extLst>
      <p:ext uri="{BB962C8B-B14F-4D97-AF65-F5344CB8AC3E}">
        <p14:creationId xmlns:p14="http://schemas.microsoft.com/office/powerpoint/2010/main" val="3794834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603</TotalTime>
  <Words>785</Words>
  <Application>Microsoft Office PowerPoint</Application>
  <PresentationFormat>Widescreen</PresentationFormat>
  <Paragraphs>409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Times New Roman</vt:lpstr>
      <vt:lpstr>Office Theme</vt:lpstr>
      <vt:lpstr>Internet At Home</vt:lpstr>
      <vt:lpstr>PROBLEM STATEMENT</vt:lpstr>
      <vt:lpstr>PERFORMANCE MEASUREMENT</vt:lpstr>
      <vt:lpstr>DATA PROCESSING</vt:lpstr>
      <vt:lpstr>PowerPoint Presentation</vt:lpstr>
      <vt:lpstr>Overview</vt:lpstr>
      <vt:lpstr>LOGISTIC REGRESSION</vt:lpstr>
      <vt:lpstr>LOGISTIC REGRESSION</vt:lpstr>
      <vt:lpstr>LOGISTIC REGRESSION THRESHOLDING</vt:lpstr>
      <vt:lpstr>PERFORMANCE COMPARISION</vt:lpstr>
      <vt:lpstr>Linear Discriminant Analysis</vt:lpstr>
      <vt:lpstr>Linear Discriminant Analysis</vt:lpstr>
      <vt:lpstr>NAÏVE BAYES</vt:lpstr>
      <vt:lpstr>NAÏVE BAYES</vt:lpstr>
      <vt:lpstr>TREE Models</vt:lpstr>
      <vt:lpstr>Performance Comparison</vt:lpstr>
      <vt:lpstr>Random Forest</vt:lpstr>
      <vt:lpstr>SELECTION</vt:lpstr>
      <vt:lpstr>SELECTION PERFORMANCE</vt:lpstr>
      <vt:lpstr>TEST</vt:lpstr>
      <vt:lpstr>TEST PERFORMANCE</vt:lpstr>
      <vt:lpstr>Analyzing the Performance</vt:lpstr>
      <vt:lpstr>DISCUSSION</vt:lpstr>
      <vt:lpstr>      Questions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 At Home</dc:title>
  <dc:creator>Noul</dc:creator>
  <cp:lastModifiedBy>Akshay Suresh</cp:lastModifiedBy>
  <cp:revision>61</cp:revision>
  <dcterms:created xsi:type="dcterms:W3CDTF">2017-11-28T17:29:38Z</dcterms:created>
  <dcterms:modified xsi:type="dcterms:W3CDTF">2017-12-01T02:24:59Z</dcterms:modified>
</cp:coreProperties>
</file>