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s-CZ"/>
              <a:t>Additionally, you can see from this chart the % split of popularity between the top 5 categories. There is not much difference between each of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1.jp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5" Type="http://schemas.openxmlformats.org/officeDocument/2006/relationships/image" Target="../media/image20.jpg"/><Relationship Id="rId6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1298600" y="3305350"/>
            <a:ext cx="71805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</a:rPr>
              <a:t>ACCENTURE</a:t>
            </a:r>
            <a:r>
              <a:rPr lang="cs-CZ" sz="7400">
                <a:solidFill>
                  <a:srgbClr val="FFFFFF"/>
                </a:solidFill>
              </a:rPr>
              <a:t>-</a:t>
            </a:r>
            <a:endParaRPr sz="7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400">
                <a:solidFill>
                  <a:srgbClr val="FFFFFF"/>
                </a:solidFill>
              </a:rPr>
              <a:t>DATA ANALYST</a:t>
            </a:r>
            <a:endParaRPr sz="7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2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2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93" name="Google Shape;393;p22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Google Shape;398;p22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99" name="Google Shape;399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" name="Google Shape;403;p22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04" name="Google Shape;404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22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07" name="Google Shape;407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22"/>
          <p:cNvSpPr txBox="1"/>
          <p:nvPr/>
        </p:nvSpPr>
        <p:spPr>
          <a:xfrm>
            <a:off x="10949025" y="458325"/>
            <a:ext cx="7027800" cy="9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Key Points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1. Identify popular categories: Travel, Technology, and Animals have the highest occurrences.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2. Top reactions matter: "Adore" and "Heart" are the most prevalent reactions users express.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3. Sentiment distribution: Majority of reviews are positive (553), followed by negative (279) and neutral (108).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4. Actionable insights: Use data to improve user engagement and optimize the user experience.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5. Focus on user preferences: Understand what users adore and heart to tailor content accordingly.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6. Enhance negative feedback: Address and respond to negative feedback to improve customer satisfaction.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7. Encourage positive reviews: Leverage positive sentiments to build brand loyalty and word-of-mouth promotion.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20" name="Google Shape;420;p2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1" name="Google Shape;421;p2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23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23" name="Google Shape;423;p23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24" name="Google Shape;42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" name="Google Shape;431;p23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32" name="Google Shape;43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377275" y="2240725"/>
            <a:ext cx="7740600" cy="5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cs-CZ" sz="2800">
                <a:latin typeface="Calibri"/>
                <a:ea typeface="Calibri"/>
                <a:cs typeface="Calibri"/>
                <a:sym typeface="Calibri"/>
              </a:rPr>
              <a:t>Social Buzz founded by ex-engineers from a social media company, focusing on content-driven platform.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cs-CZ" sz="2800">
                <a:latin typeface="Calibri"/>
                <a:ea typeface="Calibri"/>
                <a:cs typeface="Calibri"/>
                <a:sym typeface="Calibri"/>
              </a:rPr>
              <a:t>Users stay anonymous, 100+ reaction options shape trending content on user feeds.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cs-CZ" sz="2800">
                <a:latin typeface="Calibri"/>
                <a:ea typeface="Calibri"/>
                <a:cs typeface="Calibri"/>
                <a:sym typeface="Calibri"/>
              </a:rPr>
              <a:t>Reached 500M active users monthly, needs advisory firm for scaling &amp; IPO.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cs-CZ" sz="2800">
                <a:latin typeface="Calibri"/>
                <a:ea typeface="Calibri"/>
                <a:cs typeface="Calibri"/>
                <a:sym typeface="Calibri"/>
              </a:rPr>
              <a:t>Enormous data collection requires tech-savvy team to manage 100K daily posts.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cs-CZ" sz="2800">
                <a:latin typeface="Calibri"/>
                <a:ea typeface="Calibri"/>
                <a:cs typeface="Calibri"/>
                <a:sym typeface="Calibri"/>
              </a:rPr>
              <a:t>Seeking external expertise for IPO guidance, resource management &amp; big data insights.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cs-CZ" sz="2800">
                <a:latin typeface="Calibri"/>
                <a:ea typeface="Calibri"/>
                <a:cs typeface="Calibri"/>
                <a:sym typeface="Calibri"/>
              </a:rPr>
              <a:t>Engaged in a 3-month project for big data audit, IPO recommendations &amp; top content categories.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2372925" y="3667350"/>
            <a:ext cx="7180500" cy="6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asks to be delegated: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up-to-date big data best practices presentation.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 sample data sets using SQL.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Conduct on-site data-center audit.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sample data set tables.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Conduct virtual session with Social Buzz team to present relevant client success stories.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 best practice document for IPO.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Load sample data sets into Accenture sandbox database.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Conduct technology architecture workshop with Social Buzz Data Team.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 stress testing of technology to identify weak spots.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Communicate with previous IPO companies within our client base for reference stories.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 sample data sets with visualizations.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full documentation of the process to guide them through the IPO.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17"/>
          <p:cNvGrpSpPr/>
          <p:nvPr/>
        </p:nvGrpSpPr>
        <p:grpSpPr>
          <a:xfrm>
            <a:off x="11411515" y="1050857"/>
            <a:ext cx="2187334" cy="2123082"/>
            <a:chOff x="-23042" y="66269"/>
            <a:chExt cx="6542159" cy="6349987"/>
          </a:xfrm>
        </p:grpSpPr>
        <p:sp>
          <p:nvSpPr>
            <p:cNvPr id="230" name="Google Shape;230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4" name="Google Shape;234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7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38" name="Google Shape;238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0" name="Google Shape;25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1" name="Google Shape;261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2" name="Google Shape;262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4" name="Google Shape;264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7" name="Google Shape;267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8" name="Google Shape;268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Google Shape;269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0" name="Google Shape;270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1" name="Google Shape;271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3" name="Google Shape;273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4" name="Google Shape;274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4405075" y="1655075"/>
            <a:ext cx="139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5983775" y="3081000"/>
            <a:ext cx="1234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7766175" y="4761550"/>
            <a:ext cx="1056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9622150" y="6295075"/>
            <a:ext cx="87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11483775" y="8163100"/>
            <a:ext cx="684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7" name="Google Shape;297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4" name="Google Shape;3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9"/>
          <p:cNvSpPr txBox="1"/>
          <p:nvPr/>
        </p:nvSpPr>
        <p:spPr>
          <a:xfrm>
            <a:off x="3106475" y="4837950"/>
            <a:ext cx="1466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7733888" y="3956250"/>
            <a:ext cx="1884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000">
                <a:latin typeface="Calibri"/>
                <a:ea typeface="Calibri"/>
                <a:cs typeface="Calibri"/>
                <a:sym typeface="Calibri"/>
              </a:rPr>
              <a:t>16</a:t>
            </a:r>
            <a:endParaRPr sz="7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13201550" y="3956250"/>
            <a:ext cx="1909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000">
                <a:latin typeface="Calibri"/>
                <a:ea typeface="Calibri"/>
                <a:cs typeface="Calibri"/>
                <a:sym typeface="Calibri"/>
              </a:rPr>
              <a:t>940</a:t>
            </a:r>
            <a:endParaRPr sz="7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851838" y="3956238"/>
            <a:ext cx="1298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12247650" y="5377425"/>
            <a:ext cx="4787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latin typeface="Calibri"/>
                <a:ea typeface="Calibri"/>
                <a:cs typeface="Calibri"/>
                <a:sym typeface="Calibri"/>
              </a:rPr>
              <a:t>No Of Unique Values In Sentiments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1986225" y="5550900"/>
            <a:ext cx="36786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 Category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7969875" y="5550900"/>
            <a:ext cx="10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7118600" y="5550900"/>
            <a:ext cx="31149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latin typeface="Calibri"/>
                <a:ea typeface="Calibri"/>
                <a:cs typeface="Calibri"/>
                <a:sym typeface="Calibri"/>
              </a:rPr>
              <a:t>No Of Reaction Types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31" name="Google Shape;331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2" name="Google Shape;332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43" name="Google Shape;343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4" name="Google Shape;344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20"/>
          <p:cNvSpPr txBox="1"/>
          <p:nvPr/>
        </p:nvSpPr>
        <p:spPr>
          <a:xfrm>
            <a:off x="15175875" y="5652750"/>
            <a:ext cx="31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5000" y="1685150"/>
            <a:ext cx="8192297" cy="75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1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64" name="Google Shape;364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5" name="Google Shape;365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" name="Google Shape;366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" name="Google Shape;374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76" name="Google Shape;376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7" name="Google Shape;377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8" name="Google Shape;3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9125" y="1399275"/>
            <a:ext cx="13544600" cy="808019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1"/>
          <p:cNvSpPr txBox="1"/>
          <p:nvPr/>
        </p:nvSpPr>
        <p:spPr>
          <a:xfrm>
            <a:off x="5601825" y="3157400"/>
            <a:ext cx="12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