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5ce9aa988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5ce9aa988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5ce9aa988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5ce9aa988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5ce9aa988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5ce9aa988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5ce9aa988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5ce9aa988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5ce9aa988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5ce9aa988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5ce9aa988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5ce9aa988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5ce9aa988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5ce9aa988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5ce9aa988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5ce9aa988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5ce9aa988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5ce9aa988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5ce9aa988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5ce9aa988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5ce9aa988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5ce9aa988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5ce9aa988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5ce9aa988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5ce9aa988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a5ce9aa988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5ce9aa988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5ce9aa988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5ce9aa988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5ce9aa988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5ce9aa988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a5ce9aa988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5ce9aa988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a5ce9aa988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5ce9aa988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a5ce9aa988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5ce9aa988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a5ce9aa988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5ce9aa988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5ce9aa988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5ce9aa988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5ce9aa988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5ce9aa988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5ce9aa988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5ce9aa988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5ce9aa988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5ce9aa988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5ce9aa988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5ce9aa988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5ce9aa988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5ce9aa988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5ce9aa988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kaggle.com/sobhanmoosavi/us-accidents" TargetMode="External"/><Relationship Id="rId4" Type="http://schemas.openxmlformats.org/officeDocument/2006/relationships/hyperlink" Target="https://stackoverflow.com/" TargetMode="External"/><Relationship Id="rId5" Type="http://schemas.openxmlformats.org/officeDocument/2006/relationships/hyperlink" Target="https://cran.r-project.org/web/packages/dlookr/vignettes/EDA.html" TargetMode="External"/><Relationship Id="rId6" Type="http://schemas.openxmlformats.org/officeDocument/2006/relationships/hyperlink" Target="https://arxiv.org/abs/1906.05409" TargetMode="External"/><Relationship Id="rId7" Type="http://schemas.openxmlformats.org/officeDocument/2006/relationships/hyperlink" Target="https://scikit-learn.org/stable/" TargetMode="External"/><Relationship Id="rId8" Type="http://schemas.openxmlformats.org/officeDocument/2006/relationships/hyperlink" Target="https://matplotlib.org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sobhanmoosavi/us-accident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60950" y="15180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Accident Risk Prediction System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Team 11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Aaradhya Sharma - 001040799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Akshay Khandelwal - 001563326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154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 Accident Pie Chart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700" y="762000"/>
            <a:ext cx="5887801" cy="425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Accident Over The Year</a:t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125" y="1095975"/>
            <a:ext cx="5240274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Accident And Severity Combine Graph</a:t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024" y="1017800"/>
            <a:ext cx="4904501" cy="362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Target Variable</a:t>
            </a:r>
            <a:endParaRPr u="sng"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Dependent Target Variable is Severity which contains numerical digits from 0 to 4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Severity Class 0 - no accident, or no injury 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Severity Class 1 - accident less severe 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Severity Class 2 - a severe accident 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Severity Class 3 - a severe accident with loss of live 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Severity Class 4 - accident with loss of lives and system failure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129550" y="115450"/>
            <a:ext cx="1713600" cy="8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Severity</a:t>
            </a:r>
            <a:endParaRPr/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000" y="497125"/>
            <a:ext cx="7747401" cy="442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Classification </a:t>
            </a:r>
            <a:endParaRPr u="sng"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Logistic Regression Classification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Support Vector Machine Classification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Naïve Bayes Classification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K-Nearest Neighbor Classification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Decision Tree Classification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Random Forest Classification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Data Preprocessing</a:t>
            </a:r>
            <a:endParaRPr u="sng"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Dropping useless Features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ID, TMC, Source, Number, End_Lat, End_Lng, </a:t>
            </a:r>
            <a:r>
              <a:rPr lang="en"/>
              <a:t>Description, Distance(mi) End_Time, Timezone, Weather_Timestamp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          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75" y="2646750"/>
            <a:ext cx="8808250" cy="84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247400" y="608375"/>
            <a:ext cx="85206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Dropping Categorical Features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Country, Turning_Loop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3038" y="1637088"/>
            <a:ext cx="6029325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11700" y="2440800"/>
            <a:ext cx="85206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Dropping Features with Maximum Missing Data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Wind_Chill(F) -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1868249</a:t>
            </a:r>
            <a:r>
              <a:rPr lang="en"/>
              <a:t>, Precipitation(in) -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2025874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3050" y="3587775"/>
            <a:ext cx="6029326" cy="6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193825" y="3726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Dropping Features having least </a:t>
            </a:r>
            <a:r>
              <a:rPr lang="en"/>
              <a:t>Correlation</a:t>
            </a:r>
            <a:r>
              <a:rPr lang="en"/>
              <a:t> with the Target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Visibility(mi)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Bump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Give_Way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No_Exit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Roundabout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Traffic_Calming</a:t>
            </a:r>
            <a:endParaRPr/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1050" y="814400"/>
            <a:ext cx="6277301" cy="432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311700" y="3043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Dropping records with Null value</a:t>
            </a:r>
            <a:endParaRPr/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2425" y="932300"/>
            <a:ext cx="4254100" cy="8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67650" y="19569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Encoding the Independent Variable</a:t>
            </a:r>
            <a:endParaRPr/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925" y="2571750"/>
            <a:ext cx="8339375" cy="242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Index</a:t>
            </a:r>
            <a:endParaRPr u="sng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 							- Slide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Description of Dataset 				- Slide 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Analysis 								- Slide 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 Variable 						- Slide 13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Classification 						- Slide 15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Preprocessing 					- Slide 16	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Methods 							- Slide 20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 								- Slide 25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References 							- Slide 26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Methods</a:t>
            </a:r>
            <a:endParaRPr u="sng"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 data in Training and Test sets in a 80-20 ratio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Scaling- Standardisation</a:t>
            </a:r>
            <a:endParaRPr/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75" y="2282875"/>
            <a:ext cx="893445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311700" y="2869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All States Data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Accuracy Score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Linear Regression Classifier:  68%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K-NN Classifier:  69%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Naive Bayes Classifier: 50%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SVM Classifier:  68%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Decision Tree Classifier: 80%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Random Forest Classifier: 83%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Confusion Matrix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[[  3518   1853    381     21]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[  1071 376811  33216   1514]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[   258  47435 120660   1110]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[    86   6777   4109   7884]]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/>
        </p:nvSpPr>
        <p:spPr>
          <a:xfrm>
            <a:off x="407200" y="375050"/>
            <a:ext cx="8381400" cy="46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State of California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FF"/>
                </a:highlight>
              </a:rPr>
              <a:t>Accuracy Score</a:t>
            </a:r>
            <a:endParaRPr b="1" sz="1800">
              <a:highlight>
                <a:srgbClr val="FFFFFF"/>
              </a:highlight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</a:rPr>
              <a:t>Linear Regression Classifier:  73%</a:t>
            </a:r>
            <a:endParaRPr sz="1800">
              <a:highlight>
                <a:srgbClr val="FFFFFF"/>
              </a:highlight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</a:rPr>
              <a:t>K-NN Classifier:  78%</a:t>
            </a:r>
            <a:endParaRPr sz="1800">
              <a:highlight>
                <a:srgbClr val="FFFFFF"/>
              </a:highlight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</a:rPr>
              <a:t>Naive Bayes Classifier: 44%</a:t>
            </a:r>
            <a:endParaRPr sz="1800">
              <a:highlight>
                <a:srgbClr val="FFFFFF"/>
              </a:highlight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</a:rPr>
              <a:t>SVM Classifier:  72%</a:t>
            </a:r>
            <a:endParaRPr sz="1800">
              <a:highlight>
                <a:srgbClr val="FFFFFF"/>
              </a:highlight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</a:rPr>
              <a:t>Decision Tree Classifier: 83%</a:t>
            </a:r>
            <a:endParaRPr sz="1800">
              <a:highlight>
                <a:srgbClr val="FFFFFF"/>
              </a:highlight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</a:rPr>
              <a:t>Random Forest Classifier: 85%</a:t>
            </a:r>
            <a:endParaRPr sz="1800">
              <a:highlight>
                <a:srgbClr val="FFFFFF"/>
              </a:highlight>
            </a:endParaRPr>
          </a:p>
          <a:p>
            <a:pPr indent="4572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FF"/>
                </a:highlight>
              </a:rPr>
              <a:t>Confusion Matrix </a:t>
            </a:r>
            <a:r>
              <a:rPr lang="en" sz="1800">
                <a:highlight>
                  <a:srgbClr val="FFFFFF"/>
                </a:highlight>
              </a:rPr>
              <a:t>: </a:t>
            </a:r>
            <a:endParaRPr sz="1800">
              <a:highlight>
                <a:srgbClr val="FFFFFF"/>
              </a:highlight>
            </a:endParaRPr>
          </a:p>
          <a:p>
            <a:pPr indent="4572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</a:rPr>
              <a:t>[[  735    410     15      3]</a:t>
            </a:r>
            <a:endParaRPr sz="1800">
              <a:highlight>
                <a:srgbClr val="FFFFFF"/>
              </a:highlight>
            </a:endParaRPr>
          </a:p>
          <a:p>
            <a:pPr indent="4572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</a:rPr>
              <a:t> [  216  91220   6625     48]</a:t>
            </a:r>
            <a:endParaRPr sz="1800">
              <a:highlight>
                <a:srgbClr val="FFFFFF"/>
              </a:highlight>
            </a:endParaRPr>
          </a:p>
          <a:p>
            <a:pPr indent="4572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</a:rPr>
              <a:t> [   43  11070  23473     44]</a:t>
            </a:r>
            <a:endParaRPr sz="1800">
              <a:highlight>
                <a:srgbClr val="FFFFFF"/>
              </a:highlight>
            </a:endParaRPr>
          </a:p>
          <a:p>
            <a:pPr indent="4572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</a:rPr>
              <a:t> [    6    789    201    305]]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idx="1" type="body"/>
          </p:nvPr>
        </p:nvSpPr>
        <p:spPr>
          <a:xfrm>
            <a:off x="311700" y="4369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 of South Carolina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Accuracy Score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Linear Regression Classifier: 79 %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K-NN Classifier:  83%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Naive Bayes Classifier: 80 %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SVM Classifier: 78 %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Decision Tree Classifier: 86 %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Random Forest Classifier: 88%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Confusion Matrix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[[  735    410     15      3]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[  216  91220   6625     48]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[   43  11070  23473     44]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[    6    789    201    305]]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73150"/>
            <a:ext cx="7913725" cy="344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Result</a:t>
            </a:r>
            <a:endParaRPr u="sng"/>
          </a:p>
        </p:txBody>
      </p:sp>
      <p:sp>
        <p:nvSpPr>
          <p:cNvPr id="233" name="Google Shape;233;p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 found the Random Forest Algorithm as the Best for Predicting the  value of the Target Variable Severity for this analysis.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References</a:t>
            </a:r>
            <a:endParaRPr u="sng"/>
          </a:p>
        </p:txBody>
      </p:sp>
      <p:sp>
        <p:nvSpPr>
          <p:cNvPr id="239" name="Google Shape;239;p3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https://www.kaggle.com/sobhanmoosavi/us-accidents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u="sng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https://stackoverflow.com/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u="sng">
                <a:solidFill>
                  <a:srgbClr val="000000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https://cran.r-project.org/web/packages/dlookr/vignettes/EDA.html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Moosavi, Sobhan, Mohammad Hossein Samavatian, Srinivasan Parthasarathy, and Rajiv Ramnath. </a:t>
            </a:r>
            <a:r>
              <a:rPr lang="en" u="sng">
                <a:solidFill>
                  <a:srgbClr val="000000"/>
                </a:solidFill>
                <a:highlight>
                  <a:srgbClr val="FFFFFF"/>
                </a:highlight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“A Countrywide Traffic Accident Dataset.”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, arXiv preprint arXiv:1906.05409 (2019).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Advances in Geographic Information Systems, ACM, 2019.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u="sng">
                <a:solidFill>
                  <a:srgbClr val="000000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https://scikit-learn.org/stable/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u="sng">
                <a:solidFill>
                  <a:srgbClr val="000000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https://matplotlib.org/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type="title"/>
          </p:nvPr>
        </p:nvSpPr>
        <p:spPr>
          <a:xfrm>
            <a:off x="1211800" y="18137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Introduction </a:t>
            </a:r>
            <a:endParaRPr u="sng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3973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system aims to predict the occurrence of a probable accident based on the data of past occurred Accidents in the United States of America from year 2016 to 2020.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system has ‘Severity’ as the target variable and its predictions are based on a variety of intrinsic and contextual attributes such as location, time, natural language description, weather, period-of-day, and points-of-interest.  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Description of the Dataset</a:t>
            </a:r>
            <a:endParaRPr u="sng"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Dataset consists information of accident happened in 49 states of the United States of America From February 2016 to June 2020.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Number of Records: 3.5 million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Size: 1.24 GB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Number of Attributes: 49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1143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17 attributes are String,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1143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13 attributes are Boolean, 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1143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12 attributes are Decimal,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1143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And 7 are others.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Link: </a:t>
            </a: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https://www.kaggle.com/sobhanmoosavi/us-accidents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Analysis</a:t>
            </a:r>
            <a:endParaRPr u="sng"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ALL EDA PLOT/GRAPHS 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75" y="-76200"/>
            <a:ext cx="85205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Severity by level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8375" y="1396550"/>
            <a:ext cx="5227250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60575" y="1534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Accident by State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900" y="879650"/>
            <a:ext cx="7855750" cy="393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Pictorial Representation of Accidents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525" y="1780175"/>
            <a:ext cx="594360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 with most Accident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850" y="1017800"/>
            <a:ext cx="6857999" cy="386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