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notesMasterIdLst>
    <p:notesMasterId r:id="rId17"/>
  </p:notesMasterIdLst>
  <p:sldIdLst>
    <p:sldId id="256" r:id="rId2"/>
    <p:sldId id="348" r:id="rId3"/>
    <p:sldId id="349" r:id="rId4"/>
    <p:sldId id="328" r:id="rId5"/>
    <p:sldId id="343" r:id="rId6"/>
    <p:sldId id="344" r:id="rId7"/>
    <p:sldId id="354" r:id="rId8"/>
    <p:sldId id="353" r:id="rId9"/>
    <p:sldId id="352" r:id="rId10"/>
    <p:sldId id="351" r:id="rId11"/>
    <p:sldId id="355" r:id="rId12"/>
    <p:sldId id="356" r:id="rId13"/>
    <p:sldId id="350" r:id="rId14"/>
    <p:sldId id="357" r:id="rId15"/>
    <p:sldId id="358" r:id="rId16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Objects="1">
      <p:cViewPr varScale="1">
        <p:scale>
          <a:sx n="82" d="100"/>
          <a:sy n="82" d="100"/>
        </p:scale>
        <p:origin x="1507" y="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F936A17-6B04-4DC4-B1EF-BFBC157A5092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D020F8F-4289-4C93-A2F4-C0B7582AA3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3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AACB21-A36A-4E80-9884-A1908EF4CB58}" type="datetime1">
              <a:rPr lang="en-US"/>
              <a:pPr>
                <a:defRPr/>
              </a:pPr>
              <a:t>10/15/2020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077986-7FB7-40B7-9E9E-53E44F93D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C6E80-CB13-43B2-BA3E-86A32B75CFA0}" type="datetime1">
              <a:rPr lang="en-US"/>
              <a:pPr>
                <a:defRPr/>
              </a:pPr>
              <a:t>10/15/2020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08711-6A26-4BA4-A225-D6494909F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C091D-FDDE-4FFC-B74C-42279BA16078}" type="datetime1">
              <a:rPr lang="en-US"/>
              <a:pPr>
                <a:defRPr/>
              </a:pPr>
              <a:t>10/15/2020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D8269-3EEB-4A52-91B7-8A9ACFE3A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51996-20CE-4325-BB1D-0108F6549655}" type="datetime1">
              <a:rPr lang="en-US"/>
              <a:pPr>
                <a:defRPr/>
              </a:pPr>
              <a:t>10/15/2020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F873A-A4A7-4660-A1F9-7D8AE0F948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F0E359-A201-4255-990C-DB0C8BA916CB}" type="datetime1">
              <a:rPr lang="en-US"/>
              <a:pPr>
                <a:defRPr/>
              </a:pPr>
              <a:t>10/15/2020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BCCF76-F54C-44E0-91E0-88FC03868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2E019-D5A0-4B18-90FD-74EB6216B7DA}" type="datetime1">
              <a:rPr lang="en-US"/>
              <a:pPr>
                <a:defRPr/>
              </a:pPr>
              <a:t>10/15/2020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C4ADB-1336-4AE6-BAC4-74AB5ED07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73ACA5-3CD8-44FB-971C-E46EAEFBD889}" type="datetime1">
              <a:rPr lang="en-US"/>
              <a:pPr>
                <a:defRPr/>
              </a:pPr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54E760-F44D-4987-9DE9-019562B60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342EF-662D-4124-B4AD-CD5038976F4A}" type="datetime1">
              <a:rPr lang="en-US"/>
              <a:pPr>
                <a:defRPr/>
              </a:pPr>
              <a:t>10/15/2020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1A95A-4D59-4ACF-B24A-BB1449B87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A92CE6-282F-4CB5-93EC-F18E298656FE}" type="datetime1">
              <a:rPr lang="en-US"/>
              <a:pPr>
                <a:defRPr/>
              </a:pPr>
              <a:t>10/15/2020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FB05F0-1673-49EE-B7D3-1B46303F0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6BE114-A8FE-44EB-928F-604F67FDFAEF}" type="datetime1">
              <a:rPr lang="en-US"/>
              <a:pPr>
                <a:defRPr/>
              </a:pPr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8336AD-37A7-4FA6-B343-8A9E96776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2575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30" charset="2"/>
              <a:buNone/>
              <a:defRPr/>
            </a:pPr>
            <a:endParaRPr lang="en-US" sz="3200">
              <a:latin typeface="Gill Sans MT" pitchFamily="30" charset="-18"/>
            </a:endParaRPr>
          </a:p>
        </p:txBody>
      </p:sp>
      <p:sp>
        <p:nvSpPr>
          <p:cNvPr id="6" name="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dist="25400" dir="3299947" sx="96001" sy="96001" algn="tl" rotWithShape="0">
              <a:srgbClr val="EBDAB1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7" name="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5AC987-DA26-4440-8AD0-E2254700C518}" type="datetime1">
              <a:rPr lang="en-US"/>
              <a:pPr>
                <a:defRPr/>
              </a:pPr>
              <a:t>10/15/2020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D450F0-A17B-457E-8937-0B0F502BF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FF6DB"/>
            </a:solidFill>
            <a:round/>
            <a:headEnd/>
            <a:tailEnd/>
          </a:ln>
          <a:effectLst>
            <a:outerShdw dist="25400" dir="5400000" algn="tl" rotWithShape="0">
              <a:srgbClr val="AFA58D">
                <a:alpha val="8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fld id="{8B448A05-E261-4AF1-BC6A-AC59942EC058}" type="datetime1">
              <a:rPr lang="en-US"/>
              <a:pPr>
                <a:defRPr/>
              </a:pPr>
              <a:t>10/15/2020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fld id="{E5FF79D1-8D05-4A03-BE58-1C0786913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7" r:id="rId2"/>
    <p:sldLayoutId id="2147483763" r:id="rId3"/>
    <p:sldLayoutId id="2147483758" r:id="rId4"/>
    <p:sldLayoutId id="2147483764" r:id="rId5"/>
    <p:sldLayoutId id="2147483759" r:id="rId6"/>
    <p:sldLayoutId id="2147483765" r:id="rId7"/>
    <p:sldLayoutId id="2147483766" r:id="rId8"/>
    <p:sldLayoutId id="2147483767" r:id="rId9"/>
    <p:sldLayoutId id="2147483760" r:id="rId10"/>
    <p:sldLayoutId id="21474837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ＭＳ Ｐゴシック" pitchFamily="3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9pPr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30" charset="2"/>
        <a:buChar char=""/>
        <a:defRPr sz="32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0" charset="0"/>
        <a:buChar char="◦"/>
        <a:defRPr sz="28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30" charset="2"/>
        <a:buChar char=""/>
        <a:defRPr sz="24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30" charset="2"/>
        <a:buChar char=""/>
        <a:defRPr sz="20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30" charset="2"/>
        <a:buChar char=""/>
        <a:defRPr sz="20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INFO 5100: Application Engineering and Development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1431925" y="2725738"/>
            <a:ext cx="7407275" cy="1752600"/>
          </a:xfrm>
        </p:spPr>
        <p:txBody>
          <a:bodyPr/>
          <a:lstStyle/>
          <a:p>
            <a:pPr marL="26988" eaLnBrk="1" hangingPunct="1"/>
            <a:r>
              <a:rPr lang="en-US" sz="3200" b="1" dirty="0">
                <a:solidFill>
                  <a:srgbClr val="320E04"/>
                </a:solidFill>
              </a:rPr>
              <a:t>Design and Implement </a:t>
            </a:r>
          </a:p>
          <a:p>
            <a:pPr marL="26988" eaLnBrk="1" hangingPunct="1"/>
            <a:r>
              <a:rPr lang="en-US" sz="3200" b="1" dirty="0">
                <a:solidFill>
                  <a:srgbClr val="320E04"/>
                </a:solidFill>
              </a:rPr>
              <a:t>An online Voting App</a:t>
            </a:r>
          </a:p>
        </p:txBody>
      </p:sp>
      <p:pic>
        <p:nvPicPr>
          <p:cNvPr id="8197" name="Picture 5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3429000"/>
            <a:ext cx="1795882" cy="18333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A412EF-BB62-4B1D-94AA-303AD3871360}"/>
              </a:ext>
            </a:extLst>
          </p:cNvPr>
          <p:cNvSpPr/>
          <p:nvPr/>
        </p:nvSpPr>
        <p:spPr>
          <a:xfrm>
            <a:off x="1170619" y="1297728"/>
            <a:ext cx="77724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PersonDirectory</a:t>
            </a:r>
            <a:r>
              <a:rPr lang="en-US" dirty="0"/>
              <a:t> </a:t>
            </a:r>
            <a:r>
              <a:rPr lang="en-US" dirty="0" err="1"/>
              <a:t>persondirectory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CandidateDirectory</a:t>
            </a:r>
            <a:r>
              <a:rPr lang="en-US" dirty="0"/>
              <a:t> </a:t>
            </a:r>
            <a:r>
              <a:rPr lang="en-US" dirty="0" err="1"/>
              <a:t>candidatedirectory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ArrayList</a:t>
            </a:r>
            <a:r>
              <a:rPr lang="en-US" dirty="0"/>
              <a:t>&lt;Seat&gt; </a:t>
            </a:r>
            <a:r>
              <a:rPr lang="en-US" dirty="0" err="1"/>
              <a:t>seatlist</a:t>
            </a:r>
            <a:r>
              <a:rPr lang="en-US" dirty="0"/>
              <a:t>;</a:t>
            </a:r>
          </a:p>
          <a:p>
            <a:r>
              <a:rPr lang="en-US" dirty="0"/>
              <a:t>    District </a:t>
            </a:r>
            <a:r>
              <a:rPr lang="en-US" dirty="0" err="1"/>
              <a:t>district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</a:p>
          <a:p>
            <a:r>
              <a:rPr lang="en-US" b="1" dirty="0">
                <a:solidFill>
                  <a:srgbClr val="0070C0"/>
                </a:solidFill>
              </a:rPr>
              <a:t>Constructor</a:t>
            </a:r>
          </a:p>
          <a:p>
            <a:endParaRPr lang="en-US" dirty="0"/>
          </a:p>
          <a:p>
            <a:r>
              <a:rPr lang="en-US" dirty="0"/>
              <a:t>    public Election(District d){</a:t>
            </a:r>
          </a:p>
          <a:p>
            <a:r>
              <a:rPr lang="en-US" dirty="0"/>
              <a:t>        </a:t>
            </a:r>
            <a:r>
              <a:rPr lang="en-US" dirty="0" err="1"/>
              <a:t>candidatedirectory</a:t>
            </a:r>
            <a:r>
              <a:rPr lang="en-US" dirty="0"/>
              <a:t> = new </a:t>
            </a:r>
            <a:r>
              <a:rPr lang="en-US" dirty="0" err="1"/>
              <a:t>CandidateDirectory</a:t>
            </a:r>
            <a:r>
              <a:rPr lang="en-US" dirty="0"/>
              <a:t>(this);</a:t>
            </a:r>
          </a:p>
          <a:p>
            <a:r>
              <a:rPr lang="en-US" dirty="0"/>
              <a:t>        </a:t>
            </a:r>
            <a:r>
              <a:rPr lang="en-US" dirty="0" err="1"/>
              <a:t>seatlist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r>
              <a:rPr lang="en-US" dirty="0"/>
              <a:t>        district = d;        </a:t>
            </a:r>
          </a:p>
          <a:p>
            <a:r>
              <a:rPr lang="en-US" dirty="0"/>
              <a:t> </a:t>
            </a:r>
          </a:p>
          <a:p>
            <a:r>
              <a:rPr lang="en-US" b="1" dirty="0">
                <a:solidFill>
                  <a:srgbClr val="0070C0"/>
                </a:solidFill>
              </a:rPr>
              <a:t>Key Functions   </a:t>
            </a:r>
          </a:p>
          <a:p>
            <a:r>
              <a:rPr lang="en-US" dirty="0"/>
              <a:t>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newSeat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(int code, String name)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RegisterPerson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(String 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ssn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registerCandidateProfile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(String 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ssn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assignCandidateToASeat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(String name, int code, 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CandidateProfile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cp)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getRunningCandidatesForSeat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(String n, int c)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90A603-34C7-4A02-A549-83B1AC494946}"/>
              </a:ext>
            </a:extLst>
          </p:cNvPr>
          <p:cNvSpPr/>
          <p:nvPr/>
        </p:nvSpPr>
        <p:spPr>
          <a:xfrm>
            <a:off x="990600" y="940054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Definition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9E0ED3-F587-4F13-A339-11A1A04553BD}"/>
              </a:ext>
            </a:extLst>
          </p:cNvPr>
          <p:cNvSpPr/>
          <p:nvPr/>
        </p:nvSpPr>
        <p:spPr>
          <a:xfrm>
            <a:off x="3733800" y="95845"/>
            <a:ext cx="2372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Election Class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9378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1985557" y="3538917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Candidate Profile</a:t>
            </a:r>
          </a:p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1981200" y="1900335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Election</a:t>
            </a:r>
          </a:p>
        </p:txBody>
      </p:sp>
      <p:cxnSp>
        <p:nvCxnSpPr>
          <p:cNvPr id="29" name="Straight Connector 28"/>
          <p:cNvCxnSpPr>
            <a:cxnSpLocks/>
            <a:stCxn id="32" idx="2"/>
            <a:endCxn id="27" idx="0"/>
          </p:cNvCxnSpPr>
          <p:nvPr/>
        </p:nvCxnSpPr>
        <p:spPr>
          <a:xfrm>
            <a:off x="2743200" y="2814735"/>
            <a:ext cx="4357" cy="7241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7">
            <a:extLst>
              <a:ext uri="{FF2B5EF4-FFF2-40B4-BE49-F238E27FC236}">
                <a16:creationId xmlns:a16="http://schemas.microsoft.com/office/drawing/2014/main" id="{6BE2CC7A-959C-4E81-B980-7726A1388DAA}"/>
              </a:ext>
            </a:extLst>
          </p:cNvPr>
          <p:cNvSpPr/>
          <p:nvPr/>
        </p:nvSpPr>
        <p:spPr>
          <a:xfrm>
            <a:off x="1990531" y="5021085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3B2DB1-BDAA-406A-AAF5-904B53252213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>
            <a:off x="2747557" y="4453317"/>
            <a:ext cx="4974" cy="567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37">
            <a:extLst>
              <a:ext uri="{FF2B5EF4-FFF2-40B4-BE49-F238E27FC236}">
                <a16:creationId xmlns:a16="http://schemas.microsoft.com/office/drawing/2014/main" id="{3383BB4F-08D0-4B72-A5F2-224DD34728F2}"/>
              </a:ext>
            </a:extLst>
          </p:cNvPr>
          <p:cNvSpPr/>
          <p:nvPr/>
        </p:nvSpPr>
        <p:spPr>
          <a:xfrm>
            <a:off x="4572000" y="1900335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Position</a:t>
            </a:r>
          </a:p>
          <a:p>
            <a:pPr algn="ctr"/>
            <a:r>
              <a:rPr lang="en-US" dirty="0"/>
              <a:t>(Seat)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481162-5715-4797-B644-C78424229FEE}"/>
              </a:ext>
            </a:extLst>
          </p:cNvPr>
          <p:cNvCxnSpPr>
            <a:stCxn id="32" idx="3"/>
            <a:endCxn id="16" idx="1"/>
          </p:cNvCxnSpPr>
          <p:nvPr/>
        </p:nvCxnSpPr>
        <p:spPr>
          <a:xfrm>
            <a:off x="3505200" y="2357535"/>
            <a:ext cx="10668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17B17E9-01DB-4EFE-ACD6-3AE814233CB1}"/>
              </a:ext>
            </a:extLst>
          </p:cNvPr>
          <p:cNvCxnSpPr>
            <a:stCxn id="27" idx="3"/>
            <a:endCxn id="16" idx="2"/>
          </p:cNvCxnSpPr>
          <p:nvPr/>
        </p:nvCxnSpPr>
        <p:spPr>
          <a:xfrm flipV="1">
            <a:off x="3509557" y="2814735"/>
            <a:ext cx="1824443" cy="11813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A447F3E-6E66-4ECE-9298-8F3CB82454B2}"/>
              </a:ext>
            </a:extLst>
          </p:cNvPr>
          <p:cNvSpPr/>
          <p:nvPr/>
        </p:nvSpPr>
        <p:spPr>
          <a:xfrm>
            <a:off x="4559559" y="3500535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Candidate Seat Assignment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F0BC2-6E4B-4809-BBB1-6F6E86CB58E9}"/>
              </a:ext>
            </a:extLst>
          </p:cNvPr>
          <p:cNvSpPr txBox="1"/>
          <p:nvPr/>
        </p:nvSpPr>
        <p:spPr>
          <a:xfrm>
            <a:off x="4648200" y="426543"/>
            <a:ext cx="167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400" dirty="0"/>
            </a:br>
            <a:r>
              <a:rPr lang="en-US" sz="1400" dirty="0"/>
              <a:t>Example: </a:t>
            </a:r>
          </a:p>
          <a:p>
            <a:pPr lvl="1"/>
            <a:r>
              <a:rPr lang="en-US" sz="1400" dirty="0"/>
              <a:t>President</a:t>
            </a:r>
          </a:p>
          <a:p>
            <a:pPr lvl="1"/>
            <a:r>
              <a:rPr lang="en-US" sz="1400" dirty="0"/>
              <a:t>Mayor</a:t>
            </a:r>
          </a:p>
          <a:p>
            <a:pPr lvl="1"/>
            <a:r>
              <a:rPr lang="en-US" sz="1400" dirty="0"/>
              <a:t>Senator</a:t>
            </a:r>
          </a:p>
          <a:p>
            <a:pPr lvl="1"/>
            <a:r>
              <a:rPr lang="en-US" sz="1400" dirty="0"/>
              <a:t>Congress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F7AC6F-777F-44B6-B95B-D840B88EA2B5}"/>
              </a:ext>
            </a:extLst>
          </p:cNvPr>
          <p:cNvSpPr txBox="1"/>
          <p:nvPr/>
        </p:nvSpPr>
        <p:spPr>
          <a:xfrm>
            <a:off x="4657531" y="4513913"/>
            <a:ext cx="225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Trump</a:t>
            </a:r>
            <a:r>
              <a:rPr lang="en-US" sz="1400" dirty="0"/>
              <a:t> for </a:t>
            </a:r>
            <a:r>
              <a:rPr lang="en-US" sz="1400" dirty="0">
                <a:solidFill>
                  <a:srgbClr val="00B050"/>
                </a:solidFill>
              </a:rPr>
              <a:t>President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Biden</a:t>
            </a:r>
            <a:r>
              <a:rPr lang="en-US" sz="1400" dirty="0"/>
              <a:t> for </a:t>
            </a:r>
            <a:r>
              <a:rPr lang="en-US" sz="1400" dirty="0">
                <a:solidFill>
                  <a:srgbClr val="00B050"/>
                </a:solidFill>
              </a:rPr>
              <a:t>President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34529A-4E03-4705-9FE0-D487A7BACFE2}"/>
              </a:ext>
            </a:extLst>
          </p:cNvPr>
          <p:cNvSpPr txBox="1"/>
          <p:nvPr/>
        </p:nvSpPr>
        <p:spPr>
          <a:xfrm>
            <a:off x="228600" y="3696125"/>
            <a:ext cx="1624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Joe Biden</a:t>
            </a:r>
          </a:p>
          <a:p>
            <a:r>
              <a:rPr lang="en-US" sz="1400" dirty="0"/>
              <a:t>Donald Trump</a:t>
            </a:r>
          </a:p>
        </p:txBody>
      </p:sp>
      <p:sp>
        <p:nvSpPr>
          <p:cNvPr id="17" name="Rounded Rectangle 37">
            <a:extLst>
              <a:ext uri="{FF2B5EF4-FFF2-40B4-BE49-F238E27FC236}">
                <a16:creationId xmlns:a16="http://schemas.microsoft.com/office/drawing/2014/main" id="{CE9AE683-60AF-4F05-A3BA-FCF6BB3EF09E}"/>
              </a:ext>
            </a:extLst>
          </p:cNvPr>
          <p:cNvSpPr/>
          <p:nvPr/>
        </p:nvSpPr>
        <p:spPr>
          <a:xfrm>
            <a:off x="7162800" y="52578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Vote</a:t>
            </a:r>
          </a:p>
        </p:txBody>
      </p:sp>
      <p:sp>
        <p:nvSpPr>
          <p:cNvPr id="18" name="Rounded Rectangle 37">
            <a:extLst>
              <a:ext uri="{FF2B5EF4-FFF2-40B4-BE49-F238E27FC236}">
                <a16:creationId xmlns:a16="http://schemas.microsoft.com/office/drawing/2014/main" id="{34A4AB58-D4B0-4985-BE41-2A57F911EA63}"/>
              </a:ext>
            </a:extLst>
          </p:cNvPr>
          <p:cNvSpPr/>
          <p:nvPr/>
        </p:nvSpPr>
        <p:spPr>
          <a:xfrm>
            <a:off x="7162800" y="3506755"/>
            <a:ext cx="1524000" cy="914400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Vote Assignment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7D8E5D-3703-45CD-A83D-82EB947DAE2D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V="1">
            <a:off x="7924800" y="4421155"/>
            <a:ext cx="0" cy="8366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492BCD-9758-4AC0-A485-49637465C19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04415" y="3963955"/>
            <a:ext cx="10583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031080-13C9-417C-9504-B810320DD935}"/>
              </a:ext>
            </a:extLst>
          </p:cNvPr>
          <p:cNvSpPr txBox="1"/>
          <p:nvPr/>
        </p:nvSpPr>
        <p:spPr>
          <a:xfrm>
            <a:off x="7162800" y="2305308"/>
            <a:ext cx="1676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includes when did the vote happen and where. Signature might be included</a:t>
            </a:r>
          </a:p>
        </p:txBody>
      </p:sp>
    </p:spTree>
    <p:extLst>
      <p:ext uri="{BB962C8B-B14F-4D97-AF65-F5344CB8AC3E}">
        <p14:creationId xmlns:p14="http://schemas.microsoft.com/office/powerpoint/2010/main" val="296646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B8E804-569A-434C-B7A9-8E26B7C8C53A}"/>
              </a:ext>
            </a:extLst>
          </p:cNvPr>
          <p:cNvSpPr/>
          <p:nvPr/>
        </p:nvSpPr>
        <p:spPr>
          <a:xfrm>
            <a:off x="1143000" y="1981200"/>
            <a:ext cx="792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Definition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CandidateProfile</a:t>
            </a:r>
            <a:r>
              <a:rPr lang="en-US" dirty="0"/>
              <a:t> </a:t>
            </a:r>
            <a:r>
              <a:rPr lang="en-US" dirty="0" err="1"/>
              <a:t>candidateprofile</a:t>
            </a:r>
            <a:r>
              <a:rPr lang="en-US" dirty="0"/>
              <a:t>;</a:t>
            </a:r>
          </a:p>
          <a:p>
            <a:r>
              <a:rPr lang="en-US" dirty="0"/>
              <a:t>    Seat </a:t>
            </a:r>
            <a:r>
              <a:rPr lang="en-US" dirty="0" err="1"/>
              <a:t>seat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ArrayList</a:t>
            </a:r>
            <a:r>
              <a:rPr lang="en-US" dirty="0"/>
              <a:t>&lt;Vote&gt; </a:t>
            </a:r>
            <a:r>
              <a:rPr lang="en-US" dirty="0" err="1"/>
              <a:t>receivedvotes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sz="2400" b="1" dirty="0">
                <a:solidFill>
                  <a:srgbClr val="0070C0"/>
                </a:solidFill>
              </a:rPr>
              <a:t>Constructor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CandidateSeatAssignment</a:t>
            </a:r>
            <a:r>
              <a:rPr lang="en-US" dirty="0"/>
              <a:t>(</a:t>
            </a:r>
            <a:r>
              <a:rPr lang="en-US" dirty="0" err="1"/>
              <a:t>CandidateProfile</a:t>
            </a:r>
            <a:r>
              <a:rPr lang="en-US" dirty="0"/>
              <a:t> </a:t>
            </a:r>
            <a:r>
              <a:rPr lang="en-US" dirty="0" err="1"/>
              <a:t>cf</a:t>
            </a:r>
            <a:r>
              <a:rPr lang="en-US" dirty="0"/>
              <a:t>, Seat s)</a:t>
            </a:r>
          </a:p>
          <a:p>
            <a:endParaRPr lang="en-US" dirty="0"/>
          </a:p>
          <a:p>
            <a:r>
              <a:rPr lang="en-US" sz="2400" b="1" dirty="0">
                <a:solidFill>
                  <a:srgbClr val="0070C0"/>
                </a:solidFill>
              </a:rPr>
              <a:t>Methods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castVoteForCandidate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(Vote v)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48637D-9D33-495B-BFF2-90EE893AA556}"/>
              </a:ext>
            </a:extLst>
          </p:cNvPr>
          <p:cNvSpPr/>
          <p:nvPr/>
        </p:nvSpPr>
        <p:spPr>
          <a:xfrm>
            <a:off x="2438400" y="533400"/>
            <a:ext cx="4742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CandidateSeatAssignment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639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89579" y="4667032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Voter Profile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4495800" y="598413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Residence</a:t>
            </a:r>
          </a:p>
        </p:txBody>
      </p:sp>
      <p:cxnSp>
        <p:nvCxnSpPr>
          <p:cNvPr id="49" name="Straight Connector 48"/>
          <p:cNvCxnSpPr>
            <a:cxnSpLocks/>
            <a:stCxn id="48" idx="0"/>
            <a:endCxn id="4" idx="2"/>
          </p:cNvCxnSpPr>
          <p:nvPr/>
        </p:nvCxnSpPr>
        <p:spPr>
          <a:xfrm flipH="1" flipV="1">
            <a:off x="5251579" y="5581432"/>
            <a:ext cx="6221" cy="4026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stCxn id="4" idx="3"/>
            <a:endCxn id="35" idx="1"/>
          </p:cNvCxnSpPr>
          <p:nvPr/>
        </p:nvCxnSpPr>
        <p:spPr>
          <a:xfrm>
            <a:off x="6013579" y="5124232"/>
            <a:ext cx="1052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217353" y="3184864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Candidate Profile</a:t>
            </a:r>
          </a:p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2217437" y="1546282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Election</a:t>
            </a:r>
          </a:p>
        </p:txBody>
      </p:sp>
      <p:sp>
        <p:nvSpPr>
          <p:cNvPr id="33" name="Rounded Rectangle 37">
            <a:extLst>
              <a:ext uri="{FF2B5EF4-FFF2-40B4-BE49-F238E27FC236}">
                <a16:creationId xmlns:a16="http://schemas.microsoft.com/office/drawing/2014/main" id="{6BE2CC7A-959C-4E81-B980-7726A1388DAA}"/>
              </a:ext>
            </a:extLst>
          </p:cNvPr>
          <p:cNvSpPr/>
          <p:nvPr/>
        </p:nvSpPr>
        <p:spPr>
          <a:xfrm>
            <a:off x="2222103" y="4667032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3B2DB1-BDAA-406A-AAF5-904B53252213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>
            <a:off x="2979353" y="4099264"/>
            <a:ext cx="4750" cy="567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7">
            <a:extLst>
              <a:ext uri="{FF2B5EF4-FFF2-40B4-BE49-F238E27FC236}">
                <a16:creationId xmlns:a16="http://schemas.microsoft.com/office/drawing/2014/main" id="{04CC146D-1DE1-44E8-A4CF-42CB898AF2E2}"/>
              </a:ext>
            </a:extLst>
          </p:cNvPr>
          <p:cNvSpPr/>
          <p:nvPr/>
        </p:nvSpPr>
        <p:spPr>
          <a:xfrm>
            <a:off x="7065744" y="4667032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Vote</a:t>
            </a:r>
          </a:p>
        </p:txBody>
      </p:sp>
      <p:sp>
        <p:nvSpPr>
          <p:cNvPr id="36" name="Rounded Rectangle 37">
            <a:extLst>
              <a:ext uri="{FF2B5EF4-FFF2-40B4-BE49-F238E27FC236}">
                <a16:creationId xmlns:a16="http://schemas.microsoft.com/office/drawing/2014/main" id="{38FBB44D-F54B-47B5-9359-D5D4B58024F0}"/>
              </a:ext>
            </a:extLst>
          </p:cNvPr>
          <p:cNvSpPr/>
          <p:nvPr/>
        </p:nvSpPr>
        <p:spPr>
          <a:xfrm>
            <a:off x="7065744" y="3146482"/>
            <a:ext cx="1524000" cy="914400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Vote Assignment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71F4D4-0AEC-4AA3-96DF-FAF1A56291F5}"/>
              </a:ext>
            </a:extLst>
          </p:cNvPr>
          <p:cNvCxnSpPr>
            <a:cxnSpLocks/>
            <a:stCxn id="35" idx="0"/>
            <a:endCxn id="36" idx="2"/>
          </p:cNvCxnSpPr>
          <p:nvPr/>
        </p:nvCxnSpPr>
        <p:spPr>
          <a:xfrm flipV="1">
            <a:off x="7827744" y="4060882"/>
            <a:ext cx="0" cy="606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37">
            <a:extLst>
              <a:ext uri="{FF2B5EF4-FFF2-40B4-BE49-F238E27FC236}">
                <a16:creationId xmlns:a16="http://schemas.microsoft.com/office/drawing/2014/main" id="{3383BB4F-08D0-4B72-A5F2-224DD34728F2}"/>
              </a:ext>
            </a:extLst>
          </p:cNvPr>
          <p:cNvSpPr/>
          <p:nvPr/>
        </p:nvSpPr>
        <p:spPr>
          <a:xfrm>
            <a:off x="4495800" y="1546282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Position</a:t>
            </a:r>
          </a:p>
          <a:p>
            <a:pPr algn="ctr"/>
            <a:r>
              <a:rPr lang="en-US" dirty="0"/>
              <a:t>(Seat)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481162-5715-4797-B644-C78424229FEE}"/>
              </a:ext>
            </a:extLst>
          </p:cNvPr>
          <p:cNvCxnSpPr>
            <a:stCxn id="32" idx="3"/>
            <a:endCxn id="16" idx="1"/>
          </p:cNvCxnSpPr>
          <p:nvPr/>
        </p:nvCxnSpPr>
        <p:spPr>
          <a:xfrm>
            <a:off x="3741437" y="2003482"/>
            <a:ext cx="75436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7">
            <a:extLst>
              <a:ext uri="{FF2B5EF4-FFF2-40B4-BE49-F238E27FC236}">
                <a16:creationId xmlns:a16="http://schemas.microsoft.com/office/drawing/2014/main" id="{516CBD09-C415-455A-AAC7-6E04A8E23BA3}"/>
              </a:ext>
            </a:extLst>
          </p:cNvPr>
          <p:cNvSpPr/>
          <p:nvPr/>
        </p:nvSpPr>
        <p:spPr>
          <a:xfrm>
            <a:off x="2221794" y="52121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District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7B90D8-32A5-4286-8791-E1F8CEAABA32}"/>
              </a:ext>
            </a:extLst>
          </p:cNvPr>
          <p:cNvCxnSpPr>
            <a:cxnSpLocks/>
            <a:stCxn id="43" idx="2"/>
            <a:endCxn id="32" idx="0"/>
          </p:cNvCxnSpPr>
          <p:nvPr/>
        </p:nvCxnSpPr>
        <p:spPr>
          <a:xfrm flipH="1">
            <a:off x="2979437" y="966521"/>
            <a:ext cx="4357" cy="5797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37">
            <a:extLst>
              <a:ext uri="{FF2B5EF4-FFF2-40B4-BE49-F238E27FC236}">
                <a16:creationId xmlns:a16="http://schemas.microsoft.com/office/drawing/2014/main" id="{35F80158-BE74-4EA7-A97D-EA9C1964C5E1}"/>
              </a:ext>
            </a:extLst>
          </p:cNvPr>
          <p:cNvSpPr/>
          <p:nvPr/>
        </p:nvSpPr>
        <p:spPr>
          <a:xfrm>
            <a:off x="179752" y="3184864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Candidate</a:t>
            </a:r>
          </a:p>
          <a:p>
            <a:pPr algn="ctr"/>
            <a:r>
              <a:rPr lang="en-US" dirty="0"/>
              <a:t>Directory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CE98A55-A4A1-4717-B1D7-0052A277FC93}"/>
              </a:ext>
            </a:extLst>
          </p:cNvPr>
          <p:cNvCxnSpPr>
            <a:stCxn id="54" idx="3"/>
            <a:endCxn id="27" idx="1"/>
          </p:cNvCxnSpPr>
          <p:nvPr/>
        </p:nvCxnSpPr>
        <p:spPr>
          <a:xfrm>
            <a:off x="1703752" y="3642064"/>
            <a:ext cx="5136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8BE1AF-310F-4B81-838A-F45B779F1D8D}"/>
              </a:ext>
            </a:extLst>
          </p:cNvPr>
          <p:cNvCxnSpPr>
            <a:cxnSpLocks/>
            <a:stCxn id="38" idx="3"/>
            <a:endCxn id="36" idx="1"/>
          </p:cNvCxnSpPr>
          <p:nvPr/>
        </p:nvCxnSpPr>
        <p:spPr>
          <a:xfrm>
            <a:off x="6007359" y="3603682"/>
            <a:ext cx="10583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17B17E9-01DB-4EFE-ACD6-3AE814233CB1}"/>
              </a:ext>
            </a:extLst>
          </p:cNvPr>
          <p:cNvCxnSpPr>
            <a:stCxn id="27" idx="3"/>
            <a:endCxn id="16" idx="2"/>
          </p:cNvCxnSpPr>
          <p:nvPr/>
        </p:nvCxnSpPr>
        <p:spPr>
          <a:xfrm flipV="1">
            <a:off x="3741353" y="2460682"/>
            <a:ext cx="1516447" cy="11813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F56EA3C-FC15-4994-B2BA-E4908B228206}"/>
              </a:ext>
            </a:extLst>
          </p:cNvPr>
          <p:cNvCxnSpPr>
            <a:cxnSpLocks/>
            <a:stCxn id="28" idx="3"/>
            <a:endCxn id="48" idx="3"/>
          </p:cNvCxnSpPr>
          <p:nvPr/>
        </p:nvCxnSpPr>
        <p:spPr>
          <a:xfrm flipH="1">
            <a:off x="6019800" y="517864"/>
            <a:ext cx="2541952" cy="5923466"/>
          </a:xfrm>
          <a:prstGeom prst="bentConnector3">
            <a:avLst>
              <a:gd name="adj1" fmla="val -899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A447F3E-6E66-4ECE-9298-8F3CB82454B2}"/>
              </a:ext>
            </a:extLst>
          </p:cNvPr>
          <p:cNvSpPr/>
          <p:nvPr/>
        </p:nvSpPr>
        <p:spPr>
          <a:xfrm>
            <a:off x="4483359" y="3146482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Candidate Seat Assignment</a:t>
            </a:r>
          </a:p>
        </p:txBody>
      </p:sp>
      <p:sp>
        <p:nvSpPr>
          <p:cNvPr id="28" name="Rounded Rectangle 3">
            <a:extLst>
              <a:ext uri="{FF2B5EF4-FFF2-40B4-BE49-F238E27FC236}">
                <a16:creationId xmlns:a16="http://schemas.microsoft.com/office/drawing/2014/main" id="{BD675ADF-BB5D-40D5-9E71-547E9D58CA13}"/>
              </a:ext>
            </a:extLst>
          </p:cNvPr>
          <p:cNvSpPr/>
          <p:nvPr/>
        </p:nvSpPr>
        <p:spPr>
          <a:xfrm>
            <a:off x="7037752" y="60664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/>
              <a:t>Precinct</a:t>
            </a:r>
          </a:p>
          <a:p>
            <a:pPr algn="ctr"/>
            <a:r>
              <a:rPr lang="en-US" sz="1300" b="1" dirty="0"/>
              <a:t>(neighborhood)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74AB73-D36B-451C-A444-AAA7C5C39CC2}"/>
              </a:ext>
            </a:extLst>
          </p:cNvPr>
          <p:cNvCxnSpPr>
            <a:stCxn id="43" idx="3"/>
            <a:endCxn id="28" idx="1"/>
          </p:cNvCxnSpPr>
          <p:nvPr/>
        </p:nvCxnSpPr>
        <p:spPr>
          <a:xfrm>
            <a:off x="3745794" y="509321"/>
            <a:ext cx="3291958" cy="85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9845F0D-A31D-4D16-B337-662C21A5F0F1}"/>
              </a:ext>
            </a:extLst>
          </p:cNvPr>
          <p:cNvCxnSpPr>
            <a:stCxn id="4" idx="1"/>
            <a:endCxn id="33" idx="3"/>
          </p:cNvCxnSpPr>
          <p:nvPr/>
        </p:nvCxnSpPr>
        <p:spPr>
          <a:xfrm flipH="1">
            <a:off x="3746103" y="5124232"/>
            <a:ext cx="7434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AF3B82D8-6708-42F2-BDE9-53F186F45E99}"/>
              </a:ext>
            </a:extLst>
          </p:cNvPr>
          <p:cNvCxnSpPr>
            <a:stCxn id="32" idx="1"/>
            <a:endCxn id="54" idx="0"/>
          </p:cNvCxnSpPr>
          <p:nvPr/>
        </p:nvCxnSpPr>
        <p:spPr>
          <a:xfrm rot="10800000" flipV="1">
            <a:off x="941753" y="2003482"/>
            <a:ext cx="1275685" cy="11813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53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A6D616-C463-4339-B155-BE54339A6040}"/>
              </a:ext>
            </a:extLst>
          </p:cNvPr>
          <p:cNvSpPr/>
          <p:nvPr/>
        </p:nvSpPr>
        <p:spPr>
          <a:xfrm>
            <a:off x="1143000" y="1066800"/>
            <a:ext cx="7543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*/</a:t>
            </a:r>
          </a:p>
          <a:p>
            <a:r>
              <a:rPr lang="en-US" dirty="0"/>
              <a:t>public class </a:t>
            </a:r>
            <a:r>
              <a:rPr lang="en-US" dirty="0" err="1">
                <a:solidFill>
                  <a:srgbClr val="0070C0"/>
                </a:solidFill>
              </a:rPr>
              <a:t>VoterProfile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    Person </a:t>
            </a:r>
            <a:r>
              <a:rPr lang="en-US" dirty="0" err="1"/>
              <a:t>person</a:t>
            </a:r>
            <a:r>
              <a:rPr lang="en-US" dirty="0"/>
              <a:t>;</a:t>
            </a:r>
          </a:p>
          <a:p>
            <a:r>
              <a:rPr lang="en-US" dirty="0"/>
              <a:t>    String party;</a:t>
            </a:r>
          </a:p>
          <a:p>
            <a:r>
              <a:rPr lang="en-US" dirty="0"/>
              <a:t>    HashMap&lt;Seat, Vote&gt; votes;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VoterProfile</a:t>
            </a:r>
            <a:r>
              <a:rPr lang="en-US" dirty="0"/>
              <a:t>(Person p){</a:t>
            </a:r>
          </a:p>
          <a:p>
            <a:r>
              <a:rPr lang="en-US" dirty="0"/>
              <a:t>        person = p;</a:t>
            </a:r>
          </a:p>
          <a:p>
            <a:r>
              <a:rPr lang="en-US" dirty="0"/>
              <a:t>        votes = new HashMap&lt;Seat, Vote&gt;();    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</a:t>
            </a:r>
            <a:r>
              <a:rPr lang="en-US" dirty="0" err="1"/>
              <a:t>newVoteForSeat</a:t>
            </a:r>
            <a:r>
              <a:rPr lang="en-US" dirty="0"/>
              <a:t>(Seat s){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Vote v = new Vote(this, s);</a:t>
            </a:r>
          </a:p>
          <a:p>
            <a:r>
              <a:rPr lang="en-US" dirty="0"/>
              <a:t>        </a:t>
            </a:r>
            <a:r>
              <a:rPr lang="en-US" dirty="0" err="1"/>
              <a:t>votes.put</a:t>
            </a:r>
            <a:r>
              <a:rPr lang="en-US" dirty="0"/>
              <a:t>(s, v);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E7EB6-B3BB-42E6-B907-536F9D3AA76F}"/>
              </a:ext>
            </a:extLst>
          </p:cNvPr>
          <p:cNvSpPr/>
          <p:nvPr/>
        </p:nvSpPr>
        <p:spPr>
          <a:xfrm>
            <a:off x="3584996" y="381000"/>
            <a:ext cx="2293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VoterProfile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559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C90C-0FF3-401E-8676-226521CD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 for a candidate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61E8D2-C295-426F-8C53-EB03A42E24D8}"/>
              </a:ext>
            </a:extLst>
          </p:cNvPr>
          <p:cNvSpPr/>
          <p:nvPr/>
        </p:nvSpPr>
        <p:spPr>
          <a:xfrm>
            <a:off x="1066800" y="2286000"/>
            <a:ext cx="7239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Vote 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VoterProfile</a:t>
            </a:r>
            <a:r>
              <a:rPr lang="en-US" dirty="0"/>
              <a:t> </a:t>
            </a:r>
            <a:r>
              <a:rPr lang="en-US" dirty="0" err="1"/>
              <a:t>voterprofile</a:t>
            </a:r>
            <a:r>
              <a:rPr lang="en-US" dirty="0"/>
              <a:t>;</a:t>
            </a:r>
          </a:p>
          <a:p>
            <a:r>
              <a:rPr lang="en-US" dirty="0"/>
              <a:t>    Seat </a:t>
            </a:r>
            <a:r>
              <a:rPr lang="en-US" dirty="0" err="1"/>
              <a:t>seat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0070C0"/>
                </a:solidFill>
              </a:rPr>
              <a:t>CandidateSeatAssignment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selectedcandidate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public Vote(</a:t>
            </a:r>
            <a:r>
              <a:rPr lang="en-US" dirty="0" err="1"/>
              <a:t>VoterProfile</a:t>
            </a:r>
            <a:r>
              <a:rPr lang="en-US" dirty="0"/>
              <a:t> </a:t>
            </a:r>
            <a:r>
              <a:rPr lang="en-US" dirty="0" err="1"/>
              <a:t>vp</a:t>
            </a:r>
            <a:r>
              <a:rPr lang="en-US" dirty="0"/>
              <a:t>, Seat s){</a:t>
            </a:r>
          </a:p>
          <a:p>
            <a:r>
              <a:rPr lang="en-US" dirty="0"/>
              <a:t>        </a:t>
            </a:r>
            <a:r>
              <a:rPr lang="en-US" dirty="0" err="1"/>
              <a:t>voterprofile</a:t>
            </a:r>
            <a:r>
              <a:rPr lang="en-US" dirty="0"/>
              <a:t> = </a:t>
            </a:r>
            <a:r>
              <a:rPr lang="en-US" dirty="0" err="1"/>
              <a:t>vp</a:t>
            </a:r>
            <a:r>
              <a:rPr lang="en-US" dirty="0"/>
              <a:t>;</a:t>
            </a:r>
          </a:p>
          <a:p>
            <a:r>
              <a:rPr lang="en-US" dirty="0"/>
              <a:t>        seat = s;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void </a:t>
            </a:r>
            <a:r>
              <a:rPr lang="en-US" dirty="0" err="1"/>
              <a:t>assignCandidateToVote</a:t>
            </a:r>
            <a:r>
              <a:rPr lang="en-US" dirty="0"/>
              <a:t>( </a:t>
            </a:r>
            <a:r>
              <a:rPr lang="en-US" dirty="0" err="1"/>
              <a:t>CandidateSeatAssignment</a:t>
            </a:r>
            <a:r>
              <a:rPr lang="en-US" dirty="0"/>
              <a:t> c){</a:t>
            </a:r>
          </a:p>
          <a:p>
            <a:r>
              <a:rPr lang="en-US" dirty="0"/>
              <a:t>        </a:t>
            </a:r>
            <a:r>
              <a:rPr lang="en-US" dirty="0" err="1"/>
              <a:t>selectedcandidate</a:t>
            </a:r>
            <a:r>
              <a:rPr lang="en-US" dirty="0"/>
              <a:t> = c;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B4BB8-EFF2-4F56-B01E-3951915765B5}"/>
              </a:ext>
            </a:extLst>
          </p:cNvPr>
          <p:cNvSpPr txBox="1"/>
          <p:nvPr/>
        </p:nvSpPr>
        <p:spPr>
          <a:xfrm>
            <a:off x="2444730" y="6019800"/>
            <a:ext cx="6699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version links the vote directly to </a:t>
            </a:r>
            <a:r>
              <a:rPr lang="en-US" dirty="0" err="1"/>
              <a:t>candidateSeatAssignment</a:t>
            </a:r>
            <a:r>
              <a:rPr lang="en-US" dirty="0"/>
              <a:t>.</a:t>
            </a:r>
          </a:p>
          <a:p>
            <a:r>
              <a:rPr lang="en-US" dirty="0"/>
              <a:t>In a future update we will add the </a:t>
            </a:r>
            <a:r>
              <a:rPr lang="en-US" dirty="0" err="1"/>
              <a:t>VoteAssignment</a:t>
            </a:r>
            <a:r>
              <a:rPr lang="en-US" dirty="0"/>
              <a:t> component </a:t>
            </a:r>
          </a:p>
        </p:txBody>
      </p:sp>
    </p:spTree>
    <p:extLst>
      <p:ext uri="{BB962C8B-B14F-4D97-AF65-F5344CB8AC3E}">
        <p14:creationId xmlns:p14="http://schemas.microsoft.com/office/powerpoint/2010/main" val="142005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D7BE-683E-4691-9B6A-4D4EB79D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players?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CFBE3-A093-4464-A667-3FC9D9528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Election slot –positions-roles</a:t>
            </a:r>
          </a:p>
          <a:p>
            <a:r>
              <a:rPr lang="en-US" dirty="0"/>
              <a:t>Election officials</a:t>
            </a:r>
          </a:p>
          <a:p>
            <a:pPr lvl="1"/>
            <a:r>
              <a:rPr lang="en-US" dirty="0"/>
              <a:t>Managing the election</a:t>
            </a:r>
          </a:p>
          <a:p>
            <a:r>
              <a:rPr lang="en-US" dirty="0"/>
              <a:t>Locations, areas, communities, divisions, and subdivisions</a:t>
            </a:r>
          </a:p>
          <a:p>
            <a:r>
              <a:rPr lang="en-US" dirty="0"/>
              <a:t>Candidates who want to run for positions</a:t>
            </a:r>
          </a:p>
          <a:p>
            <a:r>
              <a:rPr lang="en-US" dirty="0"/>
              <a:t>People in the community</a:t>
            </a:r>
          </a:p>
          <a:p>
            <a:r>
              <a:rPr lang="en-US" dirty="0"/>
              <a:t>People who are qualified to vote</a:t>
            </a:r>
          </a:p>
          <a:p>
            <a:r>
              <a:rPr lang="en-US" dirty="0"/>
              <a:t>People who actually vote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9209-210A-4CEF-B08D-E08BB3E1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EBFC2-869C-432E-BBF8-BBD759DB3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Election officials are selected to run the election</a:t>
            </a:r>
          </a:p>
          <a:p>
            <a:r>
              <a:rPr lang="en-US" dirty="0"/>
              <a:t>Election is configured for district coverage for different areas, and electable positions created</a:t>
            </a:r>
          </a:p>
          <a:p>
            <a:r>
              <a:rPr lang="en-US" dirty="0"/>
              <a:t>Candidates sign up and </a:t>
            </a:r>
            <a:r>
              <a:rPr lang="en-US" dirty="0" err="1"/>
              <a:t>declate</a:t>
            </a:r>
            <a:r>
              <a:rPr lang="en-US" dirty="0"/>
              <a:t> their candidacy for the positions they want to run for</a:t>
            </a:r>
          </a:p>
          <a:p>
            <a:r>
              <a:rPr lang="en-US" dirty="0" err="1"/>
              <a:t>Eligiblle</a:t>
            </a:r>
            <a:r>
              <a:rPr lang="en-US" dirty="0"/>
              <a:t> citizens are given vote ballots to vote for the candidates</a:t>
            </a:r>
          </a:p>
        </p:txBody>
      </p:sp>
    </p:spTree>
    <p:extLst>
      <p:ext uri="{BB962C8B-B14F-4D97-AF65-F5344CB8AC3E}">
        <p14:creationId xmlns:p14="http://schemas.microsoft.com/office/powerpoint/2010/main" val="304331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6700" y="244151"/>
            <a:ext cx="8610600" cy="66294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29000" y="685800"/>
            <a:ext cx="3505200" cy="2971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90600" y="3124200"/>
            <a:ext cx="3505200" cy="2971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0" y="1524000"/>
            <a:ext cx="1905000" cy="1524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496078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District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0100" y="546394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Precinct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21752" y="1238190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House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8171" y="1762949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Family</a:t>
            </a:r>
          </a:p>
        </p:txBody>
      </p:sp>
      <p:sp>
        <p:nvSpPr>
          <p:cNvPr id="12" name="Oval 11"/>
          <p:cNvSpPr/>
          <p:nvPr/>
        </p:nvSpPr>
        <p:spPr>
          <a:xfrm>
            <a:off x="4871545" y="2090308"/>
            <a:ext cx="838200" cy="55504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429366" y="2215669"/>
            <a:ext cx="152400" cy="2000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44547" y="234334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Person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9F7605-1368-4B7F-BD33-C65476E37221}"/>
              </a:ext>
            </a:extLst>
          </p:cNvPr>
          <p:cNvSpPr txBox="1"/>
          <p:nvPr/>
        </p:nvSpPr>
        <p:spPr>
          <a:xfrm>
            <a:off x="5480684" y="2139545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5D4DD0-B0EC-4210-8506-42D8435B54AE}"/>
              </a:ext>
            </a:extLst>
          </p:cNvPr>
          <p:cNvSpPr txBox="1"/>
          <p:nvPr/>
        </p:nvSpPr>
        <p:spPr>
          <a:xfrm>
            <a:off x="1309090" y="2847945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Precinct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B1F61-F9DC-4FD1-83E8-2D2A206324C5}"/>
              </a:ext>
            </a:extLst>
          </p:cNvPr>
          <p:cNvSpPr txBox="1"/>
          <p:nvPr/>
        </p:nvSpPr>
        <p:spPr>
          <a:xfrm>
            <a:off x="6705600" y="114305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Election Coverage </a:t>
            </a:r>
          </a:p>
        </p:txBody>
      </p:sp>
    </p:spTree>
    <p:extLst>
      <p:ext uri="{BB962C8B-B14F-4D97-AF65-F5344CB8AC3E}">
        <p14:creationId xmlns:p14="http://schemas.microsoft.com/office/powerpoint/2010/main" val="134931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95842" y="34290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Voter Profile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000242" y="34290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Residence</a:t>
            </a:r>
          </a:p>
        </p:txBody>
      </p:sp>
      <p:cxnSp>
        <p:nvCxnSpPr>
          <p:cNvPr id="49" name="Straight Connector 48"/>
          <p:cNvCxnSpPr>
            <a:cxnSpLocks/>
            <a:stCxn id="48" idx="3"/>
            <a:endCxn id="4" idx="1"/>
          </p:cNvCxnSpPr>
          <p:nvPr/>
        </p:nvCxnSpPr>
        <p:spPr>
          <a:xfrm>
            <a:off x="2524242" y="38862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stCxn id="4" idx="3"/>
            <a:endCxn id="35" idx="1"/>
          </p:cNvCxnSpPr>
          <p:nvPr/>
        </p:nvCxnSpPr>
        <p:spPr>
          <a:xfrm>
            <a:off x="5419842" y="3886200"/>
            <a:ext cx="1752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7">
            <a:extLst>
              <a:ext uri="{FF2B5EF4-FFF2-40B4-BE49-F238E27FC236}">
                <a16:creationId xmlns:a16="http://schemas.microsoft.com/office/drawing/2014/main" id="{04CC146D-1DE1-44E8-A4CF-42CB898AF2E2}"/>
              </a:ext>
            </a:extLst>
          </p:cNvPr>
          <p:cNvSpPr/>
          <p:nvPr/>
        </p:nvSpPr>
        <p:spPr>
          <a:xfrm>
            <a:off x="7172442" y="34290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7984D-5724-418D-B9AC-F79720331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625"/>
            <a:ext cx="7498080" cy="1143000"/>
          </a:xfrm>
        </p:spPr>
        <p:txBody>
          <a:bodyPr/>
          <a:lstStyle/>
          <a:p>
            <a:r>
              <a:rPr lang="en-US" dirty="0"/>
              <a:t>Persons who have a </a:t>
            </a:r>
            <a:r>
              <a:rPr lang="en-US" u="sng" dirty="0"/>
              <a:t>right to vote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70E62-3395-4683-8794-32216639DADA}"/>
              </a:ext>
            </a:extLst>
          </p:cNvPr>
          <p:cNvSpPr txBox="1"/>
          <p:nvPr/>
        </p:nvSpPr>
        <p:spPr>
          <a:xfrm>
            <a:off x="1415454" y="632460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has to register to get a ticket to vote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C787C8-807E-4288-A5A5-18A86E609913}"/>
              </a:ext>
            </a:extLst>
          </p:cNvPr>
          <p:cNvSpPr txBox="1"/>
          <p:nvPr/>
        </p:nvSpPr>
        <p:spPr>
          <a:xfrm>
            <a:off x="6669504" y="2438401"/>
            <a:ext cx="2407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 is granted the right to vote.</a:t>
            </a:r>
          </a:p>
        </p:txBody>
      </p: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71C12292-976E-4B3F-9A1A-AE03FC1D7AB8}"/>
              </a:ext>
            </a:extLst>
          </p:cNvPr>
          <p:cNvSpPr/>
          <p:nvPr/>
        </p:nvSpPr>
        <p:spPr>
          <a:xfrm>
            <a:off x="3895842" y="4971662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C89FC1-A30B-4849-88C8-A967E4F726B1}"/>
              </a:ext>
            </a:extLst>
          </p:cNvPr>
          <p:cNvCxnSpPr>
            <a:stCxn id="4" idx="2"/>
            <a:endCxn id="38" idx="0"/>
          </p:cNvCxnSpPr>
          <p:nvPr/>
        </p:nvCxnSpPr>
        <p:spPr>
          <a:xfrm>
            <a:off x="4657842" y="4343400"/>
            <a:ext cx="0" cy="6282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7F9953A-AC0B-4DCB-9F7C-FFABB8BBE59E}"/>
              </a:ext>
            </a:extLst>
          </p:cNvPr>
          <p:cNvCxnSpPr>
            <a:stCxn id="48" idx="2"/>
            <a:endCxn id="38" idx="1"/>
          </p:cNvCxnSpPr>
          <p:nvPr/>
        </p:nvCxnSpPr>
        <p:spPr>
          <a:xfrm rot="16200000" flipH="1">
            <a:off x="2286311" y="3819331"/>
            <a:ext cx="1085462" cy="213360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80B6CBD-97BE-4BD7-9447-E1BBD90196EB}"/>
              </a:ext>
            </a:extLst>
          </p:cNvPr>
          <p:cNvSpPr txBox="1"/>
          <p:nvPr/>
        </p:nvSpPr>
        <p:spPr>
          <a:xfrm>
            <a:off x="3819642" y="2354425"/>
            <a:ext cx="2407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could have multiple votes</a:t>
            </a:r>
          </a:p>
        </p:txBody>
      </p:sp>
      <p:sp>
        <p:nvSpPr>
          <p:cNvPr id="45" name="Rounded Rectangle 3">
            <a:extLst>
              <a:ext uri="{FF2B5EF4-FFF2-40B4-BE49-F238E27FC236}">
                <a16:creationId xmlns:a16="http://schemas.microsoft.com/office/drawing/2014/main" id="{D3DF71CC-5AC2-4FEE-9FB5-7D1942FAC5CC}"/>
              </a:ext>
            </a:extLst>
          </p:cNvPr>
          <p:cNvSpPr/>
          <p:nvPr/>
        </p:nvSpPr>
        <p:spPr>
          <a:xfrm>
            <a:off x="1008015" y="1590869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Precinct</a:t>
            </a:r>
          </a:p>
          <a:p>
            <a:pPr algn="ctr"/>
            <a:r>
              <a:rPr lang="en-US" sz="1400" dirty="0"/>
              <a:t>(neighborhood)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23D976-8FA1-40B4-BD24-B16D21CB0217}"/>
              </a:ext>
            </a:extLst>
          </p:cNvPr>
          <p:cNvCxnSpPr>
            <a:stCxn id="45" idx="2"/>
            <a:endCxn id="48" idx="0"/>
          </p:cNvCxnSpPr>
          <p:nvPr/>
        </p:nvCxnSpPr>
        <p:spPr>
          <a:xfrm flipH="1">
            <a:off x="1762242" y="2505269"/>
            <a:ext cx="7773" cy="923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7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4114800" y="27432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Election</a:t>
            </a:r>
          </a:p>
        </p:txBody>
      </p:sp>
      <p:sp>
        <p:nvSpPr>
          <p:cNvPr id="16" name="Rounded Rectangle 37">
            <a:extLst>
              <a:ext uri="{FF2B5EF4-FFF2-40B4-BE49-F238E27FC236}">
                <a16:creationId xmlns:a16="http://schemas.microsoft.com/office/drawing/2014/main" id="{3383BB4F-08D0-4B72-A5F2-224DD34728F2}"/>
              </a:ext>
            </a:extLst>
          </p:cNvPr>
          <p:cNvSpPr/>
          <p:nvPr/>
        </p:nvSpPr>
        <p:spPr>
          <a:xfrm>
            <a:off x="7162800" y="2729205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Position</a:t>
            </a:r>
          </a:p>
          <a:p>
            <a:pPr algn="ctr"/>
            <a:r>
              <a:rPr lang="en-US" dirty="0"/>
              <a:t>(Seat)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481162-5715-4797-B644-C78424229FEE}"/>
              </a:ext>
            </a:extLst>
          </p:cNvPr>
          <p:cNvCxnSpPr>
            <a:stCxn id="32" idx="3"/>
            <a:endCxn id="16" idx="1"/>
          </p:cNvCxnSpPr>
          <p:nvPr/>
        </p:nvCxnSpPr>
        <p:spPr>
          <a:xfrm flipV="1">
            <a:off x="5638800" y="3186405"/>
            <a:ext cx="1524000" cy="1399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7">
            <a:extLst>
              <a:ext uri="{FF2B5EF4-FFF2-40B4-BE49-F238E27FC236}">
                <a16:creationId xmlns:a16="http://schemas.microsoft.com/office/drawing/2014/main" id="{516CBD09-C415-455A-AAC7-6E04A8E23BA3}"/>
              </a:ext>
            </a:extLst>
          </p:cNvPr>
          <p:cNvSpPr/>
          <p:nvPr/>
        </p:nvSpPr>
        <p:spPr>
          <a:xfrm>
            <a:off x="1066800" y="27432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District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7B90D8-32A5-4286-8791-E1F8CEAABA32}"/>
              </a:ext>
            </a:extLst>
          </p:cNvPr>
          <p:cNvCxnSpPr>
            <a:cxnSpLocks/>
            <a:stCxn id="43" idx="3"/>
            <a:endCxn id="32" idx="1"/>
          </p:cNvCxnSpPr>
          <p:nvPr/>
        </p:nvCxnSpPr>
        <p:spPr>
          <a:xfrm>
            <a:off x="2590800" y="3200400"/>
            <a:ext cx="152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C262420C-C987-4F6C-9F97-61D3CA508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651" y="4472473"/>
            <a:ext cx="2438400" cy="222955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775FD1C-3359-4D9D-9B57-540C5EEB2028}"/>
              </a:ext>
            </a:extLst>
          </p:cNvPr>
          <p:cNvSpPr txBox="1"/>
          <p:nvPr/>
        </p:nvSpPr>
        <p:spPr>
          <a:xfrm>
            <a:off x="6934200" y="141285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 electable seat like the mayor seat or president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49711E-1D29-461E-BC91-9DDF85472C04}"/>
              </a:ext>
            </a:extLst>
          </p:cNvPr>
          <p:cNvSpPr txBox="1"/>
          <p:nvPr/>
        </p:nvSpPr>
        <p:spPr>
          <a:xfrm>
            <a:off x="3864429" y="1418196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Election involving multiple positions that is scheduled in a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718340-1E2B-4457-A261-96B3B58610C3}"/>
              </a:ext>
            </a:extLst>
          </p:cNvPr>
          <p:cNvSpPr/>
          <p:nvPr/>
        </p:nvSpPr>
        <p:spPr>
          <a:xfrm>
            <a:off x="990600" y="1460956"/>
            <a:ext cx="19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geographical area for the citizens who live there</a:t>
            </a:r>
          </a:p>
        </p:txBody>
      </p:sp>
      <p:sp>
        <p:nvSpPr>
          <p:cNvPr id="39" name="Rounded Rectangle 47">
            <a:extLst>
              <a:ext uri="{FF2B5EF4-FFF2-40B4-BE49-F238E27FC236}">
                <a16:creationId xmlns:a16="http://schemas.microsoft.com/office/drawing/2014/main" id="{8BFA2089-81CD-498E-B752-E835D2128F00}"/>
              </a:ext>
            </a:extLst>
          </p:cNvPr>
          <p:cNvSpPr/>
          <p:nvPr/>
        </p:nvSpPr>
        <p:spPr>
          <a:xfrm>
            <a:off x="4130351" y="5265345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Residence</a:t>
            </a:r>
          </a:p>
        </p:txBody>
      </p: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C7983409-DF2F-4DFE-8130-066FCF0D7EEE}"/>
              </a:ext>
            </a:extLst>
          </p:cNvPr>
          <p:cNvSpPr/>
          <p:nvPr/>
        </p:nvSpPr>
        <p:spPr>
          <a:xfrm>
            <a:off x="1082351" y="52578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/>
              <a:t>Precinct</a:t>
            </a:r>
          </a:p>
          <a:p>
            <a:pPr algn="ctr"/>
            <a:r>
              <a:rPr lang="en-US" sz="1300" b="1" dirty="0"/>
              <a:t>(neighborhood)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FB62E9-F8AB-4AC2-B46B-44C19D579C75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2606351" y="5715000"/>
            <a:ext cx="1524000" cy="7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9535FC-3EB5-4D21-B2F3-3D58E03870B8}"/>
              </a:ext>
            </a:extLst>
          </p:cNvPr>
          <p:cNvCxnSpPr>
            <a:stCxn id="43" idx="2"/>
            <a:endCxn id="40" idx="0"/>
          </p:cNvCxnSpPr>
          <p:nvPr/>
        </p:nvCxnSpPr>
        <p:spPr>
          <a:xfrm>
            <a:off x="1828800" y="3657600"/>
            <a:ext cx="15551" cy="1600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15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1752292" y="3281568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Candidate Profile</a:t>
            </a:r>
          </a:p>
          <a:p>
            <a:pPr algn="ctr"/>
            <a:endParaRPr lang="en-US" dirty="0"/>
          </a:p>
        </p:txBody>
      </p:sp>
      <p:sp>
        <p:nvSpPr>
          <p:cNvPr id="33" name="Rounded Rectangle 37">
            <a:extLst>
              <a:ext uri="{FF2B5EF4-FFF2-40B4-BE49-F238E27FC236}">
                <a16:creationId xmlns:a16="http://schemas.microsoft.com/office/drawing/2014/main" id="{6BE2CC7A-959C-4E81-B980-7726A1388DAA}"/>
              </a:ext>
            </a:extLst>
          </p:cNvPr>
          <p:cNvSpPr/>
          <p:nvPr/>
        </p:nvSpPr>
        <p:spPr>
          <a:xfrm>
            <a:off x="1757266" y="5176613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3B2DB1-BDAA-406A-AAF5-904B53252213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>
            <a:off x="2514292" y="4195968"/>
            <a:ext cx="4974" cy="9806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37">
            <a:extLst>
              <a:ext uri="{FF2B5EF4-FFF2-40B4-BE49-F238E27FC236}">
                <a16:creationId xmlns:a16="http://schemas.microsoft.com/office/drawing/2014/main" id="{3383BB4F-08D0-4B72-A5F2-224DD34728F2}"/>
              </a:ext>
            </a:extLst>
          </p:cNvPr>
          <p:cNvSpPr/>
          <p:nvPr/>
        </p:nvSpPr>
        <p:spPr>
          <a:xfrm>
            <a:off x="6553200" y="3284818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Position</a:t>
            </a:r>
          </a:p>
          <a:p>
            <a:pPr algn="ctr"/>
            <a:r>
              <a:rPr lang="en-US" dirty="0"/>
              <a:t>(Seat)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A447F3E-6E66-4ECE-9298-8F3CB82454B2}"/>
              </a:ext>
            </a:extLst>
          </p:cNvPr>
          <p:cNvSpPr/>
          <p:nvPr/>
        </p:nvSpPr>
        <p:spPr>
          <a:xfrm>
            <a:off x="4114800" y="3286731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Candidate Seat Assignment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36C6D0-D590-41FF-96A0-C335019A8E0A}"/>
              </a:ext>
            </a:extLst>
          </p:cNvPr>
          <p:cNvSpPr txBox="1"/>
          <p:nvPr/>
        </p:nvSpPr>
        <p:spPr>
          <a:xfrm>
            <a:off x="1595535" y="2320356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relevant to candidacy like accomplishments, political experience, </a:t>
            </a:r>
            <a:r>
              <a:rPr lang="en-US" sz="1400" dirty="0" err="1"/>
              <a:t>etc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E32357-E40A-495C-B8BF-2CD7F4E018AE}"/>
              </a:ext>
            </a:extLst>
          </p:cNvPr>
          <p:cNvSpPr txBox="1"/>
          <p:nvPr/>
        </p:nvSpPr>
        <p:spPr>
          <a:xfrm>
            <a:off x="4114800" y="4437949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Candidate registration and certification for the specific seat or role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A47484-B992-410C-97F9-20007C93FA44}"/>
              </a:ext>
            </a:extLst>
          </p:cNvPr>
          <p:cNvCxnSpPr>
            <a:stCxn id="27" idx="3"/>
            <a:endCxn id="38" idx="1"/>
          </p:cNvCxnSpPr>
          <p:nvPr/>
        </p:nvCxnSpPr>
        <p:spPr>
          <a:xfrm>
            <a:off x="3276292" y="3738768"/>
            <a:ext cx="838508" cy="5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40186-909C-46B7-B3F0-98C4B94743D9}"/>
              </a:ext>
            </a:extLst>
          </p:cNvPr>
          <p:cNvCxnSpPr>
            <a:stCxn id="38" idx="3"/>
            <a:endCxn id="16" idx="1"/>
          </p:cNvCxnSpPr>
          <p:nvPr/>
        </p:nvCxnSpPr>
        <p:spPr>
          <a:xfrm flipV="1">
            <a:off x="5638800" y="3742018"/>
            <a:ext cx="914400" cy="19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4C9E20-643F-4811-AC86-F8C30D839408}"/>
              </a:ext>
            </a:extLst>
          </p:cNvPr>
          <p:cNvSpPr txBox="1"/>
          <p:nvPr/>
        </p:nvSpPr>
        <p:spPr>
          <a:xfrm>
            <a:off x="5105400" y="424096"/>
            <a:ext cx="3300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Person as citizen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Prepares to be a candidate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Certified to be a candidate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Voters cast their vote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A3A9E2-A6D0-4F8F-A0E7-F2CB2497830A}"/>
              </a:ext>
            </a:extLst>
          </p:cNvPr>
          <p:cNvSpPr/>
          <p:nvPr/>
        </p:nvSpPr>
        <p:spPr>
          <a:xfrm>
            <a:off x="609600" y="5257800"/>
            <a:ext cx="685800" cy="6808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07E0B7-9BCD-4BA4-A537-7622938179B8}"/>
              </a:ext>
            </a:extLst>
          </p:cNvPr>
          <p:cNvSpPr/>
          <p:nvPr/>
        </p:nvSpPr>
        <p:spPr>
          <a:xfrm>
            <a:off x="647392" y="3286731"/>
            <a:ext cx="685800" cy="6808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F5F07FA-4C68-4696-8B5F-A9AA587AA640}"/>
              </a:ext>
            </a:extLst>
          </p:cNvPr>
          <p:cNvSpPr/>
          <p:nvPr/>
        </p:nvSpPr>
        <p:spPr>
          <a:xfrm>
            <a:off x="4533900" y="2342815"/>
            <a:ext cx="685800" cy="6808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4481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4119157" y="3391182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Candidate Profile</a:t>
            </a:r>
          </a:p>
          <a:p>
            <a:pPr algn="ctr"/>
            <a:endParaRPr lang="en-US" dirty="0"/>
          </a:p>
        </p:txBody>
      </p:sp>
      <p:sp>
        <p:nvSpPr>
          <p:cNvPr id="33" name="Rounded Rectangle 37">
            <a:extLst>
              <a:ext uri="{FF2B5EF4-FFF2-40B4-BE49-F238E27FC236}">
                <a16:creationId xmlns:a16="http://schemas.microsoft.com/office/drawing/2014/main" id="{6BE2CC7A-959C-4E81-B980-7726A1388DAA}"/>
              </a:ext>
            </a:extLst>
          </p:cNvPr>
          <p:cNvSpPr/>
          <p:nvPr/>
        </p:nvSpPr>
        <p:spPr>
          <a:xfrm>
            <a:off x="4124131" y="487335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3B2DB1-BDAA-406A-AAF5-904B53252213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>
            <a:off x="4881157" y="4305582"/>
            <a:ext cx="4974" cy="567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37">
            <a:extLst>
              <a:ext uri="{FF2B5EF4-FFF2-40B4-BE49-F238E27FC236}">
                <a16:creationId xmlns:a16="http://schemas.microsoft.com/office/drawing/2014/main" id="{3383BB4F-08D0-4B72-A5F2-224DD34728F2}"/>
              </a:ext>
            </a:extLst>
          </p:cNvPr>
          <p:cNvSpPr/>
          <p:nvPr/>
        </p:nvSpPr>
        <p:spPr>
          <a:xfrm>
            <a:off x="6705600" y="17526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Position</a:t>
            </a:r>
          </a:p>
          <a:p>
            <a:pPr algn="ctr"/>
            <a:r>
              <a:rPr lang="en-US" dirty="0"/>
              <a:t>(Seat)</a:t>
            </a:r>
          </a:p>
        </p:txBody>
      </p:sp>
      <p:sp>
        <p:nvSpPr>
          <p:cNvPr id="54" name="Rounded Rectangle 37">
            <a:extLst>
              <a:ext uri="{FF2B5EF4-FFF2-40B4-BE49-F238E27FC236}">
                <a16:creationId xmlns:a16="http://schemas.microsoft.com/office/drawing/2014/main" id="{35F80158-BE74-4EA7-A97D-EA9C1964C5E1}"/>
              </a:ext>
            </a:extLst>
          </p:cNvPr>
          <p:cNvSpPr/>
          <p:nvPr/>
        </p:nvSpPr>
        <p:spPr>
          <a:xfrm>
            <a:off x="1676400" y="3389287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Candidates</a:t>
            </a:r>
          </a:p>
          <a:p>
            <a:pPr algn="ctr"/>
            <a:r>
              <a:rPr lang="en-US" dirty="0"/>
              <a:t>Directory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CE98A55-A4A1-4717-B1D7-0052A277FC93}"/>
              </a:ext>
            </a:extLst>
          </p:cNvPr>
          <p:cNvCxnSpPr>
            <a:cxnSpLocks/>
            <a:stCxn id="54" idx="3"/>
            <a:endCxn id="27" idx="1"/>
          </p:cNvCxnSpPr>
          <p:nvPr/>
        </p:nvCxnSpPr>
        <p:spPr>
          <a:xfrm>
            <a:off x="3200400" y="3846487"/>
            <a:ext cx="918757" cy="18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17B17E9-01DB-4EFE-ACD6-3AE814233CB1}"/>
              </a:ext>
            </a:extLst>
          </p:cNvPr>
          <p:cNvCxnSpPr>
            <a:stCxn id="27" idx="3"/>
            <a:endCxn id="16" idx="2"/>
          </p:cNvCxnSpPr>
          <p:nvPr/>
        </p:nvCxnSpPr>
        <p:spPr>
          <a:xfrm flipV="1">
            <a:off x="5643157" y="2667000"/>
            <a:ext cx="1824443" cy="11813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A447F3E-6E66-4ECE-9298-8F3CB82454B2}"/>
              </a:ext>
            </a:extLst>
          </p:cNvPr>
          <p:cNvSpPr/>
          <p:nvPr/>
        </p:nvSpPr>
        <p:spPr>
          <a:xfrm>
            <a:off x="6693159" y="33528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Candidate Seat Assignment</a:t>
            </a:r>
          </a:p>
        </p:txBody>
      </p:sp>
      <p:sp>
        <p:nvSpPr>
          <p:cNvPr id="30" name="Rounded Rectangle 37">
            <a:extLst>
              <a:ext uri="{FF2B5EF4-FFF2-40B4-BE49-F238E27FC236}">
                <a16:creationId xmlns:a16="http://schemas.microsoft.com/office/drawing/2014/main" id="{C4A45DD7-0E7B-4F3A-872E-2820082C2838}"/>
              </a:ext>
            </a:extLst>
          </p:cNvPr>
          <p:cNvSpPr/>
          <p:nvPr/>
        </p:nvSpPr>
        <p:spPr>
          <a:xfrm>
            <a:off x="1676400" y="4874905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 Directory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42D132-2F87-4398-BE20-977DE3D876A4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 flipV="1">
            <a:off x="3200400" y="5330550"/>
            <a:ext cx="923731" cy="1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AB9160-21E7-4D4A-9659-CD56B81F7BF2}"/>
              </a:ext>
            </a:extLst>
          </p:cNvPr>
          <p:cNvSpPr txBox="1"/>
          <p:nvPr/>
        </p:nvSpPr>
        <p:spPr>
          <a:xfrm>
            <a:off x="7086600" y="190094"/>
            <a:ext cx="167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400" dirty="0"/>
            </a:br>
            <a:r>
              <a:rPr lang="en-US" sz="1400" dirty="0"/>
              <a:t>Example: </a:t>
            </a:r>
          </a:p>
          <a:p>
            <a:pPr lvl="1"/>
            <a:r>
              <a:rPr lang="en-US" sz="1400" dirty="0"/>
              <a:t>President</a:t>
            </a:r>
          </a:p>
          <a:p>
            <a:pPr lvl="1"/>
            <a:r>
              <a:rPr lang="en-US" sz="1400" dirty="0"/>
              <a:t>Mayor</a:t>
            </a:r>
          </a:p>
          <a:p>
            <a:pPr lvl="1"/>
            <a:r>
              <a:rPr lang="en-US" sz="1400" dirty="0"/>
              <a:t>Senator</a:t>
            </a:r>
          </a:p>
          <a:p>
            <a:pPr lvl="1"/>
            <a:r>
              <a:rPr lang="en-US" sz="1400" dirty="0"/>
              <a:t>Congress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34F756-C77C-4893-9841-DB4153325AC8}"/>
              </a:ext>
            </a:extLst>
          </p:cNvPr>
          <p:cNvSpPr txBox="1"/>
          <p:nvPr/>
        </p:nvSpPr>
        <p:spPr>
          <a:xfrm>
            <a:off x="4660641" y="1371600"/>
            <a:ext cx="167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Seat has multiple candidates for it. Voters select from all candidate options</a:t>
            </a:r>
          </a:p>
        </p:txBody>
      </p:sp>
    </p:spTree>
    <p:extLst>
      <p:ext uri="{BB962C8B-B14F-4D97-AF65-F5344CB8AC3E}">
        <p14:creationId xmlns:p14="http://schemas.microsoft.com/office/powerpoint/2010/main" val="47410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2476342" y="35052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Candidate Profile</a:t>
            </a:r>
          </a:p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2471985" y="1866618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Election</a:t>
            </a:r>
          </a:p>
        </p:txBody>
      </p:sp>
      <p:cxnSp>
        <p:nvCxnSpPr>
          <p:cNvPr id="29" name="Straight Connector 28"/>
          <p:cNvCxnSpPr>
            <a:cxnSpLocks/>
            <a:stCxn id="32" idx="2"/>
            <a:endCxn id="27" idx="0"/>
          </p:cNvCxnSpPr>
          <p:nvPr/>
        </p:nvCxnSpPr>
        <p:spPr>
          <a:xfrm>
            <a:off x="3233985" y="2781018"/>
            <a:ext cx="4357" cy="7241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7">
            <a:extLst>
              <a:ext uri="{FF2B5EF4-FFF2-40B4-BE49-F238E27FC236}">
                <a16:creationId xmlns:a16="http://schemas.microsoft.com/office/drawing/2014/main" id="{6BE2CC7A-959C-4E81-B980-7726A1388DAA}"/>
              </a:ext>
            </a:extLst>
          </p:cNvPr>
          <p:cNvSpPr/>
          <p:nvPr/>
        </p:nvSpPr>
        <p:spPr>
          <a:xfrm>
            <a:off x="2481316" y="4987368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3B2DB1-BDAA-406A-AAF5-904B53252213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>
            <a:off x="3238342" y="4419600"/>
            <a:ext cx="4974" cy="567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37">
            <a:extLst>
              <a:ext uri="{FF2B5EF4-FFF2-40B4-BE49-F238E27FC236}">
                <a16:creationId xmlns:a16="http://schemas.microsoft.com/office/drawing/2014/main" id="{3383BB4F-08D0-4B72-A5F2-224DD34728F2}"/>
              </a:ext>
            </a:extLst>
          </p:cNvPr>
          <p:cNvSpPr/>
          <p:nvPr/>
        </p:nvSpPr>
        <p:spPr>
          <a:xfrm>
            <a:off x="5062785" y="1866618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Position</a:t>
            </a:r>
          </a:p>
          <a:p>
            <a:pPr algn="ctr"/>
            <a:r>
              <a:rPr lang="en-US" dirty="0"/>
              <a:t>(Seat)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481162-5715-4797-B644-C78424229FEE}"/>
              </a:ext>
            </a:extLst>
          </p:cNvPr>
          <p:cNvCxnSpPr>
            <a:stCxn id="32" idx="3"/>
            <a:endCxn id="16" idx="1"/>
          </p:cNvCxnSpPr>
          <p:nvPr/>
        </p:nvCxnSpPr>
        <p:spPr>
          <a:xfrm>
            <a:off x="3995985" y="2323818"/>
            <a:ext cx="10668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17B17E9-01DB-4EFE-ACD6-3AE814233CB1}"/>
              </a:ext>
            </a:extLst>
          </p:cNvPr>
          <p:cNvCxnSpPr>
            <a:stCxn id="27" idx="3"/>
            <a:endCxn id="16" idx="2"/>
          </p:cNvCxnSpPr>
          <p:nvPr/>
        </p:nvCxnSpPr>
        <p:spPr>
          <a:xfrm flipV="1">
            <a:off x="4000342" y="2781018"/>
            <a:ext cx="1824443" cy="11813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A447F3E-6E66-4ECE-9298-8F3CB82454B2}"/>
              </a:ext>
            </a:extLst>
          </p:cNvPr>
          <p:cNvSpPr/>
          <p:nvPr/>
        </p:nvSpPr>
        <p:spPr>
          <a:xfrm>
            <a:off x="5050344" y="3466818"/>
            <a:ext cx="1524000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Candidate Seat Assignment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F7AC6F-777F-44B6-B95B-D840B88EA2B5}"/>
              </a:ext>
            </a:extLst>
          </p:cNvPr>
          <p:cNvSpPr txBox="1"/>
          <p:nvPr/>
        </p:nvSpPr>
        <p:spPr>
          <a:xfrm>
            <a:off x="4953000" y="4618036"/>
            <a:ext cx="2259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Trump</a:t>
            </a:r>
            <a:r>
              <a:rPr lang="en-US" sz="1400" dirty="0"/>
              <a:t> for </a:t>
            </a:r>
            <a:r>
              <a:rPr lang="en-US" sz="1400" dirty="0">
                <a:solidFill>
                  <a:srgbClr val="00B050"/>
                </a:solidFill>
              </a:rPr>
              <a:t>President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Or</a:t>
            </a:r>
          </a:p>
          <a:p>
            <a:r>
              <a:rPr lang="en-US" sz="1400" dirty="0">
                <a:solidFill>
                  <a:srgbClr val="C00000"/>
                </a:solidFill>
              </a:rPr>
              <a:t>Biden</a:t>
            </a:r>
            <a:r>
              <a:rPr lang="en-US" sz="1400" dirty="0"/>
              <a:t> for </a:t>
            </a:r>
            <a:r>
              <a:rPr lang="en-US" sz="1400" dirty="0">
                <a:solidFill>
                  <a:srgbClr val="00B050"/>
                </a:solidFill>
              </a:rPr>
              <a:t>President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34529A-4E03-4705-9FE0-D487A7BACFE2}"/>
              </a:ext>
            </a:extLst>
          </p:cNvPr>
          <p:cNvSpPr txBox="1"/>
          <p:nvPr/>
        </p:nvSpPr>
        <p:spPr>
          <a:xfrm>
            <a:off x="990600" y="3700790"/>
            <a:ext cx="1624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Joe Biden</a:t>
            </a:r>
          </a:p>
          <a:p>
            <a:r>
              <a:rPr lang="en-US" sz="1400" dirty="0"/>
              <a:t>Donald Trump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E2A767E-3144-47C1-94FF-551CAA4C89C6}"/>
              </a:ext>
            </a:extLst>
          </p:cNvPr>
          <p:cNvSpPr/>
          <p:nvPr/>
        </p:nvSpPr>
        <p:spPr>
          <a:xfrm rot="10800000">
            <a:off x="6904961" y="3581400"/>
            <a:ext cx="1400839" cy="59069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01B6FA-593B-4C60-BFB6-67B14B99659C}"/>
              </a:ext>
            </a:extLst>
          </p:cNvPr>
          <p:cNvSpPr txBox="1"/>
          <p:nvPr/>
        </p:nvSpPr>
        <p:spPr>
          <a:xfrm>
            <a:off x="7010400" y="4343400"/>
            <a:ext cx="1760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selects a candidate for each means vote for the candidate</a:t>
            </a:r>
          </a:p>
        </p:txBody>
      </p:sp>
    </p:spTree>
    <p:extLst>
      <p:ext uri="{BB962C8B-B14F-4D97-AF65-F5344CB8AC3E}">
        <p14:creationId xmlns:p14="http://schemas.microsoft.com/office/powerpoint/2010/main" val="671896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29940</TotalTime>
  <Words>667</Words>
  <Application>Microsoft Office PowerPoint</Application>
  <PresentationFormat>On-screen Show (4:3)</PresentationFormat>
  <Paragraphs>199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Verdana</vt:lpstr>
      <vt:lpstr>Wingdings 2</vt:lpstr>
      <vt:lpstr>Solstice</vt:lpstr>
      <vt:lpstr>INFO 5100: Application Engineering and Development</vt:lpstr>
      <vt:lpstr>Who are the players?</vt:lpstr>
      <vt:lpstr>Steps</vt:lpstr>
      <vt:lpstr>PowerPoint Presentation</vt:lpstr>
      <vt:lpstr>Persons who have a right to vote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Vote for a candidate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ISYG100 : Application Engineering and Development</dc:title>
  <dc:creator>Peejung</dc:creator>
  <cp:lastModifiedBy>kal bugrara</cp:lastModifiedBy>
  <cp:revision>242</cp:revision>
  <dcterms:created xsi:type="dcterms:W3CDTF">2008-09-18T19:40:46Z</dcterms:created>
  <dcterms:modified xsi:type="dcterms:W3CDTF">2020-10-15T23:47:44Z</dcterms:modified>
</cp:coreProperties>
</file>