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78" r:id="rId2"/>
    <p:sldId id="279" r:id="rId3"/>
    <p:sldId id="280" r:id="rId4"/>
    <p:sldId id="281" r:id="rId5"/>
    <p:sldId id="282" r:id="rId6"/>
    <p:sldId id="288" r:id="rId7"/>
    <p:sldId id="290" r:id="rId8"/>
    <p:sldId id="289" r:id="rId9"/>
    <p:sldId id="292" r:id="rId10"/>
    <p:sldId id="293"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09" autoAdjust="0"/>
  </p:normalViewPr>
  <p:slideViewPr>
    <p:cSldViewPr snapToGrid="0" snapToObjects="1">
      <p:cViewPr>
        <p:scale>
          <a:sx n="80" d="100"/>
          <a:sy n="80" d="100"/>
        </p:scale>
        <p:origin x="778" y="173"/>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kshayume/Instant-BndW-Sketch-From-Live-Ca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546098"/>
            <a:ext cx="5385816" cy="1225296"/>
          </a:xfrm>
        </p:spPr>
        <p:txBody>
          <a:bodyPr/>
          <a:lstStyle/>
          <a:p>
            <a:r>
              <a:rPr lang="en-US" b="1" i="0" dirty="0">
                <a:solidFill>
                  <a:srgbClr val="24292F"/>
                </a:solidFill>
                <a:effectLst/>
                <a:latin typeface="-apple-system"/>
              </a:rPr>
              <a:t>Instant b &amp; w sketch from live cam</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err="1"/>
              <a:t>Akshay</a:t>
            </a:r>
            <a:r>
              <a:rPr lang="en-US" dirty="0"/>
              <a:t> </a:t>
            </a:r>
            <a:r>
              <a:rPr lang="en-US" dirty="0" err="1"/>
              <a:t>Sasheendran</a:t>
            </a:r>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3175254"/>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Primary goals</a:t>
            </a:r>
          </a:p>
          <a:p>
            <a:r>
              <a:rPr lang="en-US" dirty="0"/>
              <a:t>​Areas of growth</a:t>
            </a:r>
          </a:p>
          <a:p>
            <a:r>
              <a:rPr lang="en-US" dirty="0"/>
              <a:t>Timeline</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305306"/>
            <a:ext cx="6766560" cy="768096"/>
          </a:xfrm>
        </p:spPr>
        <p:txBody>
          <a:bodyPr/>
          <a:lstStyle/>
          <a:p>
            <a:r>
              <a:rPr lang="en-US" b="1" i="0" dirty="0">
                <a:solidFill>
                  <a:srgbClr val="24292F"/>
                </a:solidFill>
                <a:effectLst/>
                <a:latin typeface="-apple-system"/>
                <a:hlinkClick r:id="rId2"/>
              </a:rPr>
              <a:t>Instant-B &amp; W-Sketch-From-Live-Cam</a:t>
            </a:r>
            <a:br>
              <a:rPr lang="en-US" dirty="0"/>
            </a:b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2400" b="0" i="0" dirty="0">
                <a:solidFill>
                  <a:schemeClr val="accent6">
                    <a:lumMod val="75000"/>
                  </a:schemeClr>
                </a:solidFill>
                <a:effectLst/>
                <a:latin typeface="-apple-system"/>
              </a:rPr>
              <a:t>Here the main idea is to convert the image into a grayscale and then blur the background. Then we will add the black and white foreground to the blurred image. To separate the background we will be inverting the image and then we will blur it, and our final output will be a pencil sketch of the provided image or the frame recorded in the webcam.</a:t>
            </a:r>
            <a:endParaRPr lang="en-US" sz="2000" dirty="0">
              <a:solidFill>
                <a:schemeClr val="accent6">
                  <a:lumMod val="75000"/>
                </a:schemeClr>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PRIMARY GOALS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Annual revenue growth</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r>
              <a:rPr lang="en-US" dirty="0"/>
              <a:t>BUSINESS OPPORTUNITIES ARE LIKE BUSES. THERE'S ALWAYS ANOTHER ONE COMING.</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r>
              <a:rPr lang="en-US" dirty="0"/>
              <a:t>Richard Branson</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p:txBody>
          <a:bodyPr/>
          <a:lstStyle/>
          <a:p>
            <a:r>
              <a:rPr lang="en-US" dirty="0"/>
              <a: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2992350" y="800625"/>
            <a:ext cx="6600999" cy="768096"/>
          </a:xfrm>
        </p:spPr>
        <p:txBody>
          <a:bodyPr/>
          <a:lstStyle/>
          <a:p>
            <a:pPr algn="l"/>
            <a:r>
              <a:rPr lang="en-US" b="1" i="0" dirty="0">
                <a:solidFill>
                  <a:schemeClr val="accent6">
                    <a:lumMod val="75000"/>
                  </a:schemeClr>
                </a:solidFill>
                <a:effectLst/>
                <a:latin typeface="-apple-system"/>
              </a:rPr>
              <a:t>Live Sketch Algorithm</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&lt;&lt;&lt;&lt; </a:t>
            </a:r>
            <a:r>
              <a:rPr lang="en-US" sz="2400" dirty="0">
                <a:solidFill>
                  <a:schemeClr val="accent1">
                    <a:lumMod val="50000"/>
                  </a:schemeClr>
                </a:solidFill>
              </a:rPr>
              <a:t>1 </a:t>
            </a:r>
            <a:r>
              <a:rPr lang="en-US" dirty="0"/>
              <a:t>&gt;&gt;&gt;&gt;</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algn="l">
              <a:buFont typeface="+mj-lt"/>
              <a:buAutoNum type="arabicPeriod"/>
            </a:pPr>
            <a:r>
              <a:rPr lang="en-US" b="1" i="0" dirty="0">
                <a:solidFill>
                  <a:srgbClr val="24292F"/>
                </a:solidFill>
                <a:effectLst/>
                <a:latin typeface="-apple-system"/>
              </a:rPr>
              <a:t>Capturing Real-time Video</a:t>
            </a:r>
            <a:r>
              <a:rPr lang="en-US" b="0" i="0" dirty="0">
                <a:solidFill>
                  <a:srgbClr val="24292F"/>
                </a:solidFill>
                <a:effectLst/>
                <a:latin typeface="-apple-system"/>
              </a:rPr>
              <a:t> from the source example – computer’s camera</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&lt;&lt;&lt;&lt; </a:t>
            </a:r>
            <a:r>
              <a:rPr lang="en-US" sz="2400" dirty="0">
                <a:solidFill>
                  <a:schemeClr val="accent1">
                    <a:lumMod val="50000"/>
                  </a:schemeClr>
                </a:solidFill>
              </a:rPr>
              <a:t>2 </a:t>
            </a:r>
            <a:r>
              <a:rPr lang="en-US" dirty="0"/>
              <a:t>&gt;&gt;&gt;&gt;</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algn="l"/>
            <a:r>
              <a:rPr lang="en-US" b="1" i="0" dirty="0">
                <a:solidFill>
                  <a:srgbClr val="24292F"/>
                </a:solidFill>
                <a:effectLst/>
                <a:latin typeface="-apple-system"/>
              </a:rPr>
              <a:t>2.Reading each frame of the video</a:t>
            </a:r>
            <a:r>
              <a:rPr lang="en-US" b="0" i="0" dirty="0">
                <a:solidFill>
                  <a:srgbClr val="24292F"/>
                </a:solidFill>
                <a:effectLst/>
                <a:latin typeface="-apple-system"/>
              </a:rPr>
              <a:t>, so that we can make manipulations on the frame.</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&lt;&lt;&lt;&lt; </a:t>
            </a:r>
            <a:r>
              <a:rPr lang="en-US" sz="2400" dirty="0">
                <a:solidFill>
                  <a:schemeClr val="accent1">
                    <a:lumMod val="50000"/>
                  </a:schemeClr>
                </a:solidFill>
              </a:rPr>
              <a:t>3 </a:t>
            </a:r>
            <a:r>
              <a:rPr lang="en-US" dirty="0"/>
              <a:t>&gt;&gt;&gt;&gt;</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algn="l"/>
            <a:r>
              <a:rPr lang="en-US" b="0" i="0" dirty="0">
                <a:solidFill>
                  <a:srgbClr val="24292F"/>
                </a:solidFill>
                <a:effectLst/>
                <a:latin typeface="-apple-system"/>
              </a:rPr>
              <a:t>3.Converting each frame from </a:t>
            </a:r>
            <a:r>
              <a:rPr lang="en-US" b="1" i="0" dirty="0">
                <a:solidFill>
                  <a:srgbClr val="24292F"/>
                </a:solidFill>
                <a:effectLst/>
                <a:latin typeface="-apple-system"/>
              </a:rPr>
              <a:t>colored to grayscale</a:t>
            </a:r>
            <a:r>
              <a:rPr lang="en-US" b="0" i="0" dirty="0">
                <a:solidFill>
                  <a:srgbClr val="24292F"/>
                </a:solidFill>
                <a:effectLst/>
                <a:latin typeface="-apple-system"/>
              </a:rPr>
              <a:t>, using OpenCV functions.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&lt;&lt;&lt;&lt; </a:t>
            </a:r>
            <a:r>
              <a:rPr lang="en-US" sz="2400" dirty="0">
                <a:solidFill>
                  <a:schemeClr val="accent1">
                    <a:lumMod val="50000"/>
                  </a:schemeClr>
                </a:solidFill>
              </a:rPr>
              <a:t>4 </a:t>
            </a:r>
            <a:r>
              <a:rPr lang="en-US" dirty="0"/>
              <a:t>&gt;&gt;&gt;&gt;</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77777" y="3888404"/>
            <a:ext cx="1920240" cy="1371600"/>
          </a:xfrm>
        </p:spPr>
        <p:txBody>
          <a:bodyPr/>
          <a:lstStyle/>
          <a:p>
            <a:pPr algn="l"/>
            <a:r>
              <a:rPr lang="en-US" b="0" i="0" dirty="0">
                <a:solidFill>
                  <a:srgbClr val="24292F"/>
                </a:solidFill>
                <a:effectLst/>
                <a:latin typeface="-apple-system"/>
              </a:rPr>
              <a:t>4.Making Use of </a:t>
            </a:r>
            <a:r>
              <a:rPr lang="en-US" b="1" i="0" dirty="0">
                <a:solidFill>
                  <a:srgbClr val="24292F"/>
                </a:solidFill>
                <a:effectLst/>
                <a:latin typeface="-apple-system"/>
              </a:rPr>
              <a:t>Blurring</a:t>
            </a:r>
            <a:r>
              <a:rPr lang="en-US" b="0" i="0" dirty="0">
                <a:solidFill>
                  <a:srgbClr val="24292F"/>
                </a:solidFill>
                <a:effectLst/>
                <a:latin typeface="-apple-system"/>
              </a:rPr>
              <a:t> on the </a:t>
            </a:r>
            <a:r>
              <a:rPr lang="en-US" b="1" i="0" dirty="0">
                <a:solidFill>
                  <a:srgbClr val="24292F"/>
                </a:solidFill>
                <a:effectLst/>
                <a:latin typeface="-apple-system"/>
              </a:rPr>
              <a:t>grayscale</a:t>
            </a:r>
            <a:r>
              <a:rPr lang="en-US" b="0" i="0" dirty="0">
                <a:solidFill>
                  <a:srgbClr val="24292F"/>
                </a:solidFill>
                <a:effectLst/>
                <a:latin typeface="-apple-system"/>
              </a:rPr>
              <a:t> image to remove all the noises.</a:t>
            </a:r>
            <a:r>
              <a:rPr lang="en-US" b="1" i="0" dirty="0">
                <a:solidFill>
                  <a:srgbClr val="24292F"/>
                </a:solidFill>
                <a:effectLst/>
                <a:latin typeface="-apple-system"/>
              </a:rPr>
              <a:t>(Gaussian Blur)</a:t>
            </a:r>
            <a:endParaRPr lang="en-US" b="0" i="0" dirty="0">
              <a:solidFill>
                <a:srgbClr val="24292F"/>
              </a:solidFill>
              <a:effectLst/>
              <a:latin typeface="-apple-system"/>
            </a:endParaRP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&lt;&lt;&lt;&lt; </a:t>
            </a:r>
            <a:r>
              <a:rPr lang="en-US" sz="2400" dirty="0">
                <a:solidFill>
                  <a:schemeClr val="accent1">
                    <a:lumMod val="50000"/>
                  </a:schemeClr>
                </a:solidFill>
              </a:rPr>
              <a:t>5 </a:t>
            </a:r>
            <a:r>
              <a:rPr lang="en-US" dirty="0"/>
              <a:t>&gt;&gt;&gt;&gt;</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algn="l"/>
            <a:r>
              <a:rPr lang="en-US" b="1" i="0" dirty="0">
                <a:solidFill>
                  <a:srgbClr val="24292F"/>
                </a:solidFill>
                <a:effectLst/>
                <a:latin typeface="-apple-system"/>
              </a:rPr>
              <a:t>5.Detecting Edges</a:t>
            </a:r>
            <a:r>
              <a:rPr lang="en-US" b="0" i="0" dirty="0">
                <a:solidFill>
                  <a:srgbClr val="24292F"/>
                </a:solidFill>
                <a:effectLst/>
                <a:latin typeface="-apple-system"/>
              </a:rPr>
              <a:t> of the blurred image, for making it like a sketch of the person or object. </a:t>
            </a:r>
            <a:r>
              <a:rPr lang="en-US" b="1" i="0" dirty="0">
                <a:solidFill>
                  <a:srgbClr val="24292F"/>
                </a:solidFill>
                <a:effectLst/>
                <a:latin typeface="-apple-system"/>
              </a:rPr>
              <a:t>(Canny Edge)</a:t>
            </a:r>
            <a:endParaRPr lang="en-US" b="0" i="0" dirty="0">
              <a:solidFill>
                <a:srgbClr val="24292F"/>
              </a:solidFill>
              <a:effectLst/>
              <a:latin typeface="-apple-system"/>
            </a:endParaRPr>
          </a:p>
        </p:txBody>
      </p:sp>
    </p:spTree>
    <p:extLst>
      <p:ext uri="{BB962C8B-B14F-4D97-AF65-F5344CB8AC3E}">
        <p14:creationId xmlns:p14="http://schemas.microsoft.com/office/powerpoint/2010/main" val="1600494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67328" y="347472"/>
            <a:ext cx="8165592" cy="768096"/>
          </a:xfrm>
        </p:spPr>
        <p:txBody>
          <a:bodyPr/>
          <a:lstStyle/>
          <a:p>
            <a:pPr algn="l"/>
            <a:r>
              <a:rPr lang="en-US" sz="4400" b="1" i="0" dirty="0">
                <a:solidFill>
                  <a:schemeClr val="accent6">
                    <a:lumMod val="75000"/>
                  </a:schemeClr>
                </a:solidFill>
                <a:effectLst/>
                <a:latin typeface="-apple-system"/>
              </a:rPr>
              <a:t>What is OpenCV</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523106" y="1380585"/>
            <a:ext cx="7649719" cy="4401089"/>
          </a:xfrm>
        </p:spPr>
        <p:txBody>
          <a:bodyPr/>
          <a:lstStyle/>
          <a:p>
            <a:pPr algn="l">
              <a:buFont typeface="Arial" panose="020B0604020202020204" pitchFamily="34" charset="0"/>
              <a:buChar char="•"/>
            </a:pPr>
            <a:r>
              <a:rPr lang="en-US" sz="1800" b="0" i="0" dirty="0">
                <a:solidFill>
                  <a:srgbClr val="24292F"/>
                </a:solidFill>
                <a:effectLst/>
                <a:latin typeface="-apple-system"/>
              </a:rPr>
              <a:t>OpenCV (Open Source Computer Vision Library) is an open source computer vision and machine learning software library. OpenCV was built to provide a common infrastructure for computer vision applications and to accelerate use of machine perception in the commercial products</a:t>
            </a:r>
          </a:p>
          <a:p>
            <a:pPr marL="0" indent="0" algn="l">
              <a:buNone/>
            </a:pPr>
            <a:endParaRPr lang="en-US" sz="1800" b="0" i="0" dirty="0">
              <a:solidFill>
                <a:srgbClr val="24292F"/>
              </a:solidFill>
              <a:effectLst/>
              <a:latin typeface="-apple-system"/>
            </a:endParaRPr>
          </a:p>
          <a:p>
            <a:pPr algn="l">
              <a:buFont typeface="Arial" panose="020B0604020202020204" pitchFamily="34" charset="0"/>
              <a:buChar char="•"/>
            </a:pPr>
            <a:r>
              <a:rPr lang="en-US" sz="1800" b="0" i="0" dirty="0">
                <a:solidFill>
                  <a:srgbClr val="24292F"/>
                </a:solidFill>
                <a:effectLst/>
                <a:latin typeface="-apple-system"/>
              </a:rPr>
              <a:t>The library has more than 2500 optimized algorithms, which includes a comprehensive set of both classic and state-of-the-art computer vision and machine learning algorithms. These algorithms can be used to detect and recognize faces, identify objects, classify human actions in videos, track camera movements, track moving objects, extract 3D models of objects, produce 3D point clouds from stereo cameras, stitch images together to produce a high resolution image of an entire scene</a:t>
            </a:r>
          </a:p>
        </p:txBody>
      </p:sp>
    </p:spTree>
    <p:extLst>
      <p:ext uri="{BB962C8B-B14F-4D97-AF65-F5344CB8AC3E}">
        <p14:creationId xmlns:p14="http://schemas.microsoft.com/office/powerpoint/2010/main" val="3170280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685338" y="482727"/>
            <a:ext cx="10671048" cy="768096"/>
          </a:xfrm>
        </p:spPr>
        <p:txBody>
          <a:bodyPr/>
          <a:lstStyle/>
          <a:p>
            <a:r>
              <a:rPr lang="en-US" dirty="0"/>
              <a:t>TIMELINE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56" name="Text Placeholder 55">
            <a:extLst>
              <a:ext uri="{FF2B5EF4-FFF2-40B4-BE49-F238E27FC236}">
                <a16:creationId xmlns:a16="http://schemas.microsoft.com/office/drawing/2014/main" id="{42027341-30B3-44DB-373E-60B96EBF2043}"/>
              </a:ext>
            </a:extLst>
          </p:cNvPr>
          <p:cNvSpPr>
            <a:spLocks noGrp="1"/>
          </p:cNvSpPr>
          <p:nvPr>
            <p:ph type="body" idx="1"/>
          </p:nvPr>
        </p:nvSpPr>
        <p:spPr/>
        <p:txBody>
          <a:bodyPr/>
          <a:lstStyle/>
          <a:p>
            <a:pPr lvl="0"/>
            <a:r>
              <a:rPr lang="en-US" dirty="0"/>
              <a:t>SEP 20XX</a:t>
            </a:r>
          </a:p>
        </p:txBody>
      </p:sp>
      <p:sp>
        <p:nvSpPr>
          <p:cNvPr id="57" name="Text Placeholder 56">
            <a:extLst>
              <a:ext uri="{FF2B5EF4-FFF2-40B4-BE49-F238E27FC236}">
                <a16:creationId xmlns:a16="http://schemas.microsoft.com/office/drawing/2014/main" id="{49B99446-8DB8-EAE8-ADEB-8E02F160B106}"/>
              </a:ext>
            </a:extLst>
          </p:cNvPr>
          <p:cNvSpPr>
            <a:spLocks noGrp="1"/>
          </p:cNvSpPr>
          <p:nvPr>
            <p:ph type="body" sz="quarter" idx="3"/>
          </p:nvPr>
        </p:nvSpPr>
        <p:spPr/>
        <p:txBody>
          <a:bodyPr/>
          <a:lstStyle/>
          <a:p>
            <a:pPr lvl="0"/>
            <a:r>
              <a:rPr lang="en-US" dirty="0"/>
              <a:t>NOV 20XX</a:t>
            </a:r>
          </a:p>
        </p:txBody>
      </p:sp>
      <p:sp>
        <p:nvSpPr>
          <p:cNvPr id="58" name="Text Placeholder 57">
            <a:extLst>
              <a:ext uri="{FF2B5EF4-FFF2-40B4-BE49-F238E27FC236}">
                <a16:creationId xmlns:a16="http://schemas.microsoft.com/office/drawing/2014/main" id="{4F1381C5-2C37-6542-2CC4-2EBF6B0C41D4}"/>
              </a:ext>
            </a:extLst>
          </p:cNvPr>
          <p:cNvSpPr>
            <a:spLocks noGrp="1"/>
          </p:cNvSpPr>
          <p:nvPr>
            <p:ph type="body" sz="quarter" idx="13"/>
          </p:nvPr>
        </p:nvSpPr>
        <p:spPr/>
        <p:txBody>
          <a:bodyPr/>
          <a:lstStyle/>
          <a:p>
            <a:pPr lvl="0"/>
            <a:r>
              <a:rPr lang="en-US" dirty="0"/>
              <a:t>JAN 20XX</a:t>
            </a:r>
          </a:p>
        </p:txBody>
      </p:sp>
      <p:sp>
        <p:nvSpPr>
          <p:cNvPr id="59" name="Text Placeholder 58">
            <a:extLst>
              <a:ext uri="{FF2B5EF4-FFF2-40B4-BE49-F238E27FC236}">
                <a16:creationId xmlns:a16="http://schemas.microsoft.com/office/drawing/2014/main" id="{9348E88D-CFB1-4BF1-41EC-723BBD602AF2}"/>
              </a:ext>
            </a:extLst>
          </p:cNvPr>
          <p:cNvSpPr>
            <a:spLocks noGrp="1"/>
          </p:cNvSpPr>
          <p:nvPr>
            <p:ph type="body" sz="quarter" idx="15"/>
          </p:nvPr>
        </p:nvSpPr>
        <p:spPr/>
        <p:txBody>
          <a:bodyPr/>
          <a:lstStyle/>
          <a:p>
            <a:pPr lvl="0"/>
            <a:r>
              <a:rPr lang="en-US" dirty="0"/>
              <a:t>MAR 20XX</a:t>
            </a:r>
          </a:p>
        </p:txBody>
      </p:sp>
      <p:sp>
        <p:nvSpPr>
          <p:cNvPr id="60" name="Text Placeholder 59">
            <a:extLst>
              <a:ext uri="{FF2B5EF4-FFF2-40B4-BE49-F238E27FC236}">
                <a16:creationId xmlns:a16="http://schemas.microsoft.com/office/drawing/2014/main" id="{E1B218F5-E615-C534-C7FC-E55781596535}"/>
              </a:ext>
            </a:extLst>
          </p:cNvPr>
          <p:cNvSpPr>
            <a:spLocks noGrp="1"/>
          </p:cNvSpPr>
          <p:nvPr>
            <p:ph type="body" sz="quarter" idx="17"/>
          </p:nvPr>
        </p:nvSpPr>
        <p:spPr/>
        <p:txBody>
          <a:bodyPr/>
          <a:lstStyle/>
          <a:p>
            <a:pPr lvl="0"/>
            <a:r>
              <a:rPr lang="en-US" dirty="0"/>
              <a:t>MAY 20XX</a:t>
            </a:r>
          </a:p>
        </p:txBody>
      </p:sp>
      <p:sp>
        <p:nvSpPr>
          <p:cNvPr id="139" name="Rectangle 138" descr="Timeline marker">
            <a:extLst>
              <a:ext uri="{FF2B5EF4-FFF2-40B4-BE49-F238E27FC236}">
                <a16:creationId xmlns:a16="http://schemas.microsoft.com/office/drawing/2014/main" id="{632DC974-3AFC-3B05-984D-8920F2613BAB}"/>
              </a:ext>
            </a:extLst>
          </p:cNvPr>
          <p:cNvSpPr/>
          <p:nvPr/>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descr="Timeline marker">
            <a:extLst>
              <a:ext uri="{FF2B5EF4-FFF2-40B4-BE49-F238E27FC236}">
                <a16:creationId xmlns:a16="http://schemas.microsoft.com/office/drawing/2014/main" id="{F2040969-B583-70C1-87C1-D19C7BB276E9}"/>
              </a:ext>
            </a:extLst>
          </p:cNvPr>
          <p:cNvSpPr/>
          <p:nvPr/>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descr="Timeline marker">
            <a:extLst>
              <a:ext uri="{FF2B5EF4-FFF2-40B4-BE49-F238E27FC236}">
                <a16:creationId xmlns:a16="http://schemas.microsoft.com/office/drawing/2014/main" id="{916357F2-DD2F-AE73-F0FE-19F36A996C0A}"/>
              </a:ext>
            </a:extLst>
          </p:cNvPr>
          <p:cNvSpPr/>
          <p:nvPr/>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descr="Timeline marker">
            <a:extLst>
              <a:ext uri="{FF2B5EF4-FFF2-40B4-BE49-F238E27FC236}">
                <a16:creationId xmlns:a16="http://schemas.microsoft.com/office/drawing/2014/main" id="{061F8191-7958-A3B6-D754-56FAB2742504}"/>
              </a:ext>
            </a:extLst>
          </p:cNvPr>
          <p:cNvSpPr/>
          <p:nvPr/>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descr="Timeline marker">
            <a:extLst>
              <a:ext uri="{FF2B5EF4-FFF2-40B4-BE49-F238E27FC236}">
                <a16:creationId xmlns:a16="http://schemas.microsoft.com/office/drawing/2014/main" id="{FA6C0651-6CD9-1742-F030-13CC2F6DAC2F}"/>
              </a:ext>
            </a:extLst>
          </p:cNvPr>
          <p:cNvSpPr/>
          <p:nvPr/>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t>Synergize scalable </a:t>
            </a:r>
            <a:br>
              <a:rPr lang="en-US" dirty="0"/>
            </a:br>
            <a:r>
              <a:rPr lang="en-US" dirty="0"/>
              <a:t>e-commerce</a:t>
            </a:r>
          </a:p>
        </p:txBody>
      </p:sp>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t>Coordinate e-</a:t>
            </a:r>
            <a:br>
              <a:rPr lang="en-US" dirty="0"/>
            </a:br>
            <a:r>
              <a:rPr lang="en-US" dirty="0"/>
              <a:t>business applications</a:t>
            </a:r>
          </a:p>
        </p:txBody>
      </p:sp>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 superior methodologies</a:t>
            </a:r>
          </a:p>
        </p:txBody>
      </p:sp>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dirty="0"/>
              <a:t>Deploy strategic networks with compelling e-</a:t>
            </a:r>
            <a:br>
              <a:rPr lang="en-US" dirty="0"/>
            </a:br>
            <a:r>
              <a:rPr lang="en-US" dirty="0"/>
              <a:t>business needs</a:t>
            </a:r>
          </a:p>
        </p:txBody>
      </p:sp>
      <p:pic>
        <p:nvPicPr>
          <p:cNvPr id="3" name="Picture 2">
            <a:extLst>
              <a:ext uri="{FF2B5EF4-FFF2-40B4-BE49-F238E27FC236}">
                <a16:creationId xmlns:a16="http://schemas.microsoft.com/office/drawing/2014/main" id="{869837BE-1696-D7EB-7A2A-7E3C27E40F13}"/>
              </a:ext>
            </a:extLst>
          </p:cNvPr>
          <p:cNvPicPr>
            <a:picLocks noChangeAspect="1"/>
          </p:cNvPicPr>
          <p:nvPr/>
        </p:nvPicPr>
        <p:blipFill rotWithShape="1">
          <a:blip r:embed="rId2"/>
          <a:srcRect l="8750" t="15833" r="7109" b="12639"/>
          <a:stretch/>
        </p:blipFill>
        <p:spPr>
          <a:xfrm>
            <a:off x="1066800" y="1600200"/>
            <a:ext cx="10258425" cy="4905375"/>
          </a:xfrm>
          <a:prstGeom prst="rect">
            <a:avLst/>
          </a:prstGeom>
        </p:spPr>
      </p:pic>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{B531E2B5-E6EF-4D96-8CFA-D35E7B4B118C}tf78438558_win32</Template>
  <TotalTime>1978</TotalTime>
  <Words>453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Arial Black</vt:lpstr>
      <vt:lpstr>Sabon Next LT</vt:lpstr>
      <vt:lpstr>Office Theme</vt:lpstr>
      <vt:lpstr>Instant b &amp; w sketch from live cam</vt:lpstr>
      <vt:lpstr>AGENDA</vt:lpstr>
      <vt:lpstr>Instant-B &amp; W-Sketch-From-Live-Cam </vt:lpstr>
      <vt:lpstr>PRIMARY GOALS</vt:lpstr>
      <vt:lpstr>BUSINESS OPPORTUNITIES ARE LIKE BUSES. THERE'S ALWAYS ANOTHER ONE COMING.</vt:lpstr>
      <vt:lpstr>Live Sketch Algorithm</vt:lpstr>
      <vt:lpstr>What is OpenCV</vt:lpstr>
      <vt:lpstr>TIMELINE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 b &amp; w sketch from live cam</dc:title>
  <dc:subject/>
  <dc:creator>21BDA62</dc:creator>
  <cp:lastModifiedBy>21BDA62</cp:lastModifiedBy>
  <cp:revision>1</cp:revision>
  <dcterms:created xsi:type="dcterms:W3CDTF">2022-11-18T07:32:22Z</dcterms:created>
  <dcterms:modified xsi:type="dcterms:W3CDTF">2022-11-19T16:30:33Z</dcterms:modified>
</cp:coreProperties>
</file>