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1" r:id="rId5"/>
    <p:sldId id="260" r:id="rId6"/>
    <p:sldId id="277" r:id="rId7"/>
    <p:sldId id="263" r:id="rId8"/>
    <p:sldId id="274" r:id="rId9"/>
    <p:sldId id="278" r:id="rId10"/>
    <p:sldId id="283" r:id="rId11"/>
    <p:sldId id="280" r:id="rId12"/>
    <p:sldId id="282" r:id="rId13"/>
    <p:sldId id="271" r:id="rId14"/>
    <p:sldId id="273"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5/12/2024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5/12/2024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5/12/2024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5FCBD-1A85-2E73-FF10-EC25B552A632}"/>
              </a:ext>
            </a:extLst>
          </p:cNvPr>
          <p:cNvSpPr>
            <a:spLocks noGrp="1"/>
          </p:cNvSpPr>
          <p:nvPr>
            <p:ph type="title" idx="4294967295"/>
          </p:nvPr>
        </p:nvSpPr>
        <p:spPr>
          <a:xfrm flipV="1">
            <a:off x="14187948" y="6046388"/>
            <a:ext cx="294968" cy="1603107"/>
          </a:xfrm>
        </p:spPr>
        <p:txBody>
          <a:bodyPr>
            <a:normAutofit fontScale="90000"/>
          </a:bodyPr>
          <a:lstStyle/>
          <a:p>
            <a:pPr algn="ct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US" sz="2400" b="1" dirty="0">
                <a:effectLst/>
                <a:latin typeface="Arial" panose="020B0604020202020204" pitchFamily="34" charset="0"/>
                <a:ea typeface="Times New Roman" panose="02020603050405020304" pitchFamily="18" charset="0"/>
                <a:cs typeface="Times New Roman" panose="02020603050405020304" pitchFamily="18" charset="0"/>
              </a:rPr>
            </a:br>
            <a:br>
              <a:rPr lang="en-IN" sz="1800" dirty="0">
                <a:effectLst/>
                <a:latin typeface="Times New Roman" panose="02020603050405020304" pitchFamily="18" charset="0"/>
                <a:ea typeface="Times New Roman" panose="02020603050405020304" pitchFamily="18" charset="0"/>
              </a:rPr>
            </a:br>
            <a:endParaRPr lang="en-IN" sz="1600" dirty="0"/>
          </a:p>
        </p:txBody>
      </p:sp>
      <p:sp>
        <p:nvSpPr>
          <p:cNvPr id="6" name="TextBox 5">
            <a:extLst>
              <a:ext uri="{FF2B5EF4-FFF2-40B4-BE49-F238E27FC236}">
                <a16:creationId xmlns:a16="http://schemas.microsoft.com/office/drawing/2014/main" id="{9E23ADF6-1D84-3B52-0EC3-180CDAE0D957}"/>
              </a:ext>
            </a:extLst>
          </p:cNvPr>
          <p:cNvSpPr txBox="1"/>
          <p:nvPr/>
        </p:nvSpPr>
        <p:spPr>
          <a:xfrm>
            <a:off x="1" y="426890"/>
            <a:ext cx="12192000" cy="769441"/>
          </a:xfrm>
          <a:prstGeom prst="rect">
            <a:avLst/>
          </a:prstGeom>
          <a:noFill/>
        </p:spPr>
        <p:txBody>
          <a:bodyPr wrap="square" rtlCol="0">
            <a:spAutoFit/>
          </a:bodyPr>
          <a:lstStyle/>
          <a:p>
            <a:pPr algn="ctr"/>
            <a:r>
              <a:rPr lang="en-US" sz="4400" dirty="0">
                <a:latin typeface="Sitka Text Semibold" pitchFamily="2" charset="0"/>
              </a:rPr>
              <a:t>E-COMMERCE PLATFORM FOR FARMERS</a:t>
            </a:r>
            <a:endParaRPr lang="en-IN" sz="4400" dirty="0">
              <a:latin typeface="Sitka Text Semibold" pitchFamily="2" charset="0"/>
            </a:endParaRPr>
          </a:p>
        </p:txBody>
      </p:sp>
      <p:sp>
        <p:nvSpPr>
          <p:cNvPr id="7" name="TextBox 6">
            <a:extLst>
              <a:ext uri="{FF2B5EF4-FFF2-40B4-BE49-F238E27FC236}">
                <a16:creationId xmlns:a16="http://schemas.microsoft.com/office/drawing/2014/main" id="{73F82327-17F3-D268-D866-55761B3D39B1}"/>
              </a:ext>
            </a:extLst>
          </p:cNvPr>
          <p:cNvSpPr txBox="1"/>
          <p:nvPr/>
        </p:nvSpPr>
        <p:spPr>
          <a:xfrm>
            <a:off x="0" y="1410558"/>
            <a:ext cx="6096000" cy="769441"/>
          </a:xfrm>
          <a:prstGeom prst="rect">
            <a:avLst/>
          </a:prstGeom>
          <a:noFill/>
        </p:spPr>
        <p:txBody>
          <a:bodyPr wrap="square" rtlCol="0">
            <a:spAutoFit/>
          </a:bodyPr>
          <a:lstStyle/>
          <a:p>
            <a:pPr algn="ctr"/>
            <a:r>
              <a:rPr lang="en-US" sz="2200" b="1" dirty="0"/>
              <a:t>Project Guide:</a:t>
            </a:r>
          </a:p>
          <a:p>
            <a:pPr algn="ctr"/>
            <a:r>
              <a:rPr lang="en-US" sz="2200" dirty="0"/>
              <a:t>Prof. S. P. </a:t>
            </a:r>
            <a:r>
              <a:rPr lang="en-US" sz="2200" dirty="0" err="1"/>
              <a:t>Ingale</a:t>
            </a:r>
            <a:endParaRPr lang="en-IN" sz="2200" dirty="0"/>
          </a:p>
        </p:txBody>
      </p:sp>
      <p:sp>
        <p:nvSpPr>
          <p:cNvPr id="8" name="TextBox 7">
            <a:extLst>
              <a:ext uri="{FF2B5EF4-FFF2-40B4-BE49-F238E27FC236}">
                <a16:creationId xmlns:a16="http://schemas.microsoft.com/office/drawing/2014/main" id="{44C23F1C-AF1C-E15C-514E-033D3F3DFDA0}"/>
              </a:ext>
            </a:extLst>
          </p:cNvPr>
          <p:cNvSpPr txBox="1"/>
          <p:nvPr/>
        </p:nvSpPr>
        <p:spPr>
          <a:xfrm>
            <a:off x="0" y="5440303"/>
            <a:ext cx="12192000" cy="646331"/>
          </a:xfrm>
          <a:prstGeom prst="rect">
            <a:avLst/>
          </a:prstGeom>
          <a:noFill/>
        </p:spPr>
        <p:txBody>
          <a:bodyPr wrap="square" rtlCol="0">
            <a:spAutoFit/>
          </a:bodyPr>
          <a:lstStyle/>
          <a:p>
            <a:pPr algn="ctr"/>
            <a:r>
              <a:rPr lang="en-US" b="1" dirty="0">
                <a:effectLst/>
                <a:latin typeface="Arial" panose="020B0604020202020204" pitchFamily="34" charset="0"/>
                <a:ea typeface="Times New Roman" panose="02020603050405020304" pitchFamily="18" charset="0"/>
                <a:cs typeface="Times New Roman" panose="02020603050405020304" pitchFamily="18" charset="0"/>
              </a:rPr>
              <a:t>DEPARTMENT OF COMPUTER SCIENCE &amp; ENGINEERING </a:t>
            </a:r>
            <a:br>
              <a:rPr lang="en-US" b="1" dirty="0">
                <a:effectLst/>
                <a:latin typeface="Arial" panose="020B0604020202020204" pitchFamily="34" charset="0"/>
                <a:ea typeface="Times New Roman" panose="02020603050405020304" pitchFamily="18" charset="0"/>
                <a:cs typeface="Times New Roman" panose="02020603050405020304" pitchFamily="18" charset="0"/>
              </a:rPr>
            </a:br>
            <a:r>
              <a:rPr lang="en-US" b="1" dirty="0">
                <a:effectLst/>
                <a:latin typeface="Arial" panose="020B0604020202020204" pitchFamily="34" charset="0"/>
                <a:ea typeface="Times New Roman" panose="02020603050405020304" pitchFamily="18" charset="0"/>
                <a:cs typeface="Times New Roman" panose="02020603050405020304" pitchFamily="18" charset="0"/>
              </a:rPr>
              <a:t>PROF. RAM MEGHE INSTITUTE OF TECHNOLOGY &amp; RESEARCH, BADNERA</a:t>
            </a:r>
            <a:endParaRPr lang="en-IN" dirty="0"/>
          </a:p>
        </p:txBody>
      </p:sp>
      <p:sp>
        <p:nvSpPr>
          <p:cNvPr id="9" name="TextBox 8">
            <a:extLst>
              <a:ext uri="{FF2B5EF4-FFF2-40B4-BE49-F238E27FC236}">
                <a16:creationId xmlns:a16="http://schemas.microsoft.com/office/drawing/2014/main" id="{8BFDEF29-1E32-1FA5-A828-466C08137424}"/>
              </a:ext>
            </a:extLst>
          </p:cNvPr>
          <p:cNvSpPr txBox="1"/>
          <p:nvPr/>
        </p:nvSpPr>
        <p:spPr>
          <a:xfrm>
            <a:off x="6096000" y="1335662"/>
            <a:ext cx="6096000" cy="1785104"/>
          </a:xfrm>
          <a:prstGeom prst="rect">
            <a:avLst/>
          </a:prstGeom>
          <a:noFill/>
        </p:spPr>
        <p:txBody>
          <a:bodyPr wrap="square" rtlCol="0">
            <a:spAutoFit/>
          </a:bodyPr>
          <a:lstStyle/>
          <a:p>
            <a:pPr algn="ctr"/>
            <a:r>
              <a:rPr lang="en-US" sz="2200" b="1" dirty="0"/>
              <a:t>Presented By:</a:t>
            </a:r>
          </a:p>
          <a:p>
            <a:pPr algn="ctr"/>
            <a:r>
              <a:rPr lang="en-US" sz="2200" dirty="0"/>
              <a:t>Anurag </a:t>
            </a:r>
            <a:r>
              <a:rPr lang="en-US" sz="2200" dirty="0" err="1"/>
              <a:t>Gangane</a:t>
            </a:r>
            <a:endParaRPr lang="en-US" sz="2200" dirty="0"/>
          </a:p>
          <a:p>
            <a:pPr algn="ctr"/>
            <a:r>
              <a:rPr lang="en-US" sz="2200" dirty="0"/>
              <a:t>Jayesh </a:t>
            </a:r>
            <a:r>
              <a:rPr lang="en-US" sz="2200" dirty="0" err="1"/>
              <a:t>Kavitkar</a:t>
            </a:r>
            <a:endParaRPr lang="en-US" sz="2200" dirty="0"/>
          </a:p>
          <a:p>
            <a:pPr algn="ctr"/>
            <a:r>
              <a:rPr lang="en-US" sz="2200" dirty="0"/>
              <a:t>Akshay </a:t>
            </a:r>
            <a:r>
              <a:rPr lang="en-US" sz="2200" dirty="0" err="1"/>
              <a:t>Uparikar</a:t>
            </a:r>
            <a:endParaRPr lang="en-US" sz="2200" dirty="0"/>
          </a:p>
          <a:p>
            <a:pPr algn="ctr"/>
            <a:r>
              <a:rPr lang="en-US" sz="2200" dirty="0"/>
              <a:t>Himani Kale</a:t>
            </a:r>
            <a:endParaRPr lang="en-IN" sz="2200" dirty="0"/>
          </a:p>
        </p:txBody>
      </p:sp>
      <p:pic>
        <p:nvPicPr>
          <p:cNvPr id="10" name="Content Placeholder 4">
            <a:extLst>
              <a:ext uri="{FF2B5EF4-FFF2-40B4-BE49-F238E27FC236}">
                <a16:creationId xmlns:a16="http://schemas.microsoft.com/office/drawing/2014/main" id="{0F27BB52-026C-0CF6-4D40-FF74A31AC0D6}"/>
              </a:ext>
            </a:extLst>
          </p:cNvPr>
          <p:cNvPicPr>
            <a:picLocks noChangeAspect="1"/>
          </p:cNvPicPr>
          <p:nvPr/>
        </p:nvPicPr>
        <p:blipFill>
          <a:blip r:embed="rId2"/>
          <a:stretch>
            <a:fillRect/>
          </a:stretch>
        </p:blipFill>
        <p:spPr>
          <a:xfrm>
            <a:off x="4203700" y="3260097"/>
            <a:ext cx="3784600" cy="1838378"/>
          </a:xfrm>
          <a:prstGeom prst="rect">
            <a:avLst/>
          </a:prstGeom>
        </p:spPr>
      </p:pic>
    </p:spTree>
    <p:extLst>
      <p:ext uri="{BB962C8B-B14F-4D97-AF65-F5344CB8AC3E}">
        <p14:creationId xmlns:p14="http://schemas.microsoft.com/office/powerpoint/2010/main" val="3173392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705990A-BF8D-E497-BDB1-377A8C7BA0F2}"/>
              </a:ext>
            </a:extLst>
          </p:cNvPr>
          <p:cNvSpPr>
            <a:spLocks noGrp="1"/>
          </p:cNvSpPr>
          <p:nvPr>
            <p:ph type="title" idx="4294967295"/>
          </p:nvPr>
        </p:nvSpPr>
        <p:spPr>
          <a:xfrm>
            <a:off x="0" y="5822597"/>
            <a:ext cx="12192000" cy="447579"/>
          </a:xfrm>
        </p:spPr>
        <p:txBody>
          <a:bodyPr>
            <a:noAutofit/>
          </a:bodyPr>
          <a:lstStyle/>
          <a:p>
            <a:pPr algn="ctr"/>
            <a:r>
              <a:rPr lang="en-US" sz="2800" dirty="0">
                <a:effectLst/>
                <a:latin typeface="Cambria" panose="02040503050406030204" pitchFamily="18" charset="0"/>
                <a:ea typeface="Cambria" panose="02040503050406030204" pitchFamily="18" charset="0"/>
              </a:rPr>
              <a:t>Farmer Panel Window Dashboard </a:t>
            </a:r>
            <a:endParaRPr lang="en-IN" sz="3600" dirty="0">
              <a:latin typeface="Cambria" panose="02040503050406030204" pitchFamily="18" charset="0"/>
              <a:ea typeface="Cambria" panose="02040503050406030204" pitchFamily="18" charset="0"/>
            </a:endParaRPr>
          </a:p>
        </p:txBody>
      </p:sp>
      <p:pic>
        <p:nvPicPr>
          <p:cNvPr id="10" name="Picture Placeholder 9">
            <a:extLst>
              <a:ext uri="{FF2B5EF4-FFF2-40B4-BE49-F238E27FC236}">
                <a16:creationId xmlns:a16="http://schemas.microsoft.com/office/drawing/2014/main" id="{B1C077BA-F564-23E0-6155-562343311844}"/>
              </a:ext>
            </a:extLst>
          </p:cNvPr>
          <p:cNvPicPr>
            <a:picLocks noGrp="1" noChangeAspect="1"/>
          </p:cNvPicPr>
          <p:nvPr>
            <p:ph type="pic" idx="4294967295"/>
          </p:nvPr>
        </p:nvPicPr>
        <p:blipFill>
          <a:blip r:embed="rId2" cstate="print">
            <a:extLst>
              <a:ext uri="{28A0092B-C50C-407E-A947-70E740481C1C}">
                <a14:useLocalDpi xmlns:a14="http://schemas.microsoft.com/office/drawing/2010/main" val="0"/>
              </a:ext>
            </a:extLst>
          </a:blip>
          <a:srcRect t="8857" b="8857"/>
          <a:stretch>
            <a:fillRect/>
          </a:stretch>
        </p:blipFill>
        <p:spPr>
          <a:xfrm>
            <a:off x="158620" y="681134"/>
            <a:ext cx="11840547" cy="5048153"/>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1" name="TextBox 10">
            <a:extLst>
              <a:ext uri="{FF2B5EF4-FFF2-40B4-BE49-F238E27FC236}">
                <a16:creationId xmlns:a16="http://schemas.microsoft.com/office/drawing/2014/main" id="{57245402-DC2F-9C8E-BD69-27968CD5AC8B}"/>
              </a:ext>
            </a:extLst>
          </p:cNvPr>
          <p:cNvSpPr txBox="1"/>
          <p:nvPr/>
        </p:nvSpPr>
        <p:spPr>
          <a:xfrm>
            <a:off x="0" y="0"/>
            <a:ext cx="12192000" cy="584775"/>
          </a:xfrm>
          <a:prstGeom prst="rect">
            <a:avLst/>
          </a:prstGeom>
          <a:noFill/>
        </p:spPr>
        <p:txBody>
          <a:bodyPr wrap="square" rtlCol="0">
            <a:spAutoFit/>
          </a:bodyPr>
          <a:lstStyle/>
          <a:p>
            <a:pPr algn="ctr"/>
            <a:r>
              <a:rPr lang="en-US" sz="3200" dirty="0">
                <a:latin typeface="Cambria" panose="02040503050406030204" pitchFamily="18" charset="0"/>
                <a:ea typeface="Cambria" panose="02040503050406030204" pitchFamily="18" charset="0"/>
              </a:rPr>
              <a:t>RESULTS</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9464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AC0FCC7-7F6A-F290-DB4E-9858CA88EA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9290" y="177282"/>
            <a:ext cx="11821886" cy="5393094"/>
          </a:xfrm>
          <a:prstGeom prst="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TextBox 5">
            <a:extLst>
              <a:ext uri="{FF2B5EF4-FFF2-40B4-BE49-F238E27FC236}">
                <a16:creationId xmlns:a16="http://schemas.microsoft.com/office/drawing/2014/main" id="{A7329790-7FE8-6F73-C6FF-A6841DA54D31}"/>
              </a:ext>
            </a:extLst>
          </p:cNvPr>
          <p:cNvSpPr txBox="1"/>
          <p:nvPr/>
        </p:nvSpPr>
        <p:spPr>
          <a:xfrm>
            <a:off x="0" y="5682348"/>
            <a:ext cx="12192000" cy="523220"/>
          </a:xfrm>
          <a:prstGeom prst="rect">
            <a:avLst/>
          </a:prstGeom>
          <a:noFill/>
        </p:spPr>
        <p:txBody>
          <a:bodyPr wrap="square" rtlCol="0">
            <a:spAutoFit/>
          </a:bodyPr>
          <a:lstStyle/>
          <a:p>
            <a:pPr algn="ctr"/>
            <a:r>
              <a:rPr lang="en-US" sz="2800" dirty="0">
                <a:latin typeface="Cambria" panose="02040503050406030204" pitchFamily="18" charset="0"/>
                <a:ea typeface="Cambria" panose="02040503050406030204" pitchFamily="18" charset="0"/>
              </a:rPr>
              <a:t>Product Window</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902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2BD66-AE92-D5C4-3472-C65B1A748430}"/>
              </a:ext>
            </a:extLst>
          </p:cNvPr>
          <p:cNvSpPr>
            <a:spLocks noGrp="1"/>
          </p:cNvSpPr>
          <p:nvPr>
            <p:ph type="title" idx="4294967295"/>
          </p:nvPr>
        </p:nvSpPr>
        <p:spPr>
          <a:xfrm>
            <a:off x="0" y="5635690"/>
            <a:ext cx="12192000" cy="532293"/>
          </a:xfrm>
        </p:spPr>
        <p:txBody>
          <a:bodyPr>
            <a:noAutofit/>
          </a:bodyPr>
          <a:lstStyle/>
          <a:p>
            <a:pPr algn="ctr"/>
            <a:r>
              <a:rPr lang="en-US" sz="2800" dirty="0">
                <a:latin typeface="Cambria" panose="02040503050406030204" pitchFamily="18" charset="0"/>
                <a:ea typeface="Cambria" panose="02040503050406030204" pitchFamily="18" charset="0"/>
              </a:rPr>
              <a:t>Chatting System Interface</a:t>
            </a:r>
          </a:p>
        </p:txBody>
      </p:sp>
      <p:pic>
        <p:nvPicPr>
          <p:cNvPr id="5" name="Picture 4">
            <a:extLst>
              <a:ext uri="{FF2B5EF4-FFF2-40B4-BE49-F238E27FC236}">
                <a16:creationId xmlns:a16="http://schemas.microsoft.com/office/drawing/2014/main" id="{762BE168-4ADE-B14B-08B1-E97D37925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4" y="419878"/>
            <a:ext cx="11402009" cy="501986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585190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9201A4-2F10-D3ED-7821-E03DDB6D5595}"/>
              </a:ext>
            </a:extLst>
          </p:cNvPr>
          <p:cNvSpPr txBox="1"/>
          <p:nvPr/>
        </p:nvSpPr>
        <p:spPr>
          <a:xfrm>
            <a:off x="373224" y="1274482"/>
            <a:ext cx="11308703" cy="3713324"/>
          </a:xfrm>
          <a:prstGeom prst="rect">
            <a:avLst/>
          </a:prstGeom>
          <a:noFill/>
        </p:spPr>
        <p:txBody>
          <a:bodyPr wrap="square" rtlCol="0">
            <a:spAutoFit/>
          </a:bodyPr>
          <a:lstStyle/>
          <a:p>
            <a:pPr algn="just">
              <a:lnSpc>
                <a:spcPct val="120000"/>
              </a:lnSpc>
              <a:spcBef>
                <a:spcPts val="200"/>
              </a:spcBef>
              <a:spcAft>
                <a:spcPts val="200"/>
              </a:spcAft>
            </a:pPr>
            <a:r>
              <a:rPr lang="en-US" sz="2200" dirty="0">
                <a:latin typeface="Times New Roman" panose="02020603050405020304" pitchFamily="18" charset="0"/>
                <a:cs typeface="Times New Roman" panose="02020603050405020304" pitchFamily="18" charset="0"/>
              </a:rPr>
              <a:t>The proposed e-commerce platform with integrated chat functionality represents a significant step towards empowering farmers and transforming the agricultural sector. By eliminating intermediaries and facilitating direct communication between farmers and buyers, the platform enhances market access, negotiation power, and transparency. Leveraging technologies such as PHP and MySQL, the project offers a scalable and secure solution to address the challenges faced by farmers. Through streamlined communication and efficient deal closures, the platform aims to create a more equitable marketplace for agricultural products. Overall, this initiative underscores the potential of technology to drive inclusive growth and sustainable development in the agricultural sector.</a:t>
            </a:r>
            <a:endParaRPr lang="en-IN"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B96C8F-F240-9E45-8200-5443E35F188F}"/>
              </a:ext>
            </a:extLst>
          </p:cNvPr>
          <p:cNvSpPr txBox="1"/>
          <p:nvPr/>
        </p:nvSpPr>
        <p:spPr>
          <a:xfrm>
            <a:off x="0" y="205279"/>
            <a:ext cx="12192000" cy="584775"/>
          </a:xfrm>
          <a:prstGeom prst="rect">
            <a:avLst/>
          </a:prstGeom>
          <a:noFill/>
        </p:spPr>
        <p:txBody>
          <a:bodyPr wrap="square" rtlCol="0">
            <a:spAutoFit/>
          </a:bodyPr>
          <a:lstStyle/>
          <a:p>
            <a:pPr algn="ctr"/>
            <a:r>
              <a:rPr lang="en-US" sz="3200" dirty="0">
                <a:latin typeface="Cambria" panose="02040503050406030204" pitchFamily="18" charset="0"/>
                <a:ea typeface="Cambria" panose="02040503050406030204" pitchFamily="18" charset="0"/>
              </a:rPr>
              <a:t>CONCLUSION</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0341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DAA6D-26D2-36B1-28C6-0860628DA748}"/>
              </a:ext>
            </a:extLst>
          </p:cNvPr>
          <p:cNvSpPr>
            <a:spLocks noGrp="1"/>
          </p:cNvSpPr>
          <p:nvPr>
            <p:ph type="title" idx="4294967295"/>
          </p:nvPr>
        </p:nvSpPr>
        <p:spPr>
          <a:xfrm>
            <a:off x="0" y="130631"/>
            <a:ext cx="12192000" cy="569167"/>
          </a:xfrm>
        </p:spPr>
        <p:txBody>
          <a:bodyPr>
            <a:normAutofit/>
          </a:bodyPr>
          <a:lstStyle/>
          <a:p>
            <a:pPr algn="ctr"/>
            <a:r>
              <a:rPr lang="en-US" sz="3200" dirty="0">
                <a:latin typeface="Cambria" panose="02040503050406030204" pitchFamily="18" charset="0"/>
                <a:ea typeface="Cambria" panose="02040503050406030204" pitchFamily="18" charset="0"/>
              </a:rPr>
              <a:t>REFERENCES</a:t>
            </a:r>
            <a:endParaRPr lang="en-IN" sz="32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B7736F69-2918-746E-FDD0-11DC23190A4E}"/>
              </a:ext>
            </a:extLst>
          </p:cNvPr>
          <p:cNvSpPr txBox="1"/>
          <p:nvPr/>
        </p:nvSpPr>
        <p:spPr>
          <a:xfrm>
            <a:off x="130628" y="821097"/>
            <a:ext cx="12061371" cy="5188600"/>
          </a:xfrm>
          <a:prstGeom prst="rect">
            <a:avLst/>
          </a:prstGeom>
          <a:noFill/>
        </p:spPr>
        <p:txBody>
          <a:bodyPr wrap="square" rtlCol="0">
            <a:spAutoFit/>
          </a:bodyPr>
          <a:lstStyle/>
          <a:p>
            <a:pPr marL="324000" indent="-324000">
              <a:lnSpc>
                <a:spcPct val="120000"/>
              </a:lnSpc>
              <a:spcBef>
                <a:spcPts val="200"/>
              </a:spcBef>
              <a:spcAft>
                <a:spcPts val="200"/>
              </a:spcAft>
              <a:buClr>
                <a:schemeClr val="tx1">
                  <a:lumMod val="95000"/>
                  <a:lumOff val="5000"/>
                </a:schemeClr>
              </a:buClr>
              <a:buFont typeface="+mj-lt"/>
              <a:buAutoNum type="arabicPeriod"/>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Emerging Trends of E-Commerce in India: An Empirical Study” by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Shetter</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in International Journal of Business and Management Invention in 2018.</a:t>
            </a:r>
          </a:p>
          <a:p>
            <a:pPr marL="324000" indent="-324000">
              <a:lnSpc>
                <a:spcPct val="120000"/>
              </a:lnSpc>
              <a:spcBef>
                <a:spcPts val="200"/>
              </a:spcBef>
              <a:spcAft>
                <a:spcPts val="200"/>
              </a:spcAft>
              <a:buClr>
                <a:schemeClr val="tx1">
                  <a:lumMod val="95000"/>
                  <a:lumOff val="5000"/>
                </a:schemeClr>
              </a:buClr>
              <a:buFont typeface="+mj-lt"/>
              <a:buAutoNum type="arabicPeriod"/>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Peter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Namisko</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and Moses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Aballo</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“Current status of agriculture and Global Trends” in International Journal of Science and Research Volume 2 Issue 7,2013.</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24000" indent="-324000">
              <a:lnSpc>
                <a:spcPct val="120000"/>
              </a:lnSpc>
              <a:spcBef>
                <a:spcPts val="200"/>
              </a:spcBef>
              <a:spcAft>
                <a:spcPts val="200"/>
              </a:spcAft>
              <a:buClr>
                <a:schemeClr val="tx1">
                  <a:lumMod val="95000"/>
                  <a:lumOff val="5000"/>
                </a:schemeClr>
              </a:buClr>
              <a:buFont typeface="+mj-lt"/>
              <a:buAutoNum type="arabicPeriod"/>
            </a:pPr>
            <a:r>
              <a:rPr lang="en-US" sz="2200" kern="0" dirty="0">
                <a:effectLst/>
                <a:latin typeface="Times New Roman" panose="02020603050405020304" pitchFamily="18" charset="0"/>
                <a:ea typeface="Cambria" panose="02040503050406030204" pitchFamily="18" charset="0"/>
                <a:cs typeface="Times New Roman" panose="02020603050405020304" pitchFamily="18" charset="0"/>
              </a:rPr>
              <a:t>A study of Segments Contribution: E-commerce growth in India” by </a:t>
            </a:r>
            <a:r>
              <a:rPr lang="en-US" sz="2200" kern="0" dirty="0" err="1">
                <a:effectLst/>
                <a:latin typeface="Times New Roman" panose="02020603050405020304" pitchFamily="18" charset="0"/>
                <a:ea typeface="Cambria" panose="02040503050406030204" pitchFamily="18" charset="0"/>
                <a:cs typeface="Times New Roman" panose="02020603050405020304" pitchFamily="18" charset="0"/>
              </a:rPr>
              <a:t>Mahipal</a:t>
            </a:r>
            <a:r>
              <a:rPr lang="en-US" sz="2200" kern="0" dirty="0">
                <a:effectLst/>
                <a:latin typeface="Times New Roman" panose="02020603050405020304" pitchFamily="18" charset="0"/>
                <a:ea typeface="Cambria" panose="02040503050406030204" pitchFamily="18" charset="0"/>
                <a:cs typeface="Times New Roman" panose="02020603050405020304" pitchFamily="18" charset="0"/>
              </a:rPr>
              <a:t> in Academy of marketing Studies Journal in 2018.</a:t>
            </a:r>
          </a:p>
          <a:p>
            <a:pPr marL="324000" indent="-324000">
              <a:lnSpc>
                <a:spcPct val="120000"/>
              </a:lnSpc>
              <a:spcBef>
                <a:spcPts val="200"/>
              </a:spcBef>
              <a:spcAft>
                <a:spcPts val="200"/>
              </a:spcAft>
              <a:buClr>
                <a:schemeClr val="tx1">
                  <a:lumMod val="95000"/>
                  <a:lumOff val="5000"/>
                </a:schemeClr>
              </a:buClr>
              <a:buFont typeface="+mj-lt"/>
              <a:buAutoNum type="arabicPeriod"/>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E-Commerce in agri-food sector: a systematic literature review” by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Yiwu</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Zeng, Fu Jia, Lia Wan and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Hongdong</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Guo in the International Food and Agriculture Management Review on 26 February 2017.</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24000" indent="-324000">
              <a:lnSpc>
                <a:spcPct val="120000"/>
              </a:lnSpc>
              <a:spcBef>
                <a:spcPts val="200"/>
              </a:spcBef>
              <a:spcAft>
                <a:spcPts val="200"/>
              </a:spcAft>
              <a:buClr>
                <a:schemeClr val="tx1">
                  <a:lumMod val="95000"/>
                  <a:lumOff val="5000"/>
                </a:schemeClr>
              </a:buClr>
              <a:buFont typeface="+mj-lt"/>
              <a:buAutoNum type="arabicPeriod"/>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Kalia, P., Kaur, N. &amp; Singh, T. (2017). E-commerce in India: Evolution and revolution of online retail. Mobile Commerce: Concepts, Methodologies, Tools and Applications, 2, 736-758.</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24000" indent="-324000">
              <a:lnSpc>
                <a:spcPct val="120000"/>
              </a:lnSpc>
              <a:spcBef>
                <a:spcPts val="200"/>
              </a:spcBef>
              <a:spcAft>
                <a:spcPts val="200"/>
              </a:spcAft>
              <a:buClr>
                <a:schemeClr val="tx1">
                  <a:lumMod val="95000"/>
                  <a:lumOff val="5000"/>
                </a:schemeClr>
              </a:buClr>
              <a:buFont typeface="+mj-lt"/>
              <a:buAutoNum type="arabicPeriod"/>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“The impact of e-commerce on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agro</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-food marketing: the case of agricultural cooperatives, firms and consumers in Crete”,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Baourakis</a:t>
            </a:r>
            <a:r>
              <a:rPr lang="en-US" sz="2200" kern="0" dirty="0">
                <a:latin typeface="Times New Roman" panose="02020603050405020304" pitchFamily="18" charset="0"/>
                <a:ea typeface="Cambria" panose="02040503050406030204" pitchFamily="18" charset="0"/>
                <a:cs typeface="Times New Roman" panose="02020603050405020304" pitchFamily="18" charset="0"/>
              </a:rPr>
              <a:t> </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G., M.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Kourgiantakis</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and A.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Migdalas</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2002.</a:t>
            </a:r>
            <a:endParaRPr lang="en-US" sz="2200" kern="0"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6232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C85921-E112-81AF-7FD9-C23CC2FBE100}"/>
              </a:ext>
            </a:extLst>
          </p:cNvPr>
          <p:cNvSpPr txBox="1"/>
          <p:nvPr/>
        </p:nvSpPr>
        <p:spPr>
          <a:xfrm>
            <a:off x="4919" y="2183164"/>
            <a:ext cx="12187081" cy="1200329"/>
          </a:xfrm>
          <a:prstGeom prst="rect">
            <a:avLst/>
          </a:prstGeom>
          <a:noFill/>
        </p:spPr>
        <p:txBody>
          <a:bodyPr wrap="square" rtlCol="0">
            <a:spAutoFit/>
          </a:bodyPr>
          <a:lstStyle/>
          <a:p>
            <a:pPr algn="ctr"/>
            <a:r>
              <a:rPr lang="en-US" sz="7200" dirty="0">
                <a:latin typeface="Verdana" panose="020B0604030504040204" pitchFamily="34" charset="0"/>
                <a:ea typeface="Verdana" panose="020B0604030504040204" pitchFamily="34" charset="0"/>
              </a:rPr>
              <a:t>Thank You!</a:t>
            </a:r>
            <a:endParaRPr lang="en-IN" sz="7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6156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C1C9-E1C3-EECE-E3F1-5BAE13D061AB}"/>
              </a:ext>
            </a:extLst>
          </p:cNvPr>
          <p:cNvSpPr>
            <a:spLocks noGrp="1"/>
          </p:cNvSpPr>
          <p:nvPr>
            <p:ph type="title" idx="4294967295"/>
          </p:nvPr>
        </p:nvSpPr>
        <p:spPr>
          <a:xfrm>
            <a:off x="0" y="251926"/>
            <a:ext cx="12192000" cy="541176"/>
          </a:xfrm>
        </p:spPr>
        <p:txBody>
          <a:bodyPr>
            <a:normAutofit/>
          </a:bodyPr>
          <a:lstStyle/>
          <a:p>
            <a:pPr algn="ctr"/>
            <a:r>
              <a:rPr lang="en-US" sz="3200" dirty="0">
                <a:latin typeface="Cambria" panose="02040503050406030204" pitchFamily="18" charset="0"/>
                <a:ea typeface="Cambria" panose="02040503050406030204" pitchFamily="18" charset="0"/>
              </a:rPr>
              <a:t>TABLE OF CONTENTS</a:t>
            </a:r>
            <a:endParaRPr lang="en-IN" sz="3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93BED8E-359B-1B45-2B0C-5012700D58CA}"/>
              </a:ext>
            </a:extLst>
          </p:cNvPr>
          <p:cNvSpPr>
            <a:spLocks noGrp="1"/>
          </p:cNvSpPr>
          <p:nvPr>
            <p:ph idx="4294967295"/>
          </p:nvPr>
        </p:nvSpPr>
        <p:spPr>
          <a:xfrm>
            <a:off x="233264" y="914982"/>
            <a:ext cx="11958735" cy="5373849"/>
          </a:xfrm>
        </p:spPr>
        <p:txBody>
          <a:bodyPr>
            <a:noAutofit/>
          </a:bodyPr>
          <a:lstStyle/>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Introduction</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Problem Statement</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Solution</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Key Features of Project</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Data Flow Diagram of Project</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Software Requirement </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Results</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Conclusion</a:t>
            </a:r>
          </a:p>
          <a:p>
            <a:pPr marL="648000" indent="-648000" algn="just">
              <a:lnSpc>
                <a:spcPct val="150000"/>
              </a:lnSpc>
              <a:spcBef>
                <a:spcPts val="200"/>
              </a:spcBef>
              <a:buFont typeface="Wingdings" panose="05000000000000000000" pitchFamily="2" charset="2"/>
              <a:buChar char="§"/>
            </a:pPr>
            <a:r>
              <a:rPr lang="en-US" sz="2400" b="1" dirty="0">
                <a:latin typeface="Arial" panose="020B0604020202020204" pitchFamily="34" charset="0"/>
                <a:cs typeface="Arial" panose="020B0604020202020204" pitchFamily="34" charset="0"/>
              </a:rPr>
              <a:t>References</a:t>
            </a:r>
          </a:p>
        </p:txBody>
      </p:sp>
    </p:spTree>
    <p:extLst>
      <p:ext uri="{BB962C8B-B14F-4D97-AF65-F5344CB8AC3E}">
        <p14:creationId xmlns:p14="http://schemas.microsoft.com/office/powerpoint/2010/main" val="25297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77D8-3467-A6A6-52D2-050049AC1967}"/>
              </a:ext>
            </a:extLst>
          </p:cNvPr>
          <p:cNvSpPr>
            <a:spLocks noGrp="1"/>
          </p:cNvSpPr>
          <p:nvPr>
            <p:ph type="title" idx="4294967295"/>
          </p:nvPr>
        </p:nvSpPr>
        <p:spPr>
          <a:xfrm>
            <a:off x="0" y="317233"/>
            <a:ext cx="12192000" cy="559805"/>
          </a:xfrm>
        </p:spPr>
        <p:txBody>
          <a:bodyPr>
            <a:normAutofit/>
          </a:bodyPr>
          <a:lstStyle/>
          <a:p>
            <a:pPr algn="ctr"/>
            <a:r>
              <a:rPr lang="en-US" sz="3600" dirty="0">
                <a:latin typeface="Cambria" panose="02040503050406030204" pitchFamily="18" charset="0"/>
                <a:ea typeface="Cambria" panose="02040503050406030204" pitchFamily="18" charset="0"/>
              </a:rPr>
              <a:t>INTRODUCTION</a:t>
            </a:r>
            <a:endParaRPr lang="en-IN" sz="3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95B4DE29-C0A8-D1CE-E47A-ACC30895DD86}"/>
              </a:ext>
            </a:extLst>
          </p:cNvPr>
          <p:cNvSpPr>
            <a:spLocks noGrp="1"/>
          </p:cNvSpPr>
          <p:nvPr>
            <p:ph idx="4294967295"/>
          </p:nvPr>
        </p:nvSpPr>
        <p:spPr>
          <a:xfrm>
            <a:off x="270588" y="1278262"/>
            <a:ext cx="11921412" cy="3517674"/>
          </a:xfrm>
        </p:spPr>
        <p:txBody>
          <a:bodyPr>
            <a:normAutofit/>
          </a:bodyPr>
          <a:lstStyle/>
          <a:p>
            <a:pPr marL="324000" indent="-324000">
              <a:lnSpc>
                <a:spcPct val="200000"/>
              </a:lnSpc>
              <a:spcBef>
                <a:spcPts val="400"/>
              </a:spcBef>
              <a:spcAft>
                <a:spcPts val="4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Agricultural industry lacks effective communication between farmers and large companies.</a:t>
            </a:r>
          </a:p>
          <a:p>
            <a:pPr marL="324000" indent="-324000">
              <a:lnSpc>
                <a:spcPct val="200000"/>
              </a:lnSpc>
              <a:spcBef>
                <a:spcPts val="400"/>
              </a:spcBef>
              <a:spcAft>
                <a:spcPts val="4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Platform aims to bridge communication gap with direct channel for interaction.</a:t>
            </a:r>
          </a:p>
          <a:p>
            <a:pPr marL="324000" indent="-324000">
              <a:lnSpc>
                <a:spcPct val="200000"/>
              </a:lnSpc>
              <a:spcBef>
                <a:spcPts val="400"/>
              </a:spcBef>
              <a:spcAft>
                <a:spcPts val="4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Integrated chatting system enables real-time communication </a:t>
            </a:r>
            <a:r>
              <a:rPr lang="en-US" sz="2400" b="0" i="0">
                <a:effectLst/>
                <a:latin typeface="Times New Roman" panose="02020603050405020304" pitchFamily="18" charset="0"/>
                <a:cs typeface="Times New Roman" panose="02020603050405020304" pitchFamily="18" charset="0"/>
              </a:rPr>
              <a:t>between users.</a:t>
            </a:r>
            <a:endParaRPr lang="en-US" sz="2400" b="0" i="0" dirty="0">
              <a:effectLst/>
              <a:latin typeface="Times New Roman" panose="02020603050405020304" pitchFamily="18" charset="0"/>
              <a:cs typeface="Times New Roman" panose="02020603050405020304" pitchFamily="18" charset="0"/>
            </a:endParaRPr>
          </a:p>
          <a:p>
            <a:pPr marL="324000" indent="-324000">
              <a:lnSpc>
                <a:spcPct val="200000"/>
              </a:lnSpc>
              <a:spcBef>
                <a:spcPts val="400"/>
              </a:spcBef>
              <a:spcAft>
                <a:spcPts val="400"/>
              </a:spcAft>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Entire selling and purchasing process is conducted online.</a:t>
            </a:r>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8095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410058A-A76C-1491-B9EB-A1977305C3A3}"/>
              </a:ext>
            </a:extLst>
          </p:cNvPr>
          <p:cNvGraphicFramePr>
            <a:graphicFrameLocks noGrp="1"/>
          </p:cNvGraphicFramePr>
          <p:nvPr>
            <p:extLst>
              <p:ext uri="{D42A27DB-BD31-4B8C-83A1-F6EECF244321}">
                <p14:modId xmlns:p14="http://schemas.microsoft.com/office/powerpoint/2010/main" val="3998066003"/>
              </p:ext>
            </p:extLst>
          </p:nvPr>
        </p:nvGraphicFramePr>
        <p:xfrm>
          <a:off x="336884" y="719666"/>
          <a:ext cx="11614484" cy="4033948"/>
        </p:xfrm>
        <a:graphic>
          <a:graphicData uri="http://schemas.openxmlformats.org/drawingml/2006/table">
            <a:tbl>
              <a:tblPr firstRow="1" bandRow="1">
                <a:tableStyleId>{7DF18680-E054-41AD-8BC1-D1AEF772440D}</a:tableStyleId>
              </a:tblPr>
              <a:tblGrid>
                <a:gridCol w="5807242">
                  <a:extLst>
                    <a:ext uri="{9D8B030D-6E8A-4147-A177-3AD203B41FA5}">
                      <a16:colId xmlns:a16="http://schemas.microsoft.com/office/drawing/2014/main" val="2453389117"/>
                    </a:ext>
                  </a:extLst>
                </a:gridCol>
                <a:gridCol w="5807242">
                  <a:extLst>
                    <a:ext uri="{9D8B030D-6E8A-4147-A177-3AD203B41FA5}">
                      <a16:colId xmlns:a16="http://schemas.microsoft.com/office/drawing/2014/main" val="3702315442"/>
                    </a:ext>
                  </a:extLst>
                </a:gridCol>
              </a:tblGrid>
              <a:tr h="627871">
                <a:tc>
                  <a:txBody>
                    <a:bodyPr/>
                    <a:lstStyle/>
                    <a:p>
                      <a:r>
                        <a:rPr lang="en-US" sz="2800" dirty="0"/>
                        <a:t>Existing System</a:t>
                      </a:r>
                      <a:endParaRPr lang="en-IN" sz="2800" dirty="0"/>
                    </a:p>
                  </a:txBody>
                  <a:tcPr/>
                </a:tc>
                <a:tc>
                  <a:txBody>
                    <a:bodyPr/>
                    <a:lstStyle/>
                    <a:p>
                      <a:r>
                        <a:rPr lang="en-US" sz="2800" dirty="0"/>
                        <a:t>Proposed System</a:t>
                      </a:r>
                      <a:endParaRPr lang="en-IN" sz="2800" dirty="0"/>
                    </a:p>
                  </a:txBody>
                  <a:tcPr/>
                </a:tc>
                <a:extLst>
                  <a:ext uri="{0D108BD9-81ED-4DB2-BD59-A6C34878D82A}">
                    <a16:rowId xmlns:a16="http://schemas.microsoft.com/office/drawing/2014/main" val="2750565235"/>
                  </a:ext>
                </a:extLst>
              </a:tr>
              <a:tr h="3406077">
                <a:tc>
                  <a:txBody>
                    <a:bodyPr/>
                    <a:lstStyle/>
                    <a:p>
                      <a:pPr marL="285750" indent="-285750">
                        <a:buFont typeface="Arial" panose="020B0604020202020204" pitchFamily="34" charset="0"/>
                        <a:buChar char="•"/>
                      </a:pPr>
                      <a:r>
                        <a:rPr lang="en-IN" sz="2400" dirty="0"/>
                        <a:t>Local Farmers markets</a:t>
                      </a:r>
                    </a:p>
                    <a:p>
                      <a:pPr marL="285750" indent="-285750">
                        <a:buFont typeface="Arial" panose="020B0604020202020204" pitchFamily="34" charset="0"/>
                        <a:buChar char="•"/>
                      </a:pPr>
                      <a:r>
                        <a:rPr lang="en-IN" sz="2400" dirty="0"/>
                        <a:t>Direct-to-consumer sales</a:t>
                      </a:r>
                    </a:p>
                    <a:p>
                      <a:pPr marL="285750" indent="-285750">
                        <a:buFont typeface="Arial" panose="020B0604020202020204" pitchFamily="34" charset="0"/>
                        <a:buChar char="•"/>
                      </a:pPr>
                      <a:r>
                        <a:rPr lang="en-IN" sz="2400" dirty="0"/>
                        <a:t>Wholesale Markets</a:t>
                      </a:r>
                    </a:p>
                    <a:p>
                      <a:pPr marL="285750" indent="-285750">
                        <a:buFont typeface="Arial" panose="020B0604020202020204" pitchFamily="34" charset="0"/>
                        <a:buChar char="•"/>
                      </a:pPr>
                      <a:r>
                        <a:rPr lang="en-IN" sz="2400" dirty="0"/>
                        <a:t>Middlemen</a:t>
                      </a:r>
                    </a:p>
                    <a:p>
                      <a:endParaRPr lang="en-IN" dirty="0"/>
                    </a:p>
                    <a:p>
                      <a:endParaRPr lang="en-IN" dirty="0"/>
                    </a:p>
                    <a:p>
                      <a:endParaRPr lang="en-IN" dirty="0"/>
                    </a:p>
                    <a:p>
                      <a:endParaRPr lang="en-IN" dirty="0"/>
                    </a:p>
                    <a:p>
                      <a:endParaRPr lang="en-IN" dirty="0"/>
                    </a:p>
                    <a:p>
                      <a:endParaRPr lang="en-IN" dirty="0"/>
                    </a:p>
                  </a:txBody>
                  <a:tcPr/>
                </a:tc>
                <a:tc>
                  <a:txBody>
                    <a:bodyPr/>
                    <a:lstStyle/>
                    <a:p>
                      <a:pPr marL="285750" indent="-285750">
                        <a:buFont typeface="Arial" panose="020B0604020202020204" pitchFamily="34" charset="0"/>
                        <a:buChar char="•"/>
                      </a:pPr>
                      <a:r>
                        <a:rPr lang="en-US" sz="2400" dirty="0"/>
                        <a:t>Addressing Communication Gap</a:t>
                      </a:r>
                    </a:p>
                    <a:p>
                      <a:pPr marL="285750" indent="-285750">
                        <a:buFont typeface="Arial" panose="020B0604020202020204" pitchFamily="34" charset="0"/>
                        <a:buChar char="•"/>
                      </a:pPr>
                      <a:r>
                        <a:rPr lang="en-US" sz="2400" dirty="0"/>
                        <a:t>Integrated Chatting system</a:t>
                      </a:r>
                    </a:p>
                    <a:p>
                      <a:pPr marL="285750" indent="-285750">
                        <a:buFont typeface="Arial" panose="020B0604020202020204" pitchFamily="34" charset="0"/>
                        <a:buChar char="•"/>
                      </a:pPr>
                      <a:r>
                        <a:rPr lang="en-US" sz="2400" dirty="0"/>
                        <a:t>Empowerment of farmers</a:t>
                      </a:r>
                    </a:p>
                    <a:p>
                      <a:pPr marL="285750" indent="-285750">
                        <a:buFont typeface="Arial" panose="020B0604020202020204" pitchFamily="34" charset="0"/>
                        <a:buChar char="•"/>
                      </a:pPr>
                      <a:r>
                        <a:rPr lang="en-US" sz="2400" dirty="0"/>
                        <a:t>Record of Communication</a:t>
                      </a:r>
                    </a:p>
                    <a:p>
                      <a:pPr marL="285750" indent="-285750">
                        <a:buFont typeface="Arial" panose="020B0604020202020204" pitchFamily="34" charset="0"/>
                        <a:buChar char="•"/>
                      </a:pPr>
                      <a:r>
                        <a:rPr lang="en-US" sz="2400" dirty="0"/>
                        <a:t>Enhanced Communication Features</a:t>
                      </a:r>
                      <a:endParaRPr lang="en-IN" sz="2400" dirty="0"/>
                    </a:p>
                  </a:txBody>
                  <a:tcPr/>
                </a:tc>
                <a:extLst>
                  <a:ext uri="{0D108BD9-81ED-4DB2-BD59-A6C34878D82A}">
                    <a16:rowId xmlns:a16="http://schemas.microsoft.com/office/drawing/2014/main" val="2553956794"/>
                  </a:ext>
                </a:extLst>
              </a:tr>
            </a:tbl>
          </a:graphicData>
        </a:graphic>
      </p:graphicFrame>
    </p:spTree>
    <p:extLst>
      <p:ext uri="{BB962C8B-B14F-4D97-AF65-F5344CB8AC3E}">
        <p14:creationId xmlns:p14="http://schemas.microsoft.com/office/powerpoint/2010/main" val="1269453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00F9-C816-AEDA-E56F-23C935003F4E}"/>
              </a:ext>
            </a:extLst>
          </p:cNvPr>
          <p:cNvSpPr>
            <a:spLocks noGrp="1"/>
          </p:cNvSpPr>
          <p:nvPr>
            <p:ph type="title" idx="4294967295"/>
          </p:nvPr>
        </p:nvSpPr>
        <p:spPr>
          <a:xfrm>
            <a:off x="0" y="251930"/>
            <a:ext cx="12192000" cy="634475"/>
          </a:xfrm>
        </p:spPr>
        <p:txBody>
          <a:bodyPr>
            <a:normAutofit/>
          </a:bodyPr>
          <a:lstStyle/>
          <a:p>
            <a:pPr algn="ctr"/>
            <a:r>
              <a:rPr lang="en-US" sz="3200" dirty="0">
                <a:latin typeface="Cambria" panose="02040503050406030204" pitchFamily="18" charset="0"/>
                <a:ea typeface="Cambria" panose="02040503050406030204" pitchFamily="18" charset="0"/>
              </a:rPr>
              <a:t>PROBLEM STATEMENT OF PROJECT</a:t>
            </a:r>
            <a:endParaRPr lang="en-IN" sz="32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38F1BDE8-CBF4-89CF-6056-AE6683C3566C}"/>
              </a:ext>
            </a:extLst>
          </p:cNvPr>
          <p:cNvSpPr txBox="1"/>
          <p:nvPr/>
        </p:nvSpPr>
        <p:spPr>
          <a:xfrm>
            <a:off x="307910" y="1384783"/>
            <a:ext cx="11884090" cy="3242234"/>
          </a:xfrm>
          <a:prstGeom prst="rect">
            <a:avLst/>
          </a:prstGeom>
          <a:noFill/>
        </p:spPr>
        <p:txBody>
          <a:bodyPr wrap="square" rtlCol="0">
            <a:spAutoFit/>
          </a:bodyPr>
          <a:lstStyle/>
          <a:p>
            <a:pPr marL="324000" indent="-324000" algn="just">
              <a:lnSpc>
                <a:spcPct val="200000"/>
              </a:lnSpc>
              <a:spcBef>
                <a:spcPts val="400"/>
              </a:spcBef>
              <a:spcAft>
                <a:spcPts val="400"/>
              </a:spcAft>
              <a:buFont typeface="Wingdings" panose="05000000000000000000" pitchFamily="2" charset="2"/>
              <a:buChar char="§"/>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Elimination of Intermediaries</a:t>
            </a:r>
          </a:p>
          <a:p>
            <a:pPr marL="324000" indent="-324000" algn="just">
              <a:lnSpc>
                <a:spcPct val="200000"/>
              </a:lnSpc>
              <a:spcBef>
                <a:spcPts val="400"/>
              </a:spcBef>
              <a:spcAft>
                <a:spcPts val="4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Financial Empowerment</a:t>
            </a:r>
          </a:p>
          <a:p>
            <a:pPr marL="324000" indent="-324000" algn="just">
              <a:lnSpc>
                <a:spcPct val="200000"/>
              </a:lnSpc>
              <a:spcBef>
                <a:spcPts val="400"/>
              </a:spcBef>
              <a:spcAft>
                <a:spcPts val="4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Empowering Local Economies</a:t>
            </a:r>
          </a:p>
          <a:p>
            <a:pPr marL="324000" indent="-324000" algn="just">
              <a:lnSpc>
                <a:spcPct val="200000"/>
              </a:lnSpc>
              <a:spcBef>
                <a:spcPts val="400"/>
              </a:spcBef>
              <a:spcAft>
                <a:spcPts val="400"/>
              </a:spcAft>
              <a:buFont typeface="Wingdings" panose="05000000000000000000" pitchFamily="2" charset="2"/>
              <a:buChar char="§"/>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Reduced communication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Barrier</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457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CE40C-A142-F66C-3D1C-BA91A7725A5F}"/>
              </a:ext>
            </a:extLst>
          </p:cNvPr>
          <p:cNvSpPr txBox="1"/>
          <p:nvPr/>
        </p:nvSpPr>
        <p:spPr>
          <a:xfrm>
            <a:off x="0" y="111967"/>
            <a:ext cx="12192000" cy="646331"/>
          </a:xfrm>
          <a:prstGeom prst="rect">
            <a:avLst/>
          </a:prstGeom>
          <a:noFill/>
        </p:spPr>
        <p:txBody>
          <a:bodyPr wrap="square" rtlCol="0">
            <a:spAutoFit/>
          </a:bodyPr>
          <a:lstStyle/>
          <a:p>
            <a:pPr algn="ctr"/>
            <a:r>
              <a:rPr lang="en-US" sz="3600" dirty="0">
                <a:latin typeface="Cambria" panose="02040503050406030204" pitchFamily="18" charset="0"/>
                <a:ea typeface="Cambria" panose="02040503050406030204" pitchFamily="18" charset="0"/>
              </a:rPr>
              <a:t>SOLUTION</a:t>
            </a:r>
            <a:endParaRPr lang="en-IN" sz="32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8B89C1C7-67BF-067B-7610-025FE5948AA3}"/>
              </a:ext>
            </a:extLst>
          </p:cNvPr>
          <p:cNvSpPr txBox="1"/>
          <p:nvPr/>
        </p:nvSpPr>
        <p:spPr>
          <a:xfrm>
            <a:off x="289248" y="1371614"/>
            <a:ext cx="11902751" cy="3066993"/>
          </a:xfrm>
          <a:prstGeom prst="rect">
            <a:avLst/>
          </a:prstGeom>
          <a:noFill/>
        </p:spPr>
        <p:txBody>
          <a:bodyPr wrap="square" rtlCol="0">
            <a:spAutoFit/>
          </a:bodyPr>
          <a:lstStyle/>
          <a:p>
            <a:pPr marL="342900" indent="-342900" algn="just">
              <a:lnSpc>
                <a:spcPct val="200000"/>
              </a:lnSpc>
              <a:spcBef>
                <a:spcPts val="400"/>
              </a:spcBef>
              <a:spcAft>
                <a:spcPts val="4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Direct farmer-to-consumer </a:t>
            </a:r>
            <a:r>
              <a:rPr lang="en-US" sz="2400" dirty="0">
                <a:latin typeface="Times New Roman" panose="02020603050405020304" pitchFamily="18" charset="0"/>
                <a:cs typeface="Times New Roman" panose="02020603050405020304" pitchFamily="18" charset="0"/>
              </a:rPr>
              <a:t>connection</a:t>
            </a:r>
            <a:r>
              <a:rPr lang="en-US" sz="2200" dirty="0">
                <a:latin typeface="Times New Roman" panose="02020603050405020304" pitchFamily="18" charset="0"/>
                <a:cs typeface="Times New Roman" panose="02020603050405020304" pitchFamily="18" charset="0"/>
              </a:rPr>
              <a:t> bypasses middlemen.</a:t>
            </a:r>
          </a:p>
          <a:p>
            <a:pPr marL="342900" indent="-342900" algn="just">
              <a:lnSpc>
                <a:spcPct val="200000"/>
              </a:lnSpc>
              <a:spcBef>
                <a:spcPts val="400"/>
              </a:spcBef>
              <a:spcAft>
                <a:spcPts val="4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Farmers gain control and establish relationships with customers.</a:t>
            </a:r>
          </a:p>
          <a:p>
            <a:pPr marL="342900" indent="-342900" algn="just">
              <a:lnSpc>
                <a:spcPct val="200000"/>
              </a:lnSpc>
              <a:spcBef>
                <a:spcPts val="400"/>
              </a:spcBef>
              <a:spcAft>
                <a:spcPts val="4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Real-time chat facilitates data sharing and transparency.</a:t>
            </a:r>
          </a:p>
          <a:p>
            <a:pPr marL="342900" indent="-342900" algn="just">
              <a:lnSpc>
                <a:spcPct val="200000"/>
              </a:lnSpc>
              <a:spcBef>
                <a:spcPts val="400"/>
              </a:spcBef>
              <a:spcAft>
                <a:spcPts val="400"/>
              </a:spcAf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Platform invigorates local economies and promotes rural development.</a:t>
            </a:r>
          </a:p>
        </p:txBody>
      </p:sp>
    </p:spTree>
    <p:extLst>
      <p:ext uri="{BB962C8B-B14F-4D97-AF65-F5344CB8AC3E}">
        <p14:creationId xmlns:p14="http://schemas.microsoft.com/office/powerpoint/2010/main" val="308430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87BB5-9E35-C08D-A0B9-33E3BFCDB7FD}"/>
              </a:ext>
            </a:extLst>
          </p:cNvPr>
          <p:cNvSpPr>
            <a:spLocks noGrp="1"/>
          </p:cNvSpPr>
          <p:nvPr>
            <p:ph type="title" idx="4294967295"/>
          </p:nvPr>
        </p:nvSpPr>
        <p:spPr>
          <a:xfrm>
            <a:off x="0" y="149287"/>
            <a:ext cx="12192000" cy="646384"/>
          </a:xfrm>
        </p:spPr>
        <p:txBody>
          <a:bodyPr>
            <a:normAutofit/>
          </a:bodyPr>
          <a:lstStyle/>
          <a:p>
            <a:pPr algn="ctr"/>
            <a:r>
              <a:rPr lang="en-US" sz="3200" dirty="0">
                <a:latin typeface="Cambria" panose="02040503050406030204" pitchFamily="18" charset="0"/>
                <a:ea typeface="Cambria" panose="02040503050406030204" pitchFamily="18" charset="0"/>
              </a:rPr>
              <a:t>KEY FEATURES OF PROJECT</a:t>
            </a:r>
            <a:endParaRPr lang="en-IN" sz="32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EAD80CC1-E0F1-DAEB-A7AB-2F99FD2CE8F7}"/>
              </a:ext>
            </a:extLst>
          </p:cNvPr>
          <p:cNvSpPr txBox="1"/>
          <p:nvPr/>
        </p:nvSpPr>
        <p:spPr>
          <a:xfrm>
            <a:off x="326570" y="1215551"/>
            <a:ext cx="11865429" cy="4083490"/>
          </a:xfrm>
          <a:prstGeom prst="rect">
            <a:avLst/>
          </a:prstGeom>
          <a:noFill/>
        </p:spPr>
        <p:txBody>
          <a:bodyPr wrap="square" rtlCol="0">
            <a:spAutoFit/>
          </a:bodyPr>
          <a:lstStyle/>
          <a:p>
            <a:pPr marL="342900" indent="-342900" algn="just">
              <a:lnSpc>
                <a:spcPct val="200000"/>
              </a:lnSpc>
              <a:spcBef>
                <a:spcPts val="400"/>
              </a:spcBef>
              <a:spcAft>
                <a:spcPts val="4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Streamlined Communication</a:t>
            </a:r>
          </a:p>
          <a:p>
            <a:pPr marL="342900" indent="-342900" algn="just">
              <a:lnSpc>
                <a:spcPct val="200000"/>
              </a:lnSpc>
              <a:spcBef>
                <a:spcPts val="400"/>
              </a:spcBef>
              <a:spcAft>
                <a:spcPts val="4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Empowerment of Farmers</a:t>
            </a:r>
          </a:p>
          <a:p>
            <a:pPr marL="342900" indent="-342900" algn="just">
              <a:lnSpc>
                <a:spcPct val="200000"/>
              </a:lnSpc>
              <a:spcBef>
                <a:spcPts val="400"/>
              </a:spcBef>
              <a:spcAft>
                <a:spcPts val="4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Enhanced Transparency</a:t>
            </a:r>
          </a:p>
          <a:p>
            <a:pPr marL="342900" indent="-342900" algn="just">
              <a:lnSpc>
                <a:spcPct val="200000"/>
              </a:lnSpc>
              <a:spcBef>
                <a:spcPts val="400"/>
              </a:spcBef>
              <a:spcAft>
                <a:spcPts val="4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Increased Efficiency</a:t>
            </a:r>
          </a:p>
          <a:p>
            <a:pPr marL="342900" indent="-342900" algn="just">
              <a:lnSpc>
                <a:spcPct val="200000"/>
              </a:lnSpc>
              <a:spcBef>
                <a:spcPts val="400"/>
              </a:spcBef>
              <a:spcAft>
                <a:spcPts val="4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Reduced Information Asymmetry</a:t>
            </a:r>
          </a:p>
        </p:txBody>
      </p:sp>
    </p:spTree>
    <p:extLst>
      <p:ext uri="{BB962C8B-B14F-4D97-AF65-F5344CB8AC3E}">
        <p14:creationId xmlns:p14="http://schemas.microsoft.com/office/powerpoint/2010/main" val="3246324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54CC39-12B3-9EB9-8C0D-F05F4948EC9D}"/>
              </a:ext>
            </a:extLst>
          </p:cNvPr>
          <p:cNvPicPr>
            <a:picLocks noChangeAspect="1"/>
          </p:cNvPicPr>
          <p:nvPr/>
        </p:nvPicPr>
        <p:blipFill>
          <a:blip r:embed="rId2"/>
          <a:stretch>
            <a:fillRect/>
          </a:stretch>
        </p:blipFill>
        <p:spPr>
          <a:xfrm>
            <a:off x="2164702" y="489087"/>
            <a:ext cx="7595117" cy="5398529"/>
          </a:xfrm>
          <a:prstGeom prst="rect">
            <a:avLst/>
          </a:prstGeom>
        </p:spPr>
      </p:pic>
      <p:sp>
        <p:nvSpPr>
          <p:cNvPr id="6" name="TextBox 5">
            <a:extLst>
              <a:ext uri="{FF2B5EF4-FFF2-40B4-BE49-F238E27FC236}">
                <a16:creationId xmlns:a16="http://schemas.microsoft.com/office/drawing/2014/main" id="{F7906FE2-DA7D-85AB-C6B5-20544495BC32}"/>
              </a:ext>
            </a:extLst>
          </p:cNvPr>
          <p:cNvSpPr txBox="1"/>
          <p:nvPr/>
        </p:nvSpPr>
        <p:spPr>
          <a:xfrm>
            <a:off x="802434" y="0"/>
            <a:ext cx="10226351" cy="523220"/>
          </a:xfrm>
          <a:prstGeom prst="rect">
            <a:avLst/>
          </a:prstGeom>
          <a:noFill/>
        </p:spPr>
        <p:txBody>
          <a:bodyPr wrap="square" rtlCol="0">
            <a:spAutoFit/>
          </a:bodyPr>
          <a:lstStyle/>
          <a:p>
            <a:pPr algn="ctr"/>
            <a:r>
              <a:rPr lang="en-US" sz="2800" dirty="0">
                <a:latin typeface="Cambria" panose="02040503050406030204" pitchFamily="18" charset="0"/>
                <a:ea typeface="Cambria" panose="02040503050406030204" pitchFamily="18" charset="0"/>
              </a:rPr>
              <a:t>DATA FLOW DIAGRAM OF PROJECT</a:t>
            </a:r>
            <a:endParaRPr lang="en-IN" sz="28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9CDD343-8011-BE8D-A768-54C5F0760D22}"/>
              </a:ext>
            </a:extLst>
          </p:cNvPr>
          <p:cNvSpPr txBox="1"/>
          <p:nvPr/>
        </p:nvSpPr>
        <p:spPr>
          <a:xfrm>
            <a:off x="1940767" y="5924933"/>
            <a:ext cx="8294915" cy="369332"/>
          </a:xfrm>
          <a:prstGeom prst="rect">
            <a:avLst/>
          </a:prstGeom>
          <a:noFill/>
        </p:spPr>
        <p:txBody>
          <a:bodyPr wrap="square" rtlCol="0">
            <a:spAutoFit/>
          </a:bodyPr>
          <a:lstStyle/>
          <a:p>
            <a:pPr algn="ctr"/>
            <a:r>
              <a:rPr lang="en-US" sz="1800" dirty="0">
                <a:latin typeface="Cambria" panose="02040503050406030204" pitchFamily="18" charset="0"/>
                <a:ea typeface="Cambria" panose="02040503050406030204" pitchFamily="18" charset="0"/>
              </a:rPr>
              <a:t>Data Flow Diagram Of Project</a:t>
            </a:r>
            <a:endParaRPr lang="en-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31800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A736BC-124D-FDB4-04E6-2EC3C9A2318D}"/>
              </a:ext>
            </a:extLst>
          </p:cNvPr>
          <p:cNvSpPr txBox="1"/>
          <p:nvPr/>
        </p:nvSpPr>
        <p:spPr>
          <a:xfrm>
            <a:off x="0" y="167953"/>
            <a:ext cx="12192000" cy="584775"/>
          </a:xfrm>
          <a:prstGeom prst="rect">
            <a:avLst/>
          </a:prstGeom>
          <a:noFill/>
        </p:spPr>
        <p:txBody>
          <a:bodyPr wrap="square" rtlCol="0">
            <a:spAutoFit/>
          </a:bodyPr>
          <a:lstStyle/>
          <a:p>
            <a:pPr algn="ctr"/>
            <a:r>
              <a:rPr lang="en-US" sz="3200" dirty="0">
                <a:latin typeface="Cambria" panose="02040503050406030204" pitchFamily="18" charset="0"/>
                <a:ea typeface="Cambria" panose="02040503050406030204" pitchFamily="18" charset="0"/>
              </a:rPr>
              <a:t>SOFTWARE REQUIREMENT</a:t>
            </a:r>
            <a:endParaRPr lang="en-IN" sz="32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4CB76F24-7514-8586-38A5-8BD312560D11}"/>
              </a:ext>
            </a:extLst>
          </p:cNvPr>
          <p:cNvSpPr txBox="1"/>
          <p:nvPr/>
        </p:nvSpPr>
        <p:spPr>
          <a:xfrm>
            <a:off x="289250" y="998380"/>
            <a:ext cx="11902750" cy="5283498"/>
          </a:xfrm>
          <a:prstGeom prst="rect">
            <a:avLst/>
          </a:prstGeom>
          <a:noFill/>
        </p:spPr>
        <p:txBody>
          <a:bodyPr wrap="square" rtlCol="0">
            <a:spAutoFit/>
          </a:bodyPr>
          <a:lstStyle/>
          <a:p>
            <a:pPr marL="342900" marR="544195" indent="-342900" algn="l">
              <a:spcBef>
                <a:spcPts val="600"/>
              </a:spcBef>
              <a:spcAft>
                <a:spcPts val="0"/>
              </a:spcAft>
              <a:buFont typeface="Wingdings" panose="05000000000000000000" pitchFamily="2" charset="2"/>
              <a:buChar char="Ø"/>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Operating System : Windows XP/7/8/8.1/10 or Linux  </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User Interface : HTML, CSS </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Server-side Scripting : PHP Script</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Client-side-Scripting : Java Script</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Programming Language : PHP </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Web Applications : </a:t>
            </a:r>
            <a:r>
              <a:rPr lang="en-US" sz="2200" b="0" kern="0" dirty="0" err="1">
                <a:effectLst/>
                <a:latin typeface="Times New Roman" panose="02020603050405020304" pitchFamily="18" charset="0"/>
                <a:ea typeface="Cambria" panose="02040503050406030204" pitchFamily="18" charset="0"/>
                <a:cs typeface="Times New Roman" panose="02020603050405020304" pitchFamily="18" charset="0"/>
              </a:rPr>
              <a:t>Xampp</a:t>
            </a: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 Server </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IDE/Workbench : Net Beans </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Database : MySQL</a:t>
            </a:r>
            <a:endParaRPr lang="en-IN" sz="2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544195" lvl="0" indent="-342900" algn="just">
              <a:lnSpc>
                <a:spcPct val="150000"/>
              </a:lnSpc>
              <a:spcBef>
                <a:spcPts val="495"/>
              </a:spcBef>
              <a:spcAft>
                <a:spcPts val="0"/>
              </a:spcAft>
              <a:buFont typeface="Wingdings" panose="05000000000000000000" pitchFamily="2" charset="2"/>
              <a:buChar char=""/>
              <a:tabLst>
                <a:tab pos="852170" algn="l"/>
              </a:tabLst>
            </a:pPr>
            <a:r>
              <a:rPr lang="en-US" sz="2200" b="0" kern="0" dirty="0">
                <a:effectLst/>
                <a:latin typeface="Times New Roman" panose="02020603050405020304" pitchFamily="18" charset="0"/>
                <a:ea typeface="Cambria" panose="02040503050406030204" pitchFamily="18" charset="0"/>
                <a:cs typeface="Times New Roman" panose="02020603050405020304" pitchFamily="18" charset="0"/>
              </a:rPr>
              <a:t>Server Deployment : Apache</a:t>
            </a:r>
            <a:endParaRPr lang="en-IN" sz="2200" b="1" kern="0" dirty="0">
              <a:effectLst/>
              <a:latin typeface="Times New Roman" panose="02020603050405020304" pitchFamily="18" charset="0"/>
              <a:ea typeface="Cambria" panose="020405030504060302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591982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626</TotalTime>
  <Words>576</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vt:lpstr>
      <vt:lpstr>Sitka Text Semibold</vt:lpstr>
      <vt:lpstr>Times New Roman</vt:lpstr>
      <vt:lpstr>Verdana</vt:lpstr>
      <vt:lpstr>Wingdings</vt:lpstr>
      <vt:lpstr>Retrospect</vt:lpstr>
      <vt:lpstr>            </vt:lpstr>
      <vt:lpstr>TABLE OF CONTENTS</vt:lpstr>
      <vt:lpstr>INTRODUCTION</vt:lpstr>
      <vt:lpstr>PowerPoint Presentation</vt:lpstr>
      <vt:lpstr>PROBLEM STATEMENT OF PROJECT</vt:lpstr>
      <vt:lpstr>PowerPoint Presentation</vt:lpstr>
      <vt:lpstr>KEY FEATURES OF PROJECT</vt:lpstr>
      <vt:lpstr>PowerPoint Presentation</vt:lpstr>
      <vt:lpstr>PowerPoint Presentation</vt:lpstr>
      <vt:lpstr>Farmer Panel Window Dashboard </vt:lpstr>
      <vt:lpstr>PowerPoint Presentation</vt:lpstr>
      <vt:lpstr>Chatting System Interface</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AKSHAY UPARIKAR</dc:creator>
  <cp:lastModifiedBy>AKSHAY UPARIKAR</cp:lastModifiedBy>
  <cp:revision>8</cp:revision>
  <dcterms:created xsi:type="dcterms:W3CDTF">2023-09-12T15:37:22Z</dcterms:created>
  <dcterms:modified xsi:type="dcterms:W3CDTF">2024-05-12T13:35:23Z</dcterms:modified>
</cp:coreProperties>
</file>