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4BAF-F660-4115-B860-F644B09EF0EB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CF53-E00E-45E4-879A-56819D19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4BAF-F660-4115-B860-F644B09EF0EB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CF53-E00E-45E4-879A-56819D19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4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4BAF-F660-4115-B860-F644B09EF0EB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CF53-E00E-45E4-879A-56819D19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6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4BAF-F660-4115-B860-F644B09EF0EB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CF53-E00E-45E4-879A-56819D19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2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4BAF-F660-4115-B860-F644B09EF0EB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CF53-E00E-45E4-879A-56819D19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5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4BAF-F660-4115-B860-F644B09EF0EB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CF53-E00E-45E4-879A-56819D19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4BAF-F660-4115-B860-F644B09EF0EB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CF53-E00E-45E4-879A-56819D19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1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4BAF-F660-4115-B860-F644B09EF0EB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CF53-E00E-45E4-879A-56819D19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5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4BAF-F660-4115-B860-F644B09EF0EB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CF53-E00E-45E4-879A-56819D19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8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4BAF-F660-4115-B860-F644B09EF0EB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CF53-E00E-45E4-879A-56819D19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8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4BAF-F660-4115-B860-F644B09EF0EB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CF53-E00E-45E4-879A-56819D19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1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B4BAF-F660-4115-B860-F644B09EF0EB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CCF53-E00E-45E4-879A-56819D19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6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Visualization of small molecule docking with transcription factors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804682"/>
              </p:ext>
            </p:extLst>
          </p:nvPr>
        </p:nvGraphicFramePr>
        <p:xfrm>
          <a:off x="437883" y="263361"/>
          <a:ext cx="7933385" cy="2176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522"/>
                <a:gridCol w="2466832"/>
                <a:gridCol w="1586677"/>
                <a:gridCol w="1586677"/>
                <a:gridCol w="1586677"/>
              </a:tblGrid>
              <a:tr h="310933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Os04g0637000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Formula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Docking score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ChEBI_120790.1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C20H22N2O3S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370.467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-6.826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ChEBI_74113.1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C15H20O4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264.317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-6.821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ChEBI_40279.1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C5H4N4O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136.112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-6.727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ChEBI_91482.1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C18H16FN3O2S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357.404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-6.726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ChEBI_132289.1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C11H18N2O3S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258.339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-6.659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7883" y="2864407"/>
            <a:ext cx="5241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Transcription factor TGAL6 (</a:t>
            </a:r>
            <a:r>
              <a:rPr lang="en-US" b="1" dirty="0"/>
              <a:t>Os04g0637000</a:t>
            </a:r>
            <a:r>
              <a:rPr lang="en-US" dirty="0" smtClean="0"/>
              <a:t> </a:t>
            </a:r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27313" y="2587408"/>
            <a:ext cx="6164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Binding with </a:t>
            </a:r>
            <a:r>
              <a:rPr lang="en-US" dirty="0"/>
              <a:t>2-methyl-4-[2-oxo-2-(2-phenylethylamino)ethyl]-5-thieno[3,2-b]</a:t>
            </a:r>
            <a:r>
              <a:rPr lang="en-US" dirty="0" err="1"/>
              <a:t>pyrrolecarboxylic</a:t>
            </a:r>
            <a:r>
              <a:rPr lang="en-US" dirty="0"/>
              <a:t> acid ethyl ester</a:t>
            </a:r>
            <a:r>
              <a:rPr lang="en-US" dirty="0" smtClean="0"/>
              <a:t> (</a:t>
            </a:r>
            <a:r>
              <a:rPr lang="en-US" dirty="0" err="1" smtClean="0"/>
              <a:t>ChEBI</a:t>
            </a:r>
            <a:r>
              <a:rPr lang="en-US" dirty="0" smtClean="0"/>
              <a:t> 120790)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240" y="3451475"/>
            <a:ext cx="6808022" cy="32970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9" y="3451476"/>
            <a:ext cx="5058178" cy="329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1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613255"/>
              </p:ext>
            </p:extLst>
          </p:nvPr>
        </p:nvGraphicFramePr>
        <p:xfrm>
          <a:off x="437883" y="263361"/>
          <a:ext cx="7933385" cy="2176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522"/>
                <a:gridCol w="2466832"/>
                <a:gridCol w="1586677"/>
                <a:gridCol w="1586677"/>
                <a:gridCol w="1586677"/>
              </a:tblGrid>
              <a:tr h="310933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Os06g0140700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Formula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Docking score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ChEBI_91563.1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C17H16N4O2S2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372.467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-7.462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ChEBI_93753.1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C23H30N8O3S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498.603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-7.394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ChEBI_105867.1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C18H19N3O4S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373.428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-7.306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ChEBI_91534.1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C18H17N3O3S2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387.479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-7.267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ChEBI_91482.1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C18H16FN3O2S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357.404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-7.17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7883" y="2864407"/>
            <a:ext cx="5241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Homeobox</a:t>
            </a:r>
            <a:r>
              <a:rPr lang="en-US" b="1" dirty="0" smtClean="0"/>
              <a:t> leucine zipper protein (Os06g0140700</a:t>
            </a:r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5679583" y="2725907"/>
            <a:ext cx="6615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Binding with </a:t>
            </a:r>
            <a:r>
              <a:rPr lang="en-US" dirty="0"/>
              <a:t>6-[(3-aminophenyl)methyl]-4-methyl-2-methylsulfinyl-5-thieno[3,4]</a:t>
            </a:r>
            <a:r>
              <a:rPr lang="en-US" dirty="0" err="1"/>
              <a:t>pyrrolo</a:t>
            </a:r>
            <a:r>
              <a:rPr lang="en-US" dirty="0"/>
              <a:t>[1,3-d]</a:t>
            </a:r>
            <a:r>
              <a:rPr lang="en-US" dirty="0" err="1"/>
              <a:t>pyridazinone</a:t>
            </a:r>
            <a:r>
              <a:rPr lang="en-US" dirty="0" smtClean="0"/>
              <a:t> (</a:t>
            </a:r>
            <a:r>
              <a:rPr lang="en-US" dirty="0" err="1" smtClean="0"/>
              <a:t>ChEBI</a:t>
            </a:r>
            <a:r>
              <a:rPr lang="en-US" dirty="0" smtClean="0"/>
              <a:t> 91563)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710" y="3372238"/>
            <a:ext cx="6719552" cy="33891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3372238"/>
            <a:ext cx="5144362" cy="338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5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329658"/>
              </p:ext>
            </p:extLst>
          </p:nvPr>
        </p:nvGraphicFramePr>
        <p:xfrm>
          <a:off x="437883" y="263361"/>
          <a:ext cx="7933385" cy="2176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522"/>
                <a:gridCol w="2466832"/>
                <a:gridCol w="1586677"/>
                <a:gridCol w="1586677"/>
                <a:gridCol w="1586677"/>
              </a:tblGrid>
              <a:tr h="310933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Os06g0245900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Formula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Docking score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ChEBI_116830.1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C16H14FN3O3S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347.366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-8.111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ChEBI_66599.1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C19H20O7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360.358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-7.945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ChEBI_93841.1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C23H21N3O2S2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435.565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-7.185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ChEBI_68284.1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C14H14O6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278.257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-7.101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ChEBI_105258.1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C19H17N5OS2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395.504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-7.067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7883" y="2587408"/>
            <a:ext cx="5241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EF2 family transcription factor protein(Os06g0245900</a:t>
            </a:r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27313" y="2587408"/>
            <a:ext cx="6164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Binding with </a:t>
            </a:r>
            <a:r>
              <a:rPr lang="en-US" dirty="0"/>
              <a:t>3-(2,4-dioxo-1H-thieno[3,2-d]pyrimidin-3-yl)-N-(3-fluoro-4-methylphenyl)</a:t>
            </a:r>
            <a:r>
              <a:rPr lang="en-US" dirty="0" err="1"/>
              <a:t>propanamide</a:t>
            </a:r>
            <a:r>
              <a:rPr lang="en-US" dirty="0" smtClean="0"/>
              <a:t> (</a:t>
            </a:r>
            <a:r>
              <a:rPr lang="en-US" dirty="0" err="1" smtClean="0"/>
              <a:t>ChEBI</a:t>
            </a:r>
            <a:r>
              <a:rPr lang="en-US" dirty="0" smtClean="0"/>
              <a:t> 116830)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548" y="3233738"/>
            <a:ext cx="6747835" cy="35276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0" y="3233739"/>
            <a:ext cx="5032949" cy="352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0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002393"/>
              </p:ext>
            </p:extLst>
          </p:nvPr>
        </p:nvGraphicFramePr>
        <p:xfrm>
          <a:off x="437883" y="263361"/>
          <a:ext cx="7933385" cy="2176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522"/>
                <a:gridCol w="2466832"/>
                <a:gridCol w="1586677"/>
                <a:gridCol w="1586677"/>
                <a:gridCol w="1586677"/>
              </a:tblGrid>
              <a:tr h="310933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Os07g0129700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Formula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Docking score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ChEBI_91482.1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C18H16FN3O2S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357.404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-7.578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ChEBI_107247.1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C14H12N2O2S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272.324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-7.296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ChEBI_91563.1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C17H16N4O2S2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372.467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-6.955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ChEBI_92959.1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C16H13N3OS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295.361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-6.857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ChEBI_123206.1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C12H12N4S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244.317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-6.814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7883" y="2587408"/>
            <a:ext cx="5241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Homeobox</a:t>
            </a:r>
            <a:r>
              <a:rPr lang="en-US" b="1" dirty="0" smtClean="0"/>
              <a:t> domain containing domain (Os07g0129700</a:t>
            </a:r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27313" y="2587408"/>
            <a:ext cx="6164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Binding with </a:t>
            </a:r>
            <a:r>
              <a:rPr lang="en-US" dirty="0"/>
              <a:t>6-[(2-fluorophenyl)methyl]-2-(1-hydroxyethyl)-4-methyl-5-thieno[3,4]</a:t>
            </a:r>
            <a:r>
              <a:rPr lang="en-US" dirty="0" err="1"/>
              <a:t>pyrrolo</a:t>
            </a:r>
            <a:r>
              <a:rPr lang="en-US" dirty="0"/>
              <a:t>[1,3-d]</a:t>
            </a:r>
            <a:r>
              <a:rPr lang="en-US" dirty="0" err="1"/>
              <a:t>pyridazinone</a:t>
            </a:r>
            <a:r>
              <a:rPr lang="en-US" dirty="0" smtClean="0"/>
              <a:t> (</a:t>
            </a:r>
            <a:r>
              <a:rPr lang="en-US" dirty="0" err="1" smtClean="0"/>
              <a:t>ChEBI</a:t>
            </a:r>
            <a:r>
              <a:rPr lang="en-US" dirty="0" smtClean="0"/>
              <a:t> 91482)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011" y="3381255"/>
            <a:ext cx="6694372" cy="3367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2" y="3381255"/>
            <a:ext cx="5242876" cy="33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5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524629"/>
              </p:ext>
            </p:extLst>
          </p:nvPr>
        </p:nvGraphicFramePr>
        <p:xfrm>
          <a:off x="437883" y="263361"/>
          <a:ext cx="7933385" cy="2176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522"/>
                <a:gridCol w="2466832"/>
                <a:gridCol w="1586677"/>
                <a:gridCol w="1586677"/>
                <a:gridCol w="1586677"/>
              </a:tblGrid>
              <a:tr h="310933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Os09g0455200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Formula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Docking score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ChEBI_112366.1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C18H19N3O2S2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373.495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-7.82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ChEBI_104036.1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C23H24N4O3S2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468.595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-7.613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ChEBI_116184.1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C17H13N5O4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351.317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-7.59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ChEBI_115053.1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C17H15N3O4S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357.385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-7.547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ChEBI_49081.1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C14H14N2O8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338.2696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-7.536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7883" y="2587408"/>
            <a:ext cx="5241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HSF-DNA containing domain (Os09g0455200</a:t>
            </a:r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4997003" y="2587408"/>
            <a:ext cx="7194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Binding </a:t>
            </a:r>
            <a:r>
              <a:rPr lang="en-US" dirty="0"/>
              <a:t>2-[[5-(4-methylphenyl)-3-thiazolo[2,3-c][1,2,4]</a:t>
            </a:r>
            <a:r>
              <a:rPr lang="en-US" dirty="0" err="1"/>
              <a:t>triazolyl</a:t>
            </a:r>
            <a:r>
              <a:rPr lang="en-US" dirty="0"/>
              <a:t>]</a:t>
            </a:r>
            <a:r>
              <a:rPr lang="en-US" dirty="0" err="1"/>
              <a:t>thio</a:t>
            </a:r>
            <a:r>
              <a:rPr lang="en-US" dirty="0"/>
              <a:t>]-N-(6-methyl-2-pyridinyl)</a:t>
            </a:r>
            <a:r>
              <a:rPr lang="en-US" dirty="0" err="1"/>
              <a:t>acetamide</a:t>
            </a:r>
            <a:r>
              <a:rPr lang="en-US" dirty="0" smtClean="0"/>
              <a:t> (</a:t>
            </a:r>
            <a:r>
              <a:rPr lang="en-US" dirty="0" err="1" smtClean="0"/>
              <a:t>ChEBI</a:t>
            </a:r>
            <a:r>
              <a:rPr lang="en-US" dirty="0" smtClean="0"/>
              <a:t> 112366)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585" y="3381255"/>
            <a:ext cx="6766404" cy="33543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9" y="3381255"/>
            <a:ext cx="5019541" cy="335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023914"/>
              </p:ext>
            </p:extLst>
          </p:nvPr>
        </p:nvGraphicFramePr>
        <p:xfrm>
          <a:off x="437883" y="263361"/>
          <a:ext cx="7933385" cy="2176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522"/>
                <a:gridCol w="2466832"/>
                <a:gridCol w="1586677"/>
                <a:gridCol w="1586677"/>
                <a:gridCol w="1586677"/>
              </a:tblGrid>
              <a:tr h="310933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Os09g0526600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Formula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Docking score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ChEBI_112366.1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C18H19N3O2S2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373.495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-7.82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ChEBI_104036.1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C23H24N4O3S2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468.595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-7.613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ChEBI_116184.1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C17H13N5O4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351.317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-7.59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ChEBI_115053.1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C17H15N3O4S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357.385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-7.547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ChEBI_49081.1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C14H14N2O8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338.2696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-7.536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7883" y="2587408"/>
            <a:ext cx="5241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HSF-DNA containing domain (Os09g0526600</a:t>
            </a:r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4997003" y="2587408"/>
            <a:ext cx="7194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Binding </a:t>
            </a:r>
            <a:r>
              <a:rPr lang="en-US" dirty="0"/>
              <a:t>N-(2-furanylmethyl)-2-(6,7,8,9-tetrahydro-5H-cyclohepta[2,3]</a:t>
            </a:r>
            <a:r>
              <a:rPr lang="en-US" dirty="0" err="1"/>
              <a:t>thieno</a:t>
            </a:r>
            <a:r>
              <a:rPr lang="en-US" dirty="0"/>
              <a:t>[2,4-d]pyrimidin-4-ylthio)</a:t>
            </a:r>
            <a:r>
              <a:rPr lang="en-US" dirty="0" err="1"/>
              <a:t>acetamide</a:t>
            </a:r>
            <a:r>
              <a:rPr lang="en-US" dirty="0" smtClean="0"/>
              <a:t> (</a:t>
            </a:r>
            <a:r>
              <a:rPr lang="en-US" dirty="0" err="1" smtClean="0"/>
              <a:t>ChEBI</a:t>
            </a:r>
            <a:r>
              <a:rPr lang="en-US" dirty="0" smtClean="0"/>
              <a:t> 112366)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167" y="3381254"/>
            <a:ext cx="6842216" cy="33801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3" y="3381255"/>
            <a:ext cx="5124823" cy="33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2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647157"/>
              </p:ext>
            </p:extLst>
          </p:nvPr>
        </p:nvGraphicFramePr>
        <p:xfrm>
          <a:off x="437883" y="263361"/>
          <a:ext cx="7933385" cy="2176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522"/>
                <a:gridCol w="2466832"/>
                <a:gridCol w="1586677"/>
                <a:gridCol w="1586677"/>
                <a:gridCol w="1586677"/>
              </a:tblGrid>
              <a:tr h="310933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Os12g0612700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Formula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Docking score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ChEBI_105867.1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C18H19N3O4S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373.428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-7.823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ChEBI_116218.1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C25H28N4O2S2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480.649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-7.418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ChEBI_114841.1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C21H19N3O3S2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425.527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-7.351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ChEBI_68284.1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C14H14O6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278.257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-7.326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ChEBI_109406.1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C24H26N4O3S2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482.621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-7.314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7883" y="2587408"/>
            <a:ext cx="5241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HSF-DNA containing domain (Os12g0612700</a:t>
            </a:r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4997003" y="2587408"/>
            <a:ext cx="7194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Binding </a:t>
            </a:r>
            <a:r>
              <a:rPr lang="en-US" dirty="0"/>
              <a:t>2-[3-(2-furanylmethyl)-2,4-dioxo-6,7,8,9-tetrahydro-5H-cyclohepta[2,3]</a:t>
            </a:r>
            <a:r>
              <a:rPr lang="en-US" dirty="0" err="1"/>
              <a:t>thieno</a:t>
            </a:r>
            <a:r>
              <a:rPr lang="en-US" dirty="0"/>
              <a:t>[2,4-b]pyrimidin-1-yl]</a:t>
            </a:r>
            <a:r>
              <a:rPr lang="en-US" dirty="0" err="1"/>
              <a:t>acetamide</a:t>
            </a:r>
            <a:r>
              <a:rPr lang="en-US" dirty="0" smtClean="0"/>
              <a:t> (</a:t>
            </a:r>
            <a:r>
              <a:rPr lang="en-US" dirty="0" err="1" smtClean="0"/>
              <a:t>ChEBI</a:t>
            </a:r>
            <a:r>
              <a:rPr lang="en-US" dirty="0" smtClean="0"/>
              <a:t> 105867)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738" y="3233739"/>
            <a:ext cx="6685646" cy="34503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" y="3233739"/>
            <a:ext cx="5277119" cy="355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3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520" y="3288922"/>
            <a:ext cx="6586570" cy="34209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8922"/>
            <a:ext cx="5447763" cy="3420972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896989"/>
              </p:ext>
            </p:extLst>
          </p:nvPr>
        </p:nvGraphicFramePr>
        <p:xfrm>
          <a:off x="437883" y="263361"/>
          <a:ext cx="7933385" cy="2176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522"/>
                <a:gridCol w="2466832"/>
                <a:gridCol w="1586677"/>
                <a:gridCol w="1586677"/>
                <a:gridCol w="1586677"/>
              </a:tblGrid>
              <a:tr h="310933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Os01g0165000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 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Formula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Docking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ChEBI_111380.1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C26H34FN5OS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483.647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-8.538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ChEBI_93753.1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C23H30N8O3S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498.603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-8.152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ChEBI_116218.1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C25H28N4O2S2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480.649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-8.111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ChEBI_91563.1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C17H16N4O2S2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372.467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-7.823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ChEBI_112697.1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C25H34FN5OS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471.636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-7.516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83737" y="2567065"/>
            <a:ext cx="46715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Dehydration-responsive element-binding protein 2A (</a:t>
            </a:r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OS01g0165000)</a:t>
            </a:r>
          </a:p>
        </p:txBody>
      </p:sp>
      <p:sp>
        <p:nvSpPr>
          <p:cNvPr id="6" name="Rectangle 5"/>
          <p:cNvSpPr/>
          <p:nvPr/>
        </p:nvSpPr>
        <p:spPr>
          <a:xfrm>
            <a:off x="6324813" y="2402742"/>
            <a:ext cx="57930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Binding with </a:t>
            </a:r>
            <a:r>
              <a:rPr lang="en-US" dirty="0"/>
              <a:t>N-[3-(3,5-dimethyl-1-piperidinyl)propyl]-1-(9-fluoro-[1]</a:t>
            </a:r>
            <a:r>
              <a:rPr lang="en-US" dirty="0" err="1"/>
              <a:t>benzothiolo</a:t>
            </a:r>
            <a:r>
              <a:rPr lang="en-US" dirty="0"/>
              <a:t>[3,2-d]pyrimidin-4-yl)-4-piperidinecarboxamide </a:t>
            </a:r>
            <a:r>
              <a:rPr lang="en-US" dirty="0" smtClean="0"/>
              <a:t>(</a:t>
            </a:r>
            <a:r>
              <a:rPr lang="en-US" dirty="0" err="1" smtClean="0"/>
              <a:t>ChEBI</a:t>
            </a:r>
            <a:r>
              <a:rPr lang="en-US" dirty="0" smtClean="0"/>
              <a:t> 111380)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720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523614"/>
              </p:ext>
            </p:extLst>
          </p:nvPr>
        </p:nvGraphicFramePr>
        <p:xfrm>
          <a:off x="437883" y="263361"/>
          <a:ext cx="7933385" cy="2176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522"/>
                <a:gridCol w="2466832"/>
                <a:gridCol w="1586677"/>
                <a:gridCol w="1586677"/>
                <a:gridCol w="1586677"/>
              </a:tblGrid>
              <a:tr h="310933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s01g0224100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 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Formula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Docking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ChEBI_109841.1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C18H22N4O2S2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483.647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-8.538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ChEBI_2790.1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C21H41N5O11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498.603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-8.152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ChEBI_117196.1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C22H19N3O5S2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480.649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-8.111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ChEBI_105956.1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C21H19N5OS2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372.467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-7.823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ChEBI_93430.1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C17H14FN3OS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471.636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-7.516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7883" y="2864407"/>
            <a:ext cx="4671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AP2 domain containing protein</a:t>
            </a:r>
            <a:r>
              <a:rPr lang="en-US" dirty="0" smtClean="0"/>
              <a:t> </a:t>
            </a:r>
            <a:r>
              <a:rPr lang="en-US" b="1" dirty="0" smtClean="0"/>
              <a:t>(</a:t>
            </a:r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os01g0224100)</a:t>
            </a:r>
          </a:p>
        </p:txBody>
      </p:sp>
      <p:sp>
        <p:nvSpPr>
          <p:cNvPr id="6" name="Rectangle 5"/>
          <p:cNvSpPr/>
          <p:nvPr/>
        </p:nvSpPr>
        <p:spPr>
          <a:xfrm>
            <a:off x="6324813" y="2402742"/>
            <a:ext cx="57930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Binding with </a:t>
            </a:r>
            <a:r>
              <a:rPr lang="en-US" dirty="0"/>
              <a:t>4-[[2-(</a:t>
            </a:r>
            <a:r>
              <a:rPr lang="en-US" dirty="0" err="1"/>
              <a:t>dimethylamino</a:t>
            </a:r>
            <a:r>
              <a:rPr lang="en-US" dirty="0"/>
              <a:t>)-2-thiophen-2-ylethyl]amino]-5-methyl-6-thieno[2,3-d]</a:t>
            </a:r>
            <a:r>
              <a:rPr lang="en-US" dirty="0" err="1"/>
              <a:t>pyrimidinecarboxylic</a:t>
            </a:r>
            <a:r>
              <a:rPr lang="en-US" dirty="0"/>
              <a:t> acid ethyl ester </a:t>
            </a:r>
            <a:r>
              <a:rPr lang="en-US" dirty="0" smtClean="0"/>
              <a:t>(</a:t>
            </a:r>
            <a:r>
              <a:rPr lang="en-US" dirty="0" err="1" smtClean="0"/>
              <a:t>ChEBI</a:t>
            </a:r>
            <a:r>
              <a:rPr lang="en-US" dirty="0" smtClean="0"/>
              <a:t> 109841)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252" y="3446152"/>
            <a:ext cx="6296596" cy="32508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7" y="3446152"/>
            <a:ext cx="5547362" cy="325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389244"/>
              </p:ext>
            </p:extLst>
          </p:nvPr>
        </p:nvGraphicFramePr>
        <p:xfrm>
          <a:off x="437883" y="263361"/>
          <a:ext cx="7933385" cy="2176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522"/>
                <a:gridCol w="2466832"/>
                <a:gridCol w="1586677"/>
                <a:gridCol w="1586677"/>
                <a:gridCol w="1586677"/>
              </a:tblGrid>
              <a:tr h="310933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Os01g0302500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 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Formula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Docking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ChEBI_92297.1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C13H16N2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-5.553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ChEBI_7496.1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C32H45N3O4S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567.782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-5.247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ChEBI_132304.1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C9H14N2O3S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230.285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-5.057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ChEBI_64950.1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C7H13N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111.185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-5.054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ChEBI_132289.1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C11H18N2O3S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258.339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-4.842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7883" y="2864407"/>
            <a:ext cx="46715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Homeobox</a:t>
            </a:r>
            <a:r>
              <a:rPr lang="en-US" b="1" dirty="0" smtClean="0"/>
              <a:t> domain containing protein(</a:t>
            </a:r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Os01g0302500)</a:t>
            </a:r>
          </a:p>
        </p:txBody>
      </p:sp>
      <p:sp>
        <p:nvSpPr>
          <p:cNvPr id="6" name="Rectangle 5"/>
          <p:cNvSpPr/>
          <p:nvPr/>
        </p:nvSpPr>
        <p:spPr>
          <a:xfrm>
            <a:off x="6398966" y="2864406"/>
            <a:ext cx="5793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Binding with </a:t>
            </a:r>
            <a:r>
              <a:rPr lang="en-US" dirty="0"/>
              <a:t>6-methyl-2,3,4,5-tetrahydro-1H-azepino[4,5-b]indole</a:t>
            </a:r>
            <a:r>
              <a:rPr lang="en-US" dirty="0" smtClean="0"/>
              <a:t> (</a:t>
            </a:r>
            <a:r>
              <a:rPr lang="en-US" dirty="0" err="1" smtClean="0"/>
              <a:t>ChEBI</a:t>
            </a:r>
            <a:r>
              <a:rPr lang="en-US" dirty="0" smtClean="0"/>
              <a:t> 92297)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44" y="3510736"/>
            <a:ext cx="6877318" cy="32377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51" y="3510737"/>
            <a:ext cx="4938730" cy="323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4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433866"/>
              </p:ext>
            </p:extLst>
          </p:nvPr>
        </p:nvGraphicFramePr>
        <p:xfrm>
          <a:off x="437883" y="263361"/>
          <a:ext cx="7933385" cy="2176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522"/>
                <a:gridCol w="2466832"/>
                <a:gridCol w="1586677"/>
                <a:gridCol w="1586677"/>
                <a:gridCol w="1586677"/>
              </a:tblGrid>
              <a:tr h="310933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s01g0625300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Formula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Docking score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ChEBI_91563.1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C17H16N4O2S2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372.467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-7.366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ChEBI_121813.1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C19H22ClN3O4S2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455.982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-7.122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ChEBI_2790.1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C21H41N5O11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539.577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-7.074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ChEBI_109068.1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C18H15N3OS2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353.464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-6.949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ChEBI_116184.1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C17H13N5O4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351.317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-6.896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7883" y="2864407"/>
            <a:ext cx="4671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HSF-DNA binding protein (</a:t>
            </a:r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os01g0625300</a:t>
            </a:r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398966" y="2513649"/>
            <a:ext cx="57930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Binding with </a:t>
            </a:r>
            <a:r>
              <a:rPr lang="en-US" dirty="0"/>
              <a:t>6-[(3-aminophenyl)methyl]-4-methyl-2-methylsulfinyl-5-thieno[3,4]</a:t>
            </a:r>
            <a:r>
              <a:rPr lang="en-US" dirty="0" err="1"/>
              <a:t>pyrrolo</a:t>
            </a:r>
            <a:r>
              <a:rPr lang="en-US" dirty="0"/>
              <a:t>[1,3-d]</a:t>
            </a:r>
            <a:r>
              <a:rPr lang="en-US" dirty="0" err="1"/>
              <a:t>pyridazinone</a:t>
            </a:r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 err="1" smtClean="0"/>
              <a:t>ChEBI</a:t>
            </a:r>
            <a:r>
              <a:rPr lang="en-US" dirty="0" smtClean="0"/>
              <a:t> 91563)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537" y="3376087"/>
            <a:ext cx="6263846" cy="33466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" y="3376088"/>
            <a:ext cx="5653066" cy="334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20078"/>
              </p:ext>
            </p:extLst>
          </p:nvPr>
        </p:nvGraphicFramePr>
        <p:xfrm>
          <a:off x="437883" y="263361"/>
          <a:ext cx="7933385" cy="2176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522"/>
                <a:gridCol w="2466832"/>
                <a:gridCol w="1586677"/>
                <a:gridCol w="1586677"/>
                <a:gridCol w="1586677"/>
              </a:tblGrid>
              <a:tr h="310933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Os01g0657400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Formula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Docking score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ChEBI_104036.1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C23H24N4O3S2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468.595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-7.264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ChEBI_92297.1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C13H16N2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1094.007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-6.947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ChEBI_112923.1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C20H20N4O3S2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428.531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-6.764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ChEBI_2790.1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C21H41N5O11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539.577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-6.743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ChEBI_91482.1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C18H16FN3O2S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357.404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-6.71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7883" y="2864407"/>
            <a:ext cx="5241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Protein containing AP2 domain (Os01g0657400</a:t>
            </a:r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398966" y="2513649"/>
            <a:ext cx="57930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Binding with </a:t>
            </a:r>
            <a:r>
              <a:rPr lang="en-US" dirty="0"/>
              <a:t>2-[[3-[2-(</a:t>
            </a:r>
            <a:r>
              <a:rPr lang="en-US" dirty="0" err="1"/>
              <a:t>dimethylamino</a:t>
            </a:r>
            <a:r>
              <a:rPr lang="en-US" dirty="0"/>
              <a:t>)ethyl]-4-oxo-[1]</a:t>
            </a:r>
            <a:r>
              <a:rPr lang="en-US" dirty="0" err="1"/>
              <a:t>benzothiolo</a:t>
            </a:r>
            <a:r>
              <a:rPr lang="en-US" dirty="0"/>
              <a:t>[3,2-d]pyrimidin-2-yl]</a:t>
            </a:r>
            <a:r>
              <a:rPr lang="en-US" dirty="0" err="1"/>
              <a:t>thio</a:t>
            </a:r>
            <a:r>
              <a:rPr lang="en-US" dirty="0"/>
              <a:t>]-N-(3-methoxyphenyl)</a:t>
            </a:r>
            <a:r>
              <a:rPr lang="en-US" dirty="0" err="1"/>
              <a:t>acetamide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ChEBI</a:t>
            </a:r>
            <a:r>
              <a:rPr lang="en-US" dirty="0" smtClean="0"/>
              <a:t> 104036)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314" y="3436978"/>
            <a:ext cx="6783947" cy="33244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6" y="3436978"/>
            <a:ext cx="5116029" cy="332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0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376621"/>
              </p:ext>
            </p:extLst>
          </p:nvPr>
        </p:nvGraphicFramePr>
        <p:xfrm>
          <a:off x="437883" y="263361"/>
          <a:ext cx="7933385" cy="2176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522"/>
                <a:gridCol w="2466832"/>
                <a:gridCol w="1586677"/>
                <a:gridCol w="1586677"/>
                <a:gridCol w="1586677"/>
              </a:tblGrid>
              <a:tr h="310933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os01g0734000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Formula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Docking score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ChEBI_111380.1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C26H34FN5OS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483.647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-8.419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ChEBI_112697.1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C25H34FN5OS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471.636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-8.401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ChEBI_111380.1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C26H34FN5OS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483.647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-8.219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ChEBI_93753.1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C23H30N8O3S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498.603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-8.089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ChEBI_116218.1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C25H28N4O2S2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480.649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-8.084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7883" y="2864407"/>
            <a:ext cx="5241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WRKY23 (os01g0734000</a:t>
            </a:r>
            <a:r>
              <a:rPr lang="en-US" dirty="0" smtClean="0"/>
              <a:t> </a:t>
            </a:r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398966" y="2513649"/>
            <a:ext cx="57930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Binding with </a:t>
            </a:r>
            <a:r>
              <a:rPr lang="en-US" dirty="0"/>
              <a:t>N-[3-(3,5-dimethyl-1-piperidinyl)propyl]-1-(9-fluoro-[1]</a:t>
            </a:r>
            <a:r>
              <a:rPr lang="en-US" dirty="0" err="1"/>
              <a:t>benzothiolo</a:t>
            </a:r>
            <a:r>
              <a:rPr lang="en-US" dirty="0"/>
              <a:t>[3,2-d]pyrimidin-4-yl)-4-piperidinecarboxamide</a:t>
            </a:r>
            <a:r>
              <a:rPr lang="en-US" dirty="0" smtClean="0"/>
              <a:t> (</a:t>
            </a:r>
            <a:r>
              <a:rPr lang="en-US" dirty="0" err="1" smtClean="0"/>
              <a:t>ChEBI</a:t>
            </a:r>
            <a:r>
              <a:rPr lang="en-US" dirty="0" smtClean="0"/>
              <a:t> 111380)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215" y="3436979"/>
            <a:ext cx="6787167" cy="33244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8" y="3436979"/>
            <a:ext cx="5125791" cy="332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789236"/>
              </p:ext>
            </p:extLst>
          </p:nvPr>
        </p:nvGraphicFramePr>
        <p:xfrm>
          <a:off x="437883" y="263361"/>
          <a:ext cx="7933385" cy="2176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522"/>
                <a:gridCol w="2466832"/>
                <a:gridCol w="1586677"/>
                <a:gridCol w="1586677"/>
                <a:gridCol w="1586677"/>
              </a:tblGrid>
              <a:tr h="310933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Os02g0766700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Formula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Docking score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ChEBI_132289.1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C11H18N2O3S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258.339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-6.798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ChEBI_132290.1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C10H16N2O3S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244.312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-6.712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ChEBI_132304.1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C9H14N2O3S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230.285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-6.373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ChEBI_77692.1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C27H48O11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548.663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-6.062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ChEBI_91482.1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C18H16FN3O2S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357.404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-5.998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7883" y="2864407"/>
            <a:ext cx="5241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bZIP</a:t>
            </a:r>
            <a:r>
              <a:rPr lang="en-US" b="1" dirty="0" smtClean="0"/>
              <a:t> transcription factor 23 (</a:t>
            </a:r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Os02g0766700</a:t>
            </a:r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192904" y="2659332"/>
            <a:ext cx="5793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Binding with </a:t>
            </a:r>
            <a:r>
              <a:rPr lang="en-US" dirty="0"/>
              <a:t>3-[(2-aminoethyl)</a:t>
            </a:r>
            <a:r>
              <a:rPr lang="en-US" dirty="0" err="1"/>
              <a:t>sulfanyl</a:t>
            </a:r>
            <a:r>
              <a:rPr lang="en-US" dirty="0"/>
              <a:t>]-6-ethyl-7-oxo-1-azabicyclo[3.2.0]heptane-2-carboxylic acid</a:t>
            </a:r>
            <a:r>
              <a:rPr lang="en-US" dirty="0" smtClean="0"/>
              <a:t> (</a:t>
            </a:r>
            <a:r>
              <a:rPr lang="en-US" dirty="0" err="1" smtClean="0"/>
              <a:t>ChEBI</a:t>
            </a:r>
            <a:r>
              <a:rPr lang="en-US" dirty="0" smtClean="0"/>
              <a:t> 132289)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065" y="3421636"/>
            <a:ext cx="6890197" cy="33268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2" y="3406488"/>
            <a:ext cx="5071586" cy="334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6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497181"/>
              </p:ext>
            </p:extLst>
          </p:nvPr>
        </p:nvGraphicFramePr>
        <p:xfrm>
          <a:off x="437883" y="263361"/>
          <a:ext cx="7933385" cy="2176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522"/>
                <a:gridCol w="2466832"/>
                <a:gridCol w="1586677"/>
                <a:gridCol w="1586677"/>
                <a:gridCol w="1586677"/>
              </a:tblGrid>
              <a:tr h="310933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os03g0769800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Formula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Docking score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ChEBI_46633.1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C7H4NO3R3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150.019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-7.309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ChEBI_65562.1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C27H36O3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408.573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-6.983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ChEBI_49081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C14H14N2O8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338.27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-6.981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ChEBI_167099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C7H5NOS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151.186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-6.968</a:t>
                      </a:r>
                    </a:p>
                  </a:txBody>
                  <a:tcPr marL="9525" marR="9525" marT="9525" marB="0" anchor="b"/>
                </a:tc>
              </a:tr>
              <a:tr h="310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ChEBI_49081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C14H14N2O8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338.27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-6.728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7883" y="2864407"/>
            <a:ext cx="5241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Homeobox</a:t>
            </a:r>
            <a:r>
              <a:rPr lang="en-US" b="1" dirty="0" smtClean="0"/>
              <a:t> domain containing protein (</a:t>
            </a:r>
            <a:r>
              <a:rPr lang="en-US" b="1" dirty="0"/>
              <a:t>os03g0769800</a:t>
            </a:r>
            <a:r>
              <a:rPr lang="en-US" dirty="0" smtClean="0"/>
              <a:t> </a:t>
            </a:r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398966" y="2864407"/>
            <a:ext cx="57930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Binding with </a:t>
            </a:r>
            <a:r>
              <a:rPr lang="en-US" dirty="0" err="1"/>
              <a:t>carbapenems</a:t>
            </a:r>
            <a:r>
              <a:rPr lang="en-US" dirty="0" smtClean="0"/>
              <a:t> (</a:t>
            </a:r>
            <a:r>
              <a:rPr lang="en-US" dirty="0" err="1" smtClean="0"/>
              <a:t>ChEBI</a:t>
            </a:r>
            <a:r>
              <a:rPr lang="en-US" dirty="0" smtClean="0"/>
              <a:t> 46633)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920" y="3503644"/>
            <a:ext cx="6841342" cy="32448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3" y="3503644"/>
            <a:ext cx="5058706" cy="324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898</Words>
  <Application>Microsoft Office PowerPoint</Application>
  <PresentationFormat>Widescreen</PresentationFormat>
  <Paragraphs>496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Visualization of small molecule docking with transcription factors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BIO</dc:creator>
  <cp:lastModifiedBy>BIO</cp:lastModifiedBy>
  <cp:revision>27</cp:revision>
  <dcterms:created xsi:type="dcterms:W3CDTF">2017-12-13T04:03:34Z</dcterms:created>
  <dcterms:modified xsi:type="dcterms:W3CDTF">2017-12-13T06:24:45Z</dcterms:modified>
</cp:coreProperties>
</file>