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3" r:id="rId6"/>
    <p:sldId id="260" r:id="rId7"/>
    <p:sldId id="270" r:id="rId8"/>
    <p:sldId id="278" r:id="rId9"/>
    <p:sldId id="281" r:id="rId10"/>
    <p:sldId id="280" r:id="rId11"/>
    <p:sldId id="274" r:id="rId12"/>
    <p:sldId id="275" r:id="rId13"/>
    <p:sldId id="276" r:id="rId14"/>
    <p:sldId id="277" r:id="rId15"/>
    <p:sldId id="285" r:id="rId16"/>
    <p:sldId id="279" r:id="rId17"/>
    <p:sldId id="28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F4FCD-0035-48E7-BDEA-7D607E801E56}" v="6" dt="2024-11-22T05:31:05.256"/>
    <p1510:client id="{325C0AEA-6342-83C5-EA30-DB33E734B8CF}" v="7" dt="2024-11-22T05:30:18.652"/>
    <p1510:client id="{464668FF-876A-C13C-DDBA-2400F3204CC5}" v="16" dt="2024-11-21T14:49:06.166"/>
    <p1510:client id="{54BAC747-3832-411A-B020-F92CA83D3F57}" v="316" dt="2024-11-22T04:14:38.221"/>
    <p1510:client id="{847D9A26-27E7-6A9E-EBF1-825934883972}" v="462" dt="2024-11-21T14:43:58.072"/>
    <p1510:client id="{F25E49D9-A9CA-3AD0-C11E-561EA57FA43E}" v="181" dt="2024-11-21T16:47:54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7AF7E0F-A605-D82E-C427-CF910179A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812" y="1870529"/>
            <a:ext cx="8062672" cy="2671973"/>
          </a:xfrm>
        </p:spPr>
        <p:txBody>
          <a:bodyPr>
            <a:normAutofit/>
          </a:bodyPr>
          <a:lstStyle/>
          <a:p>
            <a:r>
              <a:rPr lang="en-US" sz="3200" b="1" i="1"/>
              <a:t>A DEEP LEARNING APPROACH TO SOLVE LINEAR PROGRAMMING PROBLEMS</a:t>
            </a:r>
            <a:endParaRPr lang="en-IN" sz="3200" b="1" i="1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BF5BF-FF8A-AB73-D257-BE930EA6235A}"/>
              </a:ext>
            </a:extLst>
          </p:cNvPr>
          <p:cNvSpPr txBox="1"/>
          <p:nvPr/>
        </p:nvSpPr>
        <p:spPr>
          <a:xfrm>
            <a:off x="585952" y="1321675"/>
            <a:ext cx="50029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optimizer.zero_grad()</a:t>
            </a:r>
            <a:r>
              <a:rPr lang="en-US"/>
              <a:t>: Clears gradients from the previous iteration.</a:t>
            </a:r>
          </a:p>
          <a:p>
            <a:pPr>
              <a:buFont typeface=""/>
              <a:buChar char="•"/>
            </a:pPr>
            <a:r>
              <a:rPr lang="en-US" b="1"/>
              <a:t>predicted_dy_dt = model(t)</a:t>
            </a:r>
            <a:r>
              <a:rPr lang="en-US"/>
              <a:t>: The neural network predicts the rate of change (dy/dt) at the current time step 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FCF10-C2B8-A3A7-F612-1A9995381992}"/>
              </a:ext>
            </a:extLst>
          </p:cNvPr>
          <p:cNvSpPr txBox="1"/>
          <p:nvPr/>
        </p:nvSpPr>
        <p:spPr>
          <a:xfrm>
            <a:off x="585952" y="3206969"/>
            <a:ext cx="484526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x = y[:4]</a:t>
            </a:r>
            <a:r>
              <a:rPr lang="en-US"/>
              <a:t>: Extracts the first 4 state variables [x1, x2, x3, x4].</a:t>
            </a:r>
          </a:p>
          <a:p>
            <a:pPr>
              <a:buFont typeface=""/>
              <a:buChar char="•"/>
            </a:pPr>
            <a:r>
              <a:rPr lang="en-US" b="1"/>
              <a:t>u = y[4]</a:t>
            </a:r>
            <a:r>
              <a:rPr lang="en-US"/>
              <a:t>: Extracts the dual variable u.</a:t>
            </a:r>
          </a:p>
          <a:p>
            <a:pPr>
              <a:buFont typeface=""/>
              <a:buChar char="•"/>
            </a:pPr>
            <a:r>
              <a:rPr lang="en-US" b="1"/>
              <a:t>g = torch.dot(A, x) - b</a:t>
            </a:r>
            <a:r>
              <a:rPr lang="en-US"/>
              <a:t>: Calculates the constraint residual g, which depends on the dot product of A </a:t>
            </a:r>
            <a:r>
              <a:rPr lang="en-US">
                <a:ea typeface="+mn-lt"/>
                <a:cs typeface="+mn-lt"/>
              </a:rPr>
              <a:t>and </a:t>
            </a:r>
            <a:r>
              <a:rPr lang="en-US"/>
              <a:t>x, minus b.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DC391F-526D-3B64-A91B-F25023DF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62" y="88681"/>
            <a:ext cx="6096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E76F12CD-F3E2-7B1D-0851-8D28D68C1B58}"/>
              </a:ext>
            </a:extLst>
          </p:cNvPr>
          <p:cNvSpPr txBox="1"/>
          <p:nvPr/>
        </p:nvSpPr>
        <p:spPr>
          <a:xfrm>
            <a:off x="191811" y="237798"/>
            <a:ext cx="10468306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"/>
              <a:buChar char="•"/>
            </a:pPr>
            <a:r>
              <a:rPr lang="en-US" b="1" err="1"/>
              <a:t>dx_dt</a:t>
            </a:r>
            <a:r>
              <a:rPr lang="en-US"/>
              <a:t>: Defines the rate of change for the state variables.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Combines the constant c with a term proportional to A and the clamped value of (u + g).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du_dt</a:t>
            </a:r>
            <a:r>
              <a:rPr lang="en-US"/>
              <a:t>: Defines the rate of change for the dual variable u.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Clamps (u + g) to ensure </a:t>
            </a:r>
            <a:r>
              <a:rPr lang="en-US" err="1"/>
              <a:t>it’s</a:t>
            </a:r>
            <a:r>
              <a:rPr lang="en-US"/>
              <a:t> non-negative, then subtracts u.</a:t>
            </a:r>
          </a:p>
          <a:p>
            <a:pPr>
              <a:buFont typeface=""/>
              <a:buChar char="•"/>
            </a:pPr>
            <a:r>
              <a:rPr lang="en-US" b="1"/>
              <a:t>torch.cat([</a:t>
            </a:r>
            <a:r>
              <a:rPr lang="en-US" b="1" err="1"/>
              <a:t>dx_dt</a:t>
            </a:r>
            <a:r>
              <a:rPr lang="en-US" b="1"/>
              <a:t>, </a:t>
            </a:r>
            <a:r>
              <a:rPr lang="en-US" b="1" err="1"/>
              <a:t>du_dt.unsqueeze</a:t>
            </a:r>
            <a:r>
              <a:rPr lang="en-US" b="1"/>
              <a:t>(0)])</a:t>
            </a:r>
            <a:r>
              <a:rPr lang="en-US"/>
              <a:t>: Combines </a:t>
            </a:r>
            <a:r>
              <a:rPr lang="en-US" err="1"/>
              <a:t>dx_dt</a:t>
            </a:r>
            <a:r>
              <a:rPr lang="en-US"/>
              <a:t> and </a:t>
            </a:r>
            <a:r>
              <a:rPr lang="en-US" err="1"/>
              <a:t>du_dt</a:t>
            </a:r>
            <a:r>
              <a:rPr lang="en-US"/>
              <a:t> into a single tensor representing the true dynamics.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E1949-082F-D681-E9EF-03DC1EA27B96}"/>
              </a:ext>
            </a:extLst>
          </p:cNvPr>
          <p:cNvSpPr txBox="1"/>
          <p:nvPr/>
        </p:nvSpPr>
        <p:spPr>
          <a:xfrm>
            <a:off x="191814" y="2313589"/>
            <a:ext cx="84779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loss_fn(predicted_dy_dt, true_dy_dt)</a:t>
            </a:r>
            <a:r>
              <a:rPr lang="en-US"/>
              <a:t>: Calculates the difference between the predicted and true dynamics.</a:t>
            </a:r>
          </a:p>
          <a:p>
            <a:pPr>
              <a:buFont typeface=""/>
              <a:buChar char="•"/>
            </a:pPr>
            <a:r>
              <a:rPr lang="en-US" b="1"/>
              <a:t>losses.append(loss.item())</a:t>
            </a:r>
            <a:r>
              <a:rPr lang="en-US"/>
              <a:t>: Stores the loss value for visualization later.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1A96B-2441-9067-2E40-3FD7194DDB3A}"/>
              </a:ext>
            </a:extLst>
          </p:cNvPr>
          <p:cNvSpPr txBox="1"/>
          <p:nvPr/>
        </p:nvSpPr>
        <p:spPr>
          <a:xfrm>
            <a:off x="191813" y="3430314"/>
            <a:ext cx="84844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loss.backward()</a:t>
            </a:r>
            <a:r>
              <a:rPr lang="en-US"/>
              <a:t>: Computes gradients for all model parameters.</a:t>
            </a:r>
          </a:p>
          <a:p>
            <a:pPr>
              <a:buFont typeface=""/>
              <a:buChar char="•"/>
            </a:pPr>
            <a:r>
              <a:rPr lang="en-US" b="1"/>
              <a:t>optimizer.step()</a:t>
            </a:r>
            <a:r>
              <a:rPr lang="en-US"/>
              <a:t>: Updates the model parameters using the Adam optimizer.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7F7E1-95F3-A230-27D5-2CF79C3B4E9D}"/>
              </a:ext>
            </a:extLst>
          </p:cNvPr>
          <p:cNvSpPr txBox="1"/>
          <p:nvPr/>
        </p:nvSpPr>
        <p:spPr>
          <a:xfrm>
            <a:off x="191813" y="4671848"/>
            <a:ext cx="94041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y = y + step_size * true_dy_dt.detach()</a:t>
            </a:r>
            <a:r>
              <a:rPr lang="en-US"/>
              <a:t>: Updates y using Euler’s method.</a:t>
            </a:r>
          </a:p>
          <a:p>
            <a:pPr>
              <a:buFont typeface=""/>
              <a:buChar char="•"/>
            </a:pPr>
            <a:r>
              <a:rPr lang="en-US" b="1"/>
              <a:t>torch.clamp(y, min=0)</a:t>
            </a:r>
            <a:r>
              <a:rPr lang="en-US"/>
              <a:t>: Ensures that all state variables remain non-negative.</a:t>
            </a:r>
          </a:p>
        </p:txBody>
      </p:sp>
    </p:spTree>
    <p:extLst>
      <p:ext uri="{BB962C8B-B14F-4D97-AF65-F5344CB8AC3E}">
        <p14:creationId xmlns:p14="http://schemas.microsoft.com/office/powerpoint/2010/main" val="112944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68259-03D5-D127-C377-D5F7A643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43" y="613320"/>
            <a:ext cx="7152752" cy="4138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7737D-C3B7-F720-637B-461E01F46237}"/>
              </a:ext>
            </a:extLst>
          </p:cNvPr>
          <p:cNvSpPr txBox="1"/>
          <p:nvPr/>
        </p:nvSpPr>
        <p:spPr>
          <a:xfrm>
            <a:off x="3725600" y="5221094"/>
            <a:ext cx="45674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Loss values for every 500 iterations</a:t>
            </a:r>
          </a:p>
        </p:txBody>
      </p:sp>
    </p:spTree>
    <p:extLst>
      <p:ext uri="{BB962C8B-B14F-4D97-AF65-F5344CB8AC3E}">
        <p14:creationId xmlns:p14="http://schemas.microsoft.com/office/powerpoint/2010/main" val="427345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AE60EB-F689-1C66-4BF4-B0432813F333}"/>
              </a:ext>
            </a:extLst>
          </p:cNvPr>
          <p:cNvSpPr txBox="1"/>
          <p:nvPr/>
        </p:nvSpPr>
        <p:spPr>
          <a:xfrm>
            <a:off x="493986" y="1472762"/>
            <a:ext cx="541019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plt.plot(losses)</a:t>
            </a:r>
            <a:r>
              <a:rPr lang="en-US"/>
              <a:t>: Plots the loss values against the iteration number.</a:t>
            </a:r>
          </a:p>
          <a:p>
            <a:pPr>
              <a:buFont typeface=""/>
              <a:buChar char="•"/>
            </a:pPr>
            <a:r>
              <a:rPr lang="en-US" b="1"/>
              <a:t>plt.xlabel, plt.ylabel, plt.title</a:t>
            </a:r>
            <a:r>
              <a:rPr lang="en-US"/>
              <a:t>: Add labels and title for better visualization.</a:t>
            </a:r>
          </a:p>
          <a:p>
            <a:pPr>
              <a:buFont typeface=""/>
              <a:buChar char="•"/>
            </a:pPr>
            <a:r>
              <a:rPr lang="en-US" b="1"/>
              <a:t>plt.grid()</a:t>
            </a:r>
            <a:r>
              <a:rPr lang="en-US"/>
              <a:t>: Adds grid lines for clarity.</a:t>
            </a:r>
          </a:p>
          <a:p>
            <a:pPr>
              <a:buFont typeface=""/>
              <a:buChar char="•"/>
            </a:pPr>
            <a:r>
              <a:rPr lang="en-US" b="1"/>
              <a:t>plt.show()</a:t>
            </a:r>
            <a:r>
              <a:rPr lang="en-US"/>
              <a:t>: Displays the plot.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78E74-BBE1-8B8D-8614-8E9D2D343E1E}"/>
              </a:ext>
            </a:extLst>
          </p:cNvPr>
          <p:cNvSpPr txBox="1"/>
          <p:nvPr/>
        </p:nvSpPr>
        <p:spPr>
          <a:xfrm>
            <a:off x="493986" y="3831021"/>
            <a:ext cx="55547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/>
              <a:t>Calls the function to start training the neural network and visualize the loss.</a:t>
            </a:r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5C25568-C1B7-5B12-5869-D3794ACD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63" y="1010145"/>
            <a:ext cx="4435693" cy="2328367"/>
          </a:xfrm>
          <a:prstGeom prst="rect">
            <a:avLst/>
          </a:prstGeom>
        </p:spPr>
      </p:pic>
      <p:pic>
        <p:nvPicPr>
          <p:cNvPr id="7" name="Picture 6" descr="A close up of a word&#10;&#10;Description automatically generated">
            <a:extLst>
              <a:ext uri="{FF2B5EF4-FFF2-40B4-BE49-F238E27FC236}">
                <a16:creationId xmlns:a16="http://schemas.microsoft.com/office/drawing/2014/main" id="{AC35CB4B-2131-7FB9-B57E-E8D7CBBE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0" y="3837098"/>
            <a:ext cx="3912804" cy="9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9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AD8B70D8-41BC-A464-2E71-381F258A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57" y="1200304"/>
            <a:ext cx="5903042" cy="4764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5D735-CA7F-2E8D-3DE3-3E707C9668D9}"/>
              </a:ext>
            </a:extLst>
          </p:cNvPr>
          <p:cNvSpPr txBox="1"/>
          <p:nvPr/>
        </p:nvSpPr>
        <p:spPr>
          <a:xfrm>
            <a:off x="487218" y="562264"/>
            <a:ext cx="4140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At the beginning (iteration 0), the loss is very high (around 60). This indicates the model's initial predictions are far from the true dynamics.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21581-75E9-3C3B-A858-24C77B9B4F05}"/>
              </a:ext>
            </a:extLst>
          </p:cNvPr>
          <p:cNvSpPr txBox="1"/>
          <p:nvPr/>
        </p:nvSpPr>
        <p:spPr>
          <a:xfrm>
            <a:off x="487218" y="2415310"/>
            <a:ext cx="35860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The near-zero loss at the end demonstrates that the neural network successfully approximated the true differential equations.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0402F-5448-E908-A8F0-3F118E6972E5}"/>
              </a:ext>
            </a:extLst>
          </p:cNvPr>
          <p:cNvSpPr txBox="1"/>
          <p:nvPr/>
        </p:nvSpPr>
        <p:spPr>
          <a:xfrm>
            <a:off x="487218" y="4170218"/>
            <a:ext cx="423256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shape of the curve indicates good optimization (Adam optimizer effectively minimized the loss), and no overfitting is evident from the graph since the loss doesn't increase after stabilizing.</a:t>
            </a:r>
          </a:p>
        </p:txBody>
      </p:sp>
    </p:spTree>
    <p:extLst>
      <p:ext uri="{BB962C8B-B14F-4D97-AF65-F5344CB8AC3E}">
        <p14:creationId xmlns:p14="http://schemas.microsoft.com/office/powerpoint/2010/main" val="101296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8BA58-C568-F7C0-89C2-DAA19A4BBE1B}"/>
              </a:ext>
            </a:extLst>
          </p:cNvPr>
          <p:cNvSpPr txBox="1"/>
          <p:nvPr/>
        </p:nvSpPr>
        <p:spPr>
          <a:xfrm>
            <a:off x="1227803" y="1307690"/>
            <a:ext cx="7536424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TEAM MEMBERS</a:t>
            </a:r>
          </a:p>
          <a:p>
            <a:endParaRPr lang="en-IN"/>
          </a:p>
          <a:p>
            <a:endParaRPr lang="en-IN"/>
          </a:p>
          <a:p>
            <a:r>
              <a:rPr lang="en-US" sz="2800" err="1">
                <a:latin typeface="Arial Rounded MT Bold"/>
              </a:rPr>
              <a:t>Polathala</a:t>
            </a:r>
            <a:r>
              <a:rPr lang="en-US" sz="2800">
                <a:latin typeface="Arial Rounded MT Bold"/>
              </a:rPr>
              <a:t> Bhavana – 230041026</a:t>
            </a:r>
            <a:br>
              <a:rPr lang="en-US" sz="2800">
                <a:latin typeface="Arial Rounded MT Bold"/>
              </a:rPr>
            </a:br>
            <a:br>
              <a:rPr lang="en-US" sz="2800">
                <a:latin typeface="Arial Rounded MT Bold"/>
              </a:rPr>
            </a:br>
            <a:r>
              <a:rPr lang="en-US" sz="2800" err="1">
                <a:latin typeface="Arial Rounded MT Bold"/>
              </a:rPr>
              <a:t>Vangapally</a:t>
            </a:r>
            <a:r>
              <a:rPr lang="en-US" sz="2800">
                <a:latin typeface="Arial Rounded MT Bold"/>
              </a:rPr>
              <a:t> Pranava Reddy – 230041037</a:t>
            </a:r>
            <a:br>
              <a:rPr lang="en-US" sz="2800">
                <a:latin typeface="Arial Rounded MT Bold"/>
              </a:rPr>
            </a:br>
            <a:br>
              <a:rPr lang="en-US" sz="2800">
                <a:latin typeface="Arial Rounded MT Bold"/>
              </a:rPr>
            </a:br>
            <a:r>
              <a:rPr lang="en-US" sz="2800" err="1">
                <a:latin typeface="Arial Rounded MT Bold"/>
              </a:rPr>
              <a:t>Veeramalla</a:t>
            </a:r>
            <a:r>
              <a:rPr lang="en-US" sz="2800">
                <a:latin typeface="Arial Rounded MT Bold"/>
              </a:rPr>
              <a:t>  Akshay - 230041039</a:t>
            </a:r>
          </a:p>
        </p:txBody>
      </p:sp>
    </p:spTree>
    <p:extLst>
      <p:ext uri="{BB962C8B-B14F-4D97-AF65-F5344CB8AC3E}">
        <p14:creationId xmlns:p14="http://schemas.microsoft.com/office/powerpoint/2010/main" val="38656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9A9253-AB66-89F8-5E0F-D4237E31B1A9}"/>
              </a:ext>
            </a:extLst>
          </p:cNvPr>
          <p:cNvSpPr txBox="1"/>
          <p:nvPr/>
        </p:nvSpPr>
        <p:spPr>
          <a:xfrm>
            <a:off x="393290" y="1139243"/>
            <a:ext cx="115627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Neural networks consists of layers of interconnected nodes, or "neurons," that work together to process data, learn patterns, and make predictions </a:t>
            </a:r>
          </a:p>
          <a:p>
            <a:endParaRPr lang="en-US" sz="2000"/>
          </a:p>
          <a:p>
            <a:r>
              <a:rPr lang="en-US" sz="20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Key Components:</a:t>
            </a:r>
          </a:p>
          <a:p>
            <a:pPr>
              <a:buFont typeface="+mj-lt"/>
              <a:buAutoNum type="arabicPeriod"/>
            </a:pPr>
            <a:r>
              <a:rPr lang="en-US" sz="2000" b="1" i="1">
                <a:solidFill>
                  <a:schemeClr val="accent6">
                    <a:lumMod val="75000"/>
                  </a:schemeClr>
                </a:solidFill>
              </a:rPr>
              <a:t>Neurons (Nodes): </a:t>
            </a:r>
            <a:r>
              <a:rPr lang="en-US" sz="2000"/>
              <a:t>Basic units of computation that receive input, apply a transformation (usually a weighted sum and an activation function), and pass the result to the next layer.</a:t>
            </a:r>
          </a:p>
          <a:p>
            <a:pPr>
              <a:buFont typeface="+mj-lt"/>
              <a:buAutoNum type="arabicPeriod"/>
            </a:pPr>
            <a:r>
              <a:rPr lang="en-US" sz="2000" b="1" i="1">
                <a:solidFill>
                  <a:schemeClr val="accent6">
                    <a:lumMod val="75000"/>
                  </a:schemeClr>
                </a:solidFill>
              </a:rPr>
              <a:t>Layers:</a:t>
            </a:r>
            <a:endParaRPr lang="en-US" sz="2000" i="1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Input Layer : Receives the raw input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Hidden Layers </a:t>
            </a:r>
            <a:r>
              <a:rPr lang="en-US" sz="2000" b="1"/>
              <a:t>:</a:t>
            </a:r>
            <a:r>
              <a:rPr lang="en-US" sz="2000"/>
              <a:t> Intermediate layers where the actual computation takes place. Neural networks can have one or more hidden layers.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Output Layer </a:t>
            </a:r>
            <a:r>
              <a:rPr lang="en-US" sz="2000" b="1"/>
              <a:t>:</a:t>
            </a:r>
            <a:r>
              <a:rPr lang="en-US" sz="2000"/>
              <a:t> Produces the final result.</a:t>
            </a:r>
          </a:p>
          <a:p>
            <a:pPr>
              <a:buFont typeface="+mj-lt"/>
              <a:buAutoNum type="arabicPeriod"/>
            </a:pPr>
            <a:r>
              <a:rPr lang="en-US" sz="2000" b="1" i="1">
                <a:solidFill>
                  <a:schemeClr val="accent6">
                    <a:lumMod val="75000"/>
                  </a:schemeClr>
                </a:solidFill>
              </a:rPr>
              <a:t>Weights:</a:t>
            </a:r>
            <a:r>
              <a:rPr lang="en-US" sz="2000"/>
              <a:t> Each connection between neurons has an associated weight that determines the importance of the input. During training, these weights are adjusted to minimize the error in predictions.</a:t>
            </a:r>
          </a:p>
          <a:p>
            <a:pPr>
              <a:buFont typeface="+mj-lt"/>
              <a:buAutoNum type="arabicPeriod"/>
            </a:pPr>
            <a:r>
              <a:rPr lang="en-US" sz="2000" b="1" i="1">
                <a:solidFill>
                  <a:schemeClr val="accent6">
                    <a:lumMod val="75000"/>
                  </a:schemeClr>
                </a:solidFill>
              </a:rPr>
              <a:t>Activation Function:</a:t>
            </a:r>
            <a:r>
              <a:rPr lang="en-US" sz="2000" i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/>
              <a:t>A mathematical function applied to the neuron's output to introduce non-linearity, enabling the network to learn complex patterns (e.g., tanh).</a:t>
            </a:r>
          </a:p>
          <a:p>
            <a:endParaRPr lang="en-IN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A71C7-5BB4-728A-8FC1-777E279B7B0C}"/>
              </a:ext>
            </a:extLst>
          </p:cNvPr>
          <p:cNvSpPr txBox="1"/>
          <p:nvPr/>
        </p:nvSpPr>
        <p:spPr>
          <a:xfrm>
            <a:off x="3588775" y="541423"/>
            <a:ext cx="363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6">
                    <a:lumMod val="20000"/>
                    <a:lumOff val="80000"/>
                  </a:schemeClr>
                </a:solidFill>
              </a:rPr>
              <a:t>NEURAL NETWORKS</a:t>
            </a:r>
            <a:endParaRPr lang="en-IN" sz="2800" b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F599A-1682-DE95-3307-2285E11CAA7E}"/>
              </a:ext>
            </a:extLst>
          </p:cNvPr>
          <p:cNvSpPr txBox="1"/>
          <p:nvPr/>
        </p:nvSpPr>
        <p:spPr>
          <a:xfrm>
            <a:off x="322851" y="845905"/>
            <a:ext cx="97634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Training Process:</a:t>
            </a:r>
          </a:p>
          <a:p>
            <a:endParaRPr lang="en-US" sz="2400" b="1"/>
          </a:p>
          <a:p>
            <a:r>
              <a:rPr lang="en-US" sz="2000" b="1" i="1">
                <a:solidFill>
                  <a:schemeClr val="accent6">
                    <a:lumMod val="75000"/>
                  </a:schemeClr>
                </a:solidFill>
              </a:rPr>
              <a:t>Forward Propagation:</a:t>
            </a:r>
            <a:r>
              <a:rPr lang="en-US" sz="2000" i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/>
              <a:t>The input data is passed through the network layer by layer, and the output is computed.</a:t>
            </a:r>
          </a:p>
          <a:p>
            <a:r>
              <a:rPr lang="en-US" sz="2000" b="1" i="1">
                <a:solidFill>
                  <a:schemeClr val="accent6">
                    <a:lumMod val="75000"/>
                  </a:schemeClr>
                </a:solidFill>
              </a:rPr>
              <a:t>Loss Function</a:t>
            </a:r>
            <a:r>
              <a:rPr lang="en-US" sz="2000" b="1"/>
              <a:t>:</a:t>
            </a:r>
            <a:r>
              <a:rPr lang="en-US" sz="2000"/>
              <a:t> Measures how far the network's output is from the desired output.</a:t>
            </a:r>
          </a:p>
          <a:p>
            <a:r>
              <a:rPr lang="en-US" sz="2000" b="1" i="1">
                <a:solidFill>
                  <a:schemeClr val="accent6">
                    <a:lumMod val="75000"/>
                  </a:schemeClr>
                </a:solidFill>
              </a:rPr>
              <a:t>Backpropagation:</a:t>
            </a:r>
            <a:r>
              <a:rPr lang="en-US" sz="2000"/>
              <a:t> A method used to update the weights by propagating the error back through the network, using optimization techniques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3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E9662-7269-3E7A-DEAA-81B5D09ED8CB}"/>
              </a:ext>
            </a:extLst>
          </p:cNvPr>
          <p:cNvSpPr txBox="1"/>
          <p:nvPr/>
        </p:nvSpPr>
        <p:spPr>
          <a:xfrm>
            <a:off x="585952" y="1177159"/>
            <a:ext cx="97325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000" b="1"/>
              <a:t>Libraries</a:t>
            </a:r>
            <a:r>
              <a:rPr lang="en-US" sz="2000"/>
              <a:t>: </a:t>
            </a:r>
            <a:r>
              <a:rPr lang="en-US" sz="2000" err="1"/>
              <a:t>PyTorch</a:t>
            </a:r>
            <a:r>
              <a:rPr lang="en-US" sz="2000"/>
              <a:t> is used to define the neural network, optimize it, and solve differential equations; Matplotlib is used to visualize the training loss.</a:t>
            </a:r>
          </a:p>
          <a:p>
            <a:pPr marL="228600" indent="-228600">
              <a:buFont typeface=""/>
              <a:buChar char="•"/>
            </a:pPr>
            <a:endParaRPr lang="en-US" sz="2000"/>
          </a:p>
          <a:p>
            <a:pPr marL="228600" indent="-228600">
              <a:buFont typeface=""/>
              <a:buChar char="•"/>
            </a:pPr>
            <a:r>
              <a:rPr lang="en-US" sz="2000" b="1"/>
              <a:t>Constants</a:t>
            </a:r>
            <a:r>
              <a:rPr lang="en-US" sz="2000"/>
              <a:t>: The problem constants (c, A, and b) define the system dynamics and constraints.</a:t>
            </a:r>
          </a:p>
          <a:p>
            <a:pPr marL="228600" indent="-228600">
              <a:buFont typeface=""/>
              <a:buChar char="•"/>
            </a:pPr>
            <a:endParaRPr lang="en-US" sz="2000"/>
          </a:p>
          <a:p>
            <a:pPr marL="228600" indent="-228600">
              <a:buFont typeface=""/>
              <a:buChar char="•"/>
            </a:pPr>
            <a:r>
              <a:rPr lang="en-US" sz="2000" b="1"/>
              <a:t>Neural Network</a:t>
            </a:r>
            <a:r>
              <a:rPr lang="en-US" sz="2000"/>
              <a:t>: A 2-layer feedforward network is implemented with Tanh activation, taking a scalar input t and producing a 5-dimensional output (representing [x1, x2, x3, x4, u]).</a:t>
            </a:r>
          </a:p>
          <a:p>
            <a:endParaRPr lang="en-US" sz="2000"/>
          </a:p>
          <a:p>
            <a:pPr marL="228600" indent="-228600">
              <a:buFont typeface=""/>
              <a:buChar char="•"/>
            </a:pPr>
            <a:r>
              <a:rPr lang="en-US" sz="2000" b="1"/>
              <a:t>True Dynamics</a:t>
            </a:r>
            <a:r>
              <a:rPr lang="en-US" sz="2000"/>
              <a:t>: The equations for the true dynamics (dx/dt and du/dt) are derived using c, A, and b with constraints applied via </a:t>
            </a:r>
            <a:r>
              <a:rPr lang="en-US" sz="2000" err="1"/>
              <a:t>torch.clamp</a:t>
            </a:r>
            <a:r>
              <a:rPr lang="en-US" sz="2000"/>
              <a:t> to ensure non-negativity.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5A72C-339C-797D-F019-A1D382ECC9D1}"/>
              </a:ext>
            </a:extLst>
          </p:cNvPr>
          <p:cNvSpPr txBox="1"/>
          <p:nvPr/>
        </p:nvSpPr>
        <p:spPr>
          <a:xfrm>
            <a:off x="3527535" y="499241"/>
            <a:ext cx="3849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OVERVIEW OF THE CODE</a:t>
            </a:r>
          </a:p>
        </p:txBody>
      </p:sp>
    </p:spTree>
    <p:extLst>
      <p:ext uri="{BB962C8B-B14F-4D97-AF65-F5344CB8AC3E}">
        <p14:creationId xmlns:p14="http://schemas.microsoft.com/office/powerpoint/2010/main" val="310882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1B789-92E1-A90F-EFD9-A0FC1ABE2F0D}"/>
              </a:ext>
            </a:extLst>
          </p:cNvPr>
          <p:cNvSpPr txBox="1"/>
          <p:nvPr/>
        </p:nvSpPr>
        <p:spPr>
          <a:xfrm>
            <a:off x="453513" y="963561"/>
            <a:ext cx="944142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000" b="1"/>
              <a:t>Loss Function</a:t>
            </a:r>
            <a:r>
              <a:rPr lang="en-US" sz="2000"/>
              <a:t>: Mean Squared Error (MSE) is used to minimize the difference between the network's predicted dynamics and the true dynamics.</a:t>
            </a:r>
          </a:p>
          <a:p>
            <a:pPr marL="228600" indent="-228600">
              <a:buFont typeface=""/>
              <a:buChar char="•"/>
            </a:pPr>
            <a:endParaRPr lang="en-US" sz="2000"/>
          </a:p>
          <a:p>
            <a:pPr marL="228600" indent="-228600">
              <a:buFont typeface=""/>
              <a:buChar char="•"/>
            </a:pPr>
            <a:r>
              <a:rPr lang="en-US" sz="2000" b="1"/>
              <a:t>Optimizer</a:t>
            </a:r>
            <a:r>
              <a:rPr lang="en-US" sz="2000"/>
              <a:t>: The Adam optimizer adjusts the model’s weights to reduce the loss, with a learning rate of 0.001.</a:t>
            </a:r>
          </a:p>
          <a:p>
            <a:pPr marL="228600" indent="-228600">
              <a:buFont typeface=""/>
              <a:buChar char="•"/>
            </a:pPr>
            <a:endParaRPr lang="en-US" sz="2000"/>
          </a:p>
          <a:p>
            <a:pPr marL="228600" indent="-228600">
              <a:buFont typeface=""/>
              <a:buChar char="•"/>
            </a:pPr>
            <a:r>
              <a:rPr lang="en-US" sz="2000" b="1"/>
              <a:t>Step Size</a:t>
            </a:r>
            <a:r>
              <a:rPr lang="en-US" sz="2000"/>
              <a:t>: The state variables y are updated iteratively using Euler’s method, with a small step size, to approximate the solution.</a:t>
            </a:r>
          </a:p>
          <a:p>
            <a:pPr marL="228600" indent="-228600">
              <a:buFont typeface=""/>
              <a:buChar char="•"/>
            </a:pPr>
            <a:endParaRPr lang="en-US" sz="2000"/>
          </a:p>
          <a:p>
            <a:pPr marL="228600" indent="-228600">
              <a:buFont typeface=""/>
              <a:buChar char="•"/>
            </a:pPr>
            <a:r>
              <a:rPr lang="en-US" sz="2000" b="1"/>
              <a:t>Training Loop</a:t>
            </a:r>
            <a:r>
              <a:rPr lang="en-US" sz="2000"/>
              <a:t>: The network is trained for 5000 iterations, updating the parameters, computing loss, and refining predictions.</a:t>
            </a:r>
          </a:p>
          <a:p>
            <a:pPr marL="228600" indent="-228600">
              <a:buFont typeface=""/>
              <a:buChar char="•"/>
            </a:pPr>
            <a:endParaRPr lang="en-US" sz="2000"/>
          </a:p>
          <a:p>
            <a:pPr marL="228600" indent="-228600">
              <a:buFont typeface=""/>
              <a:buChar char="•"/>
            </a:pPr>
            <a:r>
              <a:rPr lang="en-US" sz="2000" b="1"/>
              <a:t>Visualization</a:t>
            </a:r>
            <a:r>
              <a:rPr lang="en-US" sz="2000"/>
              <a:t>: A plot of the loss over iterations is generated to monitor the training progress and convergence.</a:t>
            </a:r>
          </a:p>
        </p:txBody>
      </p:sp>
    </p:spTree>
    <p:extLst>
      <p:ext uri="{BB962C8B-B14F-4D97-AF65-F5344CB8AC3E}">
        <p14:creationId xmlns:p14="http://schemas.microsoft.com/office/powerpoint/2010/main" val="21594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7B9D4AC-ACFE-81C3-62C0-23A3A35B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432" y="1206143"/>
            <a:ext cx="4783086" cy="192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6DBDA-1B69-0327-160E-07A37DBB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2" y="4420009"/>
            <a:ext cx="5619903" cy="1568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F665F1-8313-8A92-2770-C7B409110C85}"/>
              </a:ext>
            </a:extLst>
          </p:cNvPr>
          <p:cNvSpPr txBox="1"/>
          <p:nvPr/>
        </p:nvSpPr>
        <p:spPr>
          <a:xfrm>
            <a:off x="244578" y="1833536"/>
            <a:ext cx="63627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err="1"/>
              <a:t>numpy</a:t>
            </a:r>
            <a:r>
              <a:rPr lang="en-US"/>
              <a:t>: Used for numerical computations.  </a:t>
            </a:r>
          </a:p>
          <a:p>
            <a:pPr>
              <a:buFont typeface=""/>
              <a:buChar char="•"/>
            </a:pPr>
            <a:r>
              <a:rPr lang="en-US" b="1" err="1"/>
              <a:t>matplotlib.pyplot</a:t>
            </a:r>
            <a:r>
              <a:rPr lang="en-US"/>
              <a:t>: For plotting graphs (used to visualize the loss after training).</a:t>
            </a:r>
          </a:p>
          <a:p>
            <a:pPr>
              <a:buFont typeface=""/>
              <a:buChar char="•"/>
            </a:pPr>
            <a:r>
              <a:rPr lang="en-US" b="1"/>
              <a:t>torch</a:t>
            </a:r>
            <a:r>
              <a:rPr lang="en-US"/>
              <a:t>: The core </a:t>
            </a:r>
            <a:r>
              <a:rPr lang="en-US" err="1"/>
              <a:t>PyTorch</a:t>
            </a:r>
            <a:r>
              <a:rPr lang="en-US"/>
              <a:t> library, which provides tensor computations (similar to NumPy)</a:t>
            </a:r>
          </a:p>
          <a:p>
            <a:pPr>
              <a:buFont typeface=""/>
              <a:buChar char="•"/>
            </a:pPr>
            <a:r>
              <a:rPr lang="en-US" b="1" err="1"/>
              <a:t>torch.nn</a:t>
            </a:r>
            <a:r>
              <a:rPr lang="en-US"/>
              <a:t>: A </a:t>
            </a:r>
            <a:r>
              <a:rPr lang="en-US" err="1"/>
              <a:t>PyTorch</a:t>
            </a:r>
            <a:r>
              <a:rPr lang="en-US"/>
              <a:t> module to define and use neural network layers, activation functions, and loss functions.</a:t>
            </a:r>
          </a:p>
          <a:p>
            <a:pPr>
              <a:buFont typeface=""/>
              <a:buChar char="•"/>
            </a:pPr>
            <a:r>
              <a:rPr lang="en-US" b="1" err="1"/>
              <a:t>torch.optim</a:t>
            </a:r>
            <a:r>
              <a:rPr lang="en-US"/>
              <a:t>: Contains optimization algorithms like SGD, Adam, etc., used for training neural networks.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5A1C6-D1C7-0217-7BC1-C4F77333D324}"/>
              </a:ext>
            </a:extLst>
          </p:cNvPr>
          <p:cNvSpPr txBox="1"/>
          <p:nvPr/>
        </p:nvSpPr>
        <p:spPr>
          <a:xfrm>
            <a:off x="244578" y="4742837"/>
            <a:ext cx="52258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These constants define the underlying differential equations that describe the dynamics of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35A6F-C61D-1767-09C2-769C16A4B889}"/>
                  </a:ext>
                </a:extLst>
              </p:cNvPr>
              <p:cNvSpPr txBox="1"/>
              <p:nvPr/>
            </p:nvSpPr>
            <p:spPr>
              <a:xfrm>
                <a:off x="244578" y="309229"/>
                <a:ext cx="60960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/>
                  <a:t>Consider the following specific LP problem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/>
                  <a:t>-9.54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/>
                  <a:t>-8.16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/>
                  <a:t>-4.26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/>
                  <a:t>-11.43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000" b="1"/>
              </a:p>
              <a:p>
                <a:r>
                  <a:rPr lang="en-US" sz="2000" b="1"/>
                  <a:t>s.t</a:t>
                </a:r>
              </a:p>
              <a:p>
                <a:r>
                  <a:rPr lang="en-US" sz="2000" b="1"/>
                  <a:t>   3.18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/>
                  <a:t>+2.72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/>
                  <a:t>+1.42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b="1"/>
                  <a:t>+3.81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000" b="1">
                    <a:latin typeface="Ubuntu" panose="020F0502020204030204" pitchFamily="34" charset="0"/>
                  </a:rPr>
                  <a:t>≤ 7.81</a:t>
                </a:r>
                <a:endParaRPr lang="en-US" sz="20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35A6F-C61D-1767-09C2-769C16A4B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78" y="309229"/>
                <a:ext cx="6096000" cy="1323439"/>
              </a:xfrm>
              <a:prstGeom prst="rect">
                <a:avLst/>
              </a:prstGeom>
              <a:blipFill>
                <a:blip r:embed="rId4"/>
                <a:stretch>
                  <a:fillRect l="-1000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0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2919B-61E3-D9AD-2900-F513BE54E943}"/>
              </a:ext>
            </a:extLst>
          </p:cNvPr>
          <p:cNvSpPr txBox="1"/>
          <p:nvPr/>
        </p:nvSpPr>
        <p:spPr>
          <a:xfrm>
            <a:off x="303486" y="467710"/>
            <a:ext cx="5791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err="1"/>
              <a:t>nn.Module</a:t>
            </a:r>
            <a:r>
              <a:rPr lang="en-US"/>
              <a:t>: The base class for all neural networks in </a:t>
            </a:r>
            <a:r>
              <a:rPr lang="en-US" err="1"/>
              <a:t>PyTorch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self.layer1</a:t>
            </a:r>
            <a:r>
              <a:rPr lang="en-US"/>
              <a:t>: A fully connected (linear) layer with: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Input</a:t>
            </a:r>
            <a:r>
              <a:rPr lang="en-US"/>
              <a:t>: 1 dimension (scalar input t).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Output</a:t>
            </a:r>
            <a:r>
              <a:rPr lang="en-US"/>
              <a:t>: 100 dimensions (hidden layer features).</a:t>
            </a:r>
          </a:p>
          <a:p>
            <a:pPr>
              <a:buFont typeface=""/>
              <a:buChar char="•"/>
            </a:pPr>
            <a:r>
              <a:rPr lang="en-US" b="1" err="1"/>
              <a:t>self.activation</a:t>
            </a:r>
            <a:r>
              <a:rPr lang="en-US"/>
              <a:t>: A </a:t>
            </a:r>
            <a:r>
              <a:rPr lang="en-US" b="1"/>
              <a:t>Tanh</a:t>
            </a:r>
            <a:r>
              <a:rPr lang="en-US"/>
              <a:t> activation function. It maps inputs to values in the range [-1, 1] and introduces non-linearity into the model.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self.layer2</a:t>
            </a:r>
            <a:r>
              <a:rPr lang="en-US"/>
              <a:t>: Another fully connected layer with: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Input</a:t>
            </a:r>
            <a:r>
              <a:rPr lang="en-US"/>
              <a:t>: 100 features from the hidden layer.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Output</a:t>
            </a:r>
            <a:r>
              <a:rPr lang="en-US"/>
              <a:t>: 5 values (representing [x1, x2, x3, x4, u]).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BB9F7-AAC8-E6F1-8466-5AF52D3BE62A}"/>
              </a:ext>
            </a:extLst>
          </p:cNvPr>
          <p:cNvSpPr txBox="1"/>
          <p:nvPr/>
        </p:nvSpPr>
        <p:spPr>
          <a:xfrm>
            <a:off x="303487" y="3817883"/>
            <a:ext cx="59488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The </a:t>
            </a:r>
            <a:r>
              <a:rPr lang="en-US" b="1"/>
              <a:t>forward method</a:t>
            </a:r>
            <a:r>
              <a:rPr lang="en-US"/>
              <a:t> defines how the input passes through the network: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input t (a scalar) is passed to layer1.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output of layer1 is transformed by the </a:t>
            </a:r>
            <a:r>
              <a:rPr lang="en-US" b="1"/>
              <a:t>Tanh</a:t>
            </a:r>
            <a:r>
              <a:rPr lang="en-US"/>
              <a:t> activation.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 transformed result is passed to layer2 to get the final output.</a:t>
            </a:r>
          </a:p>
        </p:txBody>
      </p:sp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62BD77B4-17AE-571C-82B9-378E890E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117" y="1495754"/>
            <a:ext cx="5802039" cy="38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8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C537-09A2-4CA6-0BAC-6DAB443F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0" y="397539"/>
            <a:ext cx="5202231" cy="3499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onsolas"/>
              </a:rPr>
              <a:t>model = </a:t>
            </a:r>
            <a:r>
              <a:rPr lang="en-US" b="1" err="1">
                <a:latin typeface="Consolas"/>
              </a:rPr>
              <a:t>NeuralNetwork</a:t>
            </a:r>
            <a:r>
              <a:rPr lang="en-US" b="1">
                <a:latin typeface="Consolas"/>
              </a:rPr>
              <a:t>()</a:t>
            </a:r>
            <a:r>
              <a:rPr lang="en-US">
                <a:ea typeface="+mj-lt"/>
                <a:cs typeface="+mj-lt"/>
              </a:rPr>
              <a:t>: Creates an instance of the </a:t>
            </a:r>
            <a:r>
              <a:rPr lang="en-US" err="1">
                <a:latin typeface="Consolas"/>
              </a:rPr>
              <a:t>NeuralNetwork</a:t>
            </a:r>
            <a:r>
              <a:rPr lang="en-US">
                <a:ea typeface="+mj-lt"/>
                <a:cs typeface="+mj-lt"/>
              </a:rPr>
              <a:t> class.</a:t>
            </a:r>
            <a:endParaRPr lang="en-US"/>
          </a:p>
          <a:p>
            <a:pPr marL="0" indent="0">
              <a:buNone/>
            </a:pPr>
            <a:r>
              <a:rPr lang="en-US" b="1" err="1">
                <a:latin typeface="Consolas"/>
              </a:rPr>
              <a:t>optim.Adam</a:t>
            </a:r>
            <a:r>
              <a:rPr lang="en-US" b="1">
                <a:latin typeface="Consolas"/>
              </a:rPr>
              <a:t>(</a:t>
            </a:r>
            <a:r>
              <a:rPr lang="en-US" b="1" err="1">
                <a:latin typeface="Consolas"/>
              </a:rPr>
              <a:t>model.parameters</a:t>
            </a:r>
            <a:r>
              <a:rPr lang="en-US" b="1">
                <a:latin typeface="Consolas"/>
              </a:rPr>
              <a:t>(), </a:t>
            </a:r>
            <a:r>
              <a:rPr lang="en-US" b="1" err="1">
                <a:latin typeface="Consolas"/>
              </a:rPr>
              <a:t>lr</a:t>
            </a:r>
            <a:r>
              <a:rPr lang="en-US" b="1">
                <a:latin typeface="Consolas"/>
              </a:rPr>
              <a:t>=0.001)</a:t>
            </a:r>
            <a:r>
              <a:rPr lang="en-US">
                <a:ea typeface="+mj-lt"/>
                <a:cs typeface="+mj-lt"/>
              </a:rPr>
              <a:t>: Adam optimizer is used to minimize the loss function with a learning rate of 0.001.</a:t>
            </a:r>
            <a:endParaRPr lang="en-US"/>
          </a:p>
          <a:p>
            <a:pPr marL="0" indent="0">
              <a:buNone/>
            </a:pPr>
            <a:r>
              <a:rPr lang="en-US" b="1" err="1">
                <a:latin typeface="Consolas"/>
              </a:rPr>
              <a:t>loss_fn</a:t>
            </a:r>
            <a:r>
              <a:rPr lang="en-US" b="1">
                <a:latin typeface="Consolas"/>
              </a:rPr>
              <a:t> = </a:t>
            </a:r>
            <a:r>
              <a:rPr lang="en-US" b="1" err="1">
                <a:latin typeface="Consolas"/>
              </a:rPr>
              <a:t>nn.MSELoss</a:t>
            </a:r>
            <a:r>
              <a:rPr lang="en-US" b="1">
                <a:latin typeface="Consolas"/>
              </a:rPr>
              <a:t>()</a:t>
            </a:r>
            <a:r>
              <a:rPr lang="en-US">
                <a:ea typeface="+mj-lt"/>
                <a:cs typeface="+mj-lt"/>
              </a:rPr>
              <a:t>: The Mean Squared Error (MSE) is a loss function compares the predicted dynamics (</a:t>
            </a:r>
            <a:r>
              <a:rPr lang="en-US" err="1">
                <a:latin typeface="Consolas"/>
              </a:rPr>
              <a:t>dy</a:t>
            </a:r>
            <a:r>
              <a:rPr lang="en-US">
                <a:latin typeface="Consolas"/>
              </a:rPr>
              <a:t>/dt</a:t>
            </a:r>
            <a:r>
              <a:rPr lang="en-US">
                <a:ea typeface="+mj-lt"/>
                <a:cs typeface="+mj-lt"/>
              </a:rPr>
              <a:t>) with the true dynamics.</a:t>
            </a: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818A2-93A5-C13A-A958-61E91B9E2638}"/>
              </a:ext>
            </a:extLst>
          </p:cNvPr>
          <p:cNvSpPr txBox="1"/>
          <p:nvPr/>
        </p:nvSpPr>
        <p:spPr>
          <a:xfrm>
            <a:off x="356038" y="3890141"/>
            <a:ext cx="53050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err="1"/>
              <a:t>max_iters</a:t>
            </a:r>
            <a:r>
              <a:rPr lang="en-US"/>
              <a:t>: The number of training iterations (epochs).</a:t>
            </a:r>
          </a:p>
          <a:p>
            <a:pPr>
              <a:buFont typeface=""/>
              <a:buChar char="•"/>
            </a:pPr>
            <a:r>
              <a:rPr lang="en-US" b="1" err="1"/>
              <a:t>step_size</a:t>
            </a:r>
            <a:r>
              <a:rPr lang="en-US"/>
              <a:t>:</a:t>
            </a:r>
          </a:p>
          <a:p>
            <a:pPr>
              <a:buFont typeface=""/>
              <a:buChar char="•"/>
            </a:pPr>
            <a:endParaRPr lang="en-US"/>
          </a:p>
          <a:p>
            <a:pPr>
              <a:buFont typeface=""/>
              <a:buChar char="•"/>
            </a:pPr>
            <a:r>
              <a:rPr lang="en-US"/>
              <a:t> </a:t>
            </a:r>
            <a:r>
              <a:rPr lang="en-US" b="1"/>
              <a:t>t</a:t>
            </a:r>
            <a:r>
              <a:rPr lang="en-US"/>
              <a:t>: Input to the neural network, initialized to 0.0.</a:t>
            </a:r>
          </a:p>
          <a:p>
            <a:pPr>
              <a:buFont typeface=""/>
              <a:buChar char="•"/>
            </a:pPr>
            <a:r>
              <a:rPr lang="en-US" b="1"/>
              <a:t>y</a:t>
            </a:r>
            <a:r>
              <a:rPr lang="en-US"/>
              <a:t>: A 5-dimensional tensor representing initial values for [x1, x2, x3, x4, u].</a:t>
            </a:r>
          </a:p>
          <a:p>
            <a:pPr>
              <a:buFont typeface=""/>
              <a:buChar char="•"/>
            </a:pPr>
            <a:r>
              <a:rPr lang="en-US" b="1"/>
              <a:t>losses</a:t>
            </a:r>
            <a:r>
              <a:rPr lang="en-US"/>
              <a:t>: A list to store loss values for visualization.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A2D8AE5-A3A9-12FB-A7CB-2294BFEE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521" y="1388023"/>
            <a:ext cx="6544333" cy="44629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2999A4-428E-1224-FA92-2ADED927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4179162"/>
            <a:ext cx="37277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determines how much the state variable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changes in each iteration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5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Application>Microsoft Office PowerPoint</Application>
  <PresentationFormat>Widescreen</PresentationFormat>
  <Slides>15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NEUROCOMPUTING</dc:title>
  <dc:creator>Pranava V</dc:creator>
  <cp:revision>2</cp:revision>
  <dcterms:created xsi:type="dcterms:W3CDTF">2024-11-20T17:05:23Z</dcterms:created>
  <dcterms:modified xsi:type="dcterms:W3CDTF">2025-06-30T07:04:30Z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