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5" r:id="rId6"/>
    <p:sldId id="268" r:id="rId7"/>
    <p:sldId id="273" r:id="rId8"/>
    <p:sldId id="282" r:id="rId9"/>
    <p:sldId id="283" r:id="rId10"/>
    <p:sldId id="272" r:id="rId11"/>
    <p:sldId id="284" r:id="rId12"/>
    <p:sldId id="271" r:id="rId13"/>
    <p:sldId id="278" r:id="rId14"/>
    <p:sldId id="280" r:id="rId15"/>
    <p:sldId id="281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23024-4F9F-E146-88FD-C616BBAD451F}" v="2" dt="2024-11-09T13:24:19.758"/>
    <p1510:client id="{649E54B5-D3C0-4920-8A0D-57CC0362CA3B}" v="57" dt="2024-11-09T12:23:17.803"/>
    <p1510:client id="{DA041D74-6A9F-4543-98D1-FF2F8CAFE824}" v="84" dt="2024-11-09T13:07:1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59275-AFE1-4999-B78A-D0D76B9F2B0B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68C69-0C3E-40A2-B4A0-B2C8B71D8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ADD7A-FE61-48EE-BE0E-8546E540137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00EEB-8338-48D7-8EE8-EE0082EF7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000EEB-8338-48D7-8EE8-EE0082EF7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lsevier.com/locate/neu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 sz="8000"/>
              <a:t>NEURO COMPUTING</a:t>
            </a:r>
            <a:endParaRPr lang="ru-RU" sz="8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C001C-B150-6110-5462-E3D2517F0921}"/>
              </a:ext>
            </a:extLst>
          </p:cNvPr>
          <p:cNvSpPr txBox="1"/>
          <p:nvPr/>
        </p:nvSpPr>
        <p:spPr>
          <a:xfrm>
            <a:off x="1092325" y="476386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i="1"/>
              <a:t>A Deep Learning Approach for solving Linear Programming Problems 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69065-14DF-B8DE-FD9F-CE9892E87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31" y="1124513"/>
            <a:ext cx="9376979" cy="4479874"/>
          </a:xfrm>
        </p:spPr>
      </p:pic>
    </p:spTree>
    <p:extLst>
      <p:ext uri="{BB962C8B-B14F-4D97-AF65-F5344CB8AC3E}">
        <p14:creationId xmlns:p14="http://schemas.microsoft.com/office/powerpoint/2010/main" val="15150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5BEFC-4B0F-AE59-72F5-B370553BF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83" y="509253"/>
            <a:ext cx="9810494" cy="574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/>
              <a:t>Practical Applications in Various Fields</a:t>
            </a:r>
          </a:p>
          <a:p>
            <a:r>
              <a:rPr lang="en-US"/>
              <a:t>Supply Chain Management: Optimizing resource allocation and logistics to reduce costs and improve efficiency.</a:t>
            </a:r>
          </a:p>
          <a:p>
            <a:r>
              <a:rPr lang="en-US"/>
              <a:t>Financial Planning: Helping in portfolio optimization and risk management by solving large-scale LP problems quickly.</a:t>
            </a:r>
          </a:p>
          <a:p>
            <a:r>
              <a:rPr lang="en-US"/>
              <a:t>Energy Sector: Enhancing power grid management and renewable energy resource planning.</a:t>
            </a:r>
          </a:p>
          <a:p>
            <a:endParaRPr lang="en-US"/>
          </a:p>
          <a:p>
            <a:pPr marL="0" indent="0">
              <a:buNone/>
            </a:pPr>
            <a:r>
              <a:rPr lang="en-US" sz="2600" b="1"/>
              <a:t>Future Scope for Research and Development</a:t>
            </a:r>
          </a:p>
          <a:p>
            <a:r>
              <a:rPr lang="en-US"/>
              <a:t>Extended Applications: Exploring the use of deep learning-based LP solutions in emerging fields like quantum computing and big data analytics.</a:t>
            </a:r>
          </a:p>
          <a:p>
            <a:r>
              <a:rPr lang="en-US"/>
              <a:t>Algorithm Enhancements: Improving neural network architectures and training methodologies for better performance.</a:t>
            </a:r>
          </a:p>
        </p:txBody>
      </p:sp>
    </p:spTree>
    <p:extLst>
      <p:ext uri="{BB962C8B-B14F-4D97-AF65-F5344CB8AC3E}">
        <p14:creationId xmlns:p14="http://schemas.microsoft.com/office/powerpoint/2010/main" val="2382770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BFE5-960A-7B30-089A-47F4100E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11" y="358159"/>
            <a:ext cx="11177178" cy="6383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Conclusion :</a:t>
            </a:r>
          </a:p>
          <a:p>
            <a:r>
              <a:rPr lang="en-US"/>
              <a:t>The proposed deep learning approach offers an alternative for solving linear programming problems.</a:t>
            </a:r>
          </a:p>
          <a:p>
            <a:r>
              <a:rPr lang="en-US"/>
              <a:t>By transforming LP problems into ODE systems and leveraging neural networks, it achieves high accuracy and efficiency.</a:t>
            </a:r>
          </a:p>
          <a:p>
            <a:pPr marL="0" indent="0">
              <a:buNone/>
            </a:pPr>
            <a:r>
              <a:rPr lang="en-US" b="1"/>
              <a:t>Importance of Integrating Deep Learning with LP Problems :</a:t>
            </a:r>
          </a:p>
          <a:p>
            <a:r>
              <a:rPr lang="en-US"/>
              <a:t>Combines the strengths of deep learning with traditional optimization techniques.</a:t>
            </a:r>
          </a:p>
          <a:p>
            <a:r>
              <a:rPr lang="en-US"/>
              <a:t>Addresses computational challenges of large-scale LP problems and real-time applications.</a:t>
            </a:r>
          </a:p>
          <a:p>
            <a:r>
              <a:rPr lang="en-US"/>
              <a:t>The approach has shown potential for diverse applications across multiple fields</a:t>
            </a:r>
          </a:p>
          <a:p>
            <a:r>
              <a:rPr lang="en-US"/>
              <a:t>Future research and development can further enhance its capabilities and broaden its applicability.</a:t>
            </a:r>
          </a:p>
          <a:p>
            <a:pPr marL="0" indent="0">
              <a:buNone/>
            </a:pPr>
            <a:r>
              <a:rPr lang="en-US" b="1"/>
              <a:t>References :</a:t>
            </a:r>
          </a:p>
          <a:p>
            <a:r>
              <a:rPr lang="en-US"/>
              <a:t>Neurocomputing-A deep learning approach for solving linear programming problems by </a:t>
            </a:r>
            <a:r>
              <a:rPr lang="en-US" i="1"/>
              <a:t>DAWEN WU , ABDEL LISSER .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http://www.elsevier.com/locate/neucom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6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r>
              <a:rPr lang="en-US"/>
              <a:t>Thank You!</a:t>
            </a:r>
            <a:endParaRPr lang="ru-RU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2501F6-70F0-AF63-0BBD-B2E659C60B93}"/>
              </a:ext>
            </a:extLst>
          </p:cNvPr>
          <p:cNvSpPr txBox="1"/>
          <p:nvPr/>
        </p:nvSpPr>
        <p:spPr>
          <a:xfrm>
            <a:off x="1740310" y="1268361"/>
            <a:ext cx="848523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TEAM MEMBERS</a:t>
            </a:r>
          </a:p>
          <a:p>
            <a:endParaRPr lang="en-US"/>
          </a:p>
          <a:p>
            <a:endParaRPr lang="en-US"/>
          </a:p>
          <a:p>
            <a:r>
              <a:rPr lang="en-US" sz="2800" err="1">
                <a:latin typeface="Arial Rounded MT Bold" panose="020F0704030504030204" pitchFamily="34" charset="0"/>
              </a:rPr>
              <a:t>Polathala</a:t>
            </a:r>
            <a:r>
              <a:rPr lang="en-US" sz="2800">
                <a:latin typeface="Arial Rounded MT Bold" panose="020F0704030504030204" pitchFamily="34" charset="0"/>
              </a:rPr>
              <a:t> Bhavana – 230041026</a:t>
            </a:r>
            <a:br>
              <a:rPr lang="en-US" sz="2800">
                <a:latin typeface="Arial Rounded MT Bold" panose="020F0704030504030204" pitchFamily="34" charset="0"/>
              </a:rPr>
            </a:br>
            <a:br>
              <a:rPr lang="en-US" sz="2800">
                <a:latin typeface="Arial Rounded MT Bold" panose="020F0704030504030204" pitchFamily="34" charset="0"/>
              </a:rPr>
            </a:br>
            <a:r>
              <a:rPr lang="en-US" sz="2800" err="1">
                <a:latin typeface="Arial Rounded MT Bold" panose="020F0704030504030204" pitchFamily="34" charset="0"/>
              </a:rPr>
              <a:t>Vangapally</a:t>
            </a:r>
            <a:r>
              <a:rPr lang="en-US" sz="2800">
                <a:latin typeface="Arial Rounded MT Bold" panose="020F0704030504030204" pitchFamily="34" charset="0"/>
              </a:rPr>
              <a:t> Pranava Reddy – 230041037</a:t>
            </a:r>
            <a:br>
              <a:rPr lang="en-US" sz="2800">
                <a:latin typeface="Arial Rounded MT Bold" panose="020F0704030504030204" pitchFamily="34" charset="0"/>
              </a:rPr>
            </a:br>
            <a:br>
              <a:rPr lang="en-US" sz="2800">
                <a:latin typeface="Arial Rounded MT Bold" panose="020F0704030504030204" pitchFamily="34" charset="0"/>
              </a:rPr>
            </a:br>
            <a:r>
              <a:rPr lang="en-US" sz="2800" err="1">
                <a:latin typeface="Arial Rounded MT Bold" panose="020F0704030504030204" pitchFamily="34" charset="0"/>
              </a:rPr>
              <a:t>Veeramalla</a:t>
            </a:r>
            <a:r>
              <a:rPr lang="en-US" sz="2800">
                <a:latin typeface="Arial Rounded MT Bold" panose="020F0704030504030204" pitchFamily="34" charset="0"/>
              </a:rPr>
              <a:t> Akshay - 230041039</a:t>
            </a:r>
            <a:endParaRPr lang="en-IN" sz="280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E39D8-3E35-CC14-44E2-2DA34B586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059" y="509254"/>
            <a:ext cx="10892044" cy="588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INTRODUCTION :</a:t>
            </a:r>
            <a:br>
              <a:rPr lang="en-US" sz="2400" b="1"/>
            </a:br>
            <a:endParaRPr lang="en-US" sz="2400" b="1"/>
          </a:p>
          <a:p>
            <a:r>
              <a:rPr lang="en-US"/>
              <a:t> Linear Programming is a mathematical technique used to determine the best possible outcome in a given model whose requirements are represented by linear relationships.</a:t>
            </a:r>
          </a:p>
          <a:p>
            <a:r>
              <a:rPr lang="en-US"/>
              <a:t>Commonly used for maximizing or minimizing an objective function, such as profit or cost.</a:t>
            </a:r>
          </a:p>
          <a:p>
            <a:pPr algn="l"/>
            <a:r>
              <a:rPr lang="en-US" b="0" i="0" u="none" strike="noStrike" baseline="0">
                <a:latin typeface="Century Gothic" panose="020B0502020202020204" pitchFamily="34" charset="0"/>
              </a:rPr>
              <a:t>This report proposes a deep learning approach to solve LP problems, which composes of two parts.</a:t>
            </a:r>
            <a:br>
              <a:rPr lang="en-US" b="0" i="0" u="none" strike="noStrike" baseline="0">
                <a:latin typeface="Century Gothic" panose="020B0502020202020204" pitchFamily="34" charset="0"/>
              </a:rPr>
            </a:br>
            <a:r>
              <a:rPr lang="en-US" b="0" i="0" u="none" strike="noStrike" baseline="0">
                <a:latin typeface="Century Gothic" panose="020B0502020202020204" pitchFamily="34" charset="0"/>
              </a:rPr>
              <a:t> 1) The path followed by the decision and dual variables of an LP problem toward the optimal solution is modeled by an ODE system.</a:t>
            </a:r>
          </a:p>
          <a:p>
            <a:pPr marL="0" indent="0" algn="l">
              <a:buNone/>
            </a:pPr>
            <a:r>
              <a:rPr lang="en-US">
                <a:latin typeface="Century Gothic" panose="020B0502020202020204" pitchFamily="34" charset="0"/>
              </a:rPr>
              <a:t>     </a:t>
            </a:r>
            <a:r>
              <a:rPr lang="en-US" b="0" i="0" u="none" strike="noStrike" baseline="0">
                <a:latin typeface="Century Gothic" panose="020B0502020202020204" pitchFamily="34" charset="0"/>
              </a:rPr>
              <a:t> 2) A feed-forward neural network is used as an approximate state solution to the                    </a:t>
            </a:r>
            <a:br>
              <a:rPr lang="en-US" b="0" i="0" u="none" strike="noStrike" baseline="0">
                <a:latin typeface="Century Gothic" panose="020B0502020202020204" pitchFamily="34" charset="0"/>
              </a:rPr>
            </a:br>
            <a:r>
              <a:rPr lang="en-US" b="0" i="0" u="none" strike="noStrike" baseline="0">
                <a:latin typeface="Century Gothic" panose="020B0502020202020204" pitchFamily="34" charset="0"/>
              </a:rPr>
              <a:t>       ODE  systems.</a:t>
            </a:r>
            <a:endParaRPr lang="en-US"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en-US"/>
              <a:t>The idea is to bridge LP with differential equations and neural networks to approximate solutions</a:t>
            </a:r>
          </a:p>
        </p:txBody>
      </p:sp>
    </p:spTree>
    <p:extLst>
      <p:ext uri="{BB962C8B-B14F-4D97-AF65-F5344CB8AC3E}">
        <p14:creationId xmlns:p14="http://schemas.microsoft.com/office/powerpoint/2010/main" val="69041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7659B-B6E8-7135-64EC-7363569F89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2034" y="420764"/>
                <a:ext cx="11206676" cy="64372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sz="2400" b="1" err="1"/>
                  <a:t>Karush</a:t>
                </a:r>
                <a:r>
                  <a:rPr lang="en-IN" sz="2400" b="1"/>
                  <a:t>-Kuhn-Tucker conditions</a:t>
                </a:r>
                <a:br>
                  <a:rPr lang="en-IN" sz="2400" b="1"/>
                </a:br>
                <a:br>
                  <a:rPr lang="en-IN" sz="2400" b="1"/>
                </a:br>
                <a:r>
                  <a:rPr lang="en-US" sz="2200"/>
                  <a:t>The KKT conditions are necessary for a solution to be optimal in constrained optimization problems, such as LP. They transform the LP constraints into conditions that the solution must satisfy.</a:t>
                </a:r>
                <a:br>
                  <a:rPr lang="en-US" sz="2200"/>
                </a:br>
                <a:endParaRPr lang="en-IN" sz="2200"/>
              </a:p>
              <a:p>
                <a:pPr marL="0" indent="0">
                  <a:buNone/>
                </a:pPr>
                <a:r>
                  <a:rPr lang="en-IN"/>
                  <a:t>We consider the LP problem      </a:t>
                </a: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IN"/>
                  <a:t>                                                         </a:t>
                </a: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s.t </a:t>
                </a:r>
                <a:b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≤</a:t>
                </a: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                     (1)        </a:t>
                </a:r>
                <a:endParaRPr lang="en-IN"/>
              </a:p>
              <a:p>
                <a:pPr marL="0" indent="0">
                  <a:buNone/>
                </a:pP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en-IN"/>
                  <a:t>The corresponding </a:t>
                </a:r>
                <a:r>
                  <a:rPr lang="en-IN" err="1"/>
                  <a:t>Lagrangian</a:t>
                </a:r>
                <a:r>
                  <a:rPr lang="en-IN"/>
                  <a:t> is        </a:t>
                </a:r>
              </a:p>
              <a:p>
                <a:pPr marL="0" indent="0">
                  <a:buNone/>
                </a:pP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        L(x ,u)=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     (2)</a:t>
                </a:r>
              </a:p>
              <a:p>
                <a:pPr marL="0" indent="0">
                  <a:buNone/>
                </a:pPr>
                <a:r>
                  <a:rPr lang="en-IN"/>
                  <a:t>                                                                                                  </a:t>
                </a:r>
                <a:br>
                  <a:rPr lang="en-IN"/>
                </a:br>
                <a:r>
                  <a:rPr lang="en-IN"/>
                  <a:t>The corresponding </a:t>
                </a:r>
                <a:r>
                  <a:rPr lang="en-IN" err="1"/>
                  <a:t>Karush</a:t>
                </a:r>
                <a:r>
                  <a:rPr lang="en-IN"/>
                  <a:t>-Kuhn-Tucker (KKT) conditions are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 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                                 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0 ,</a:t>
                </a:r>
              </a:p>
              <a:p>
                <a:pPr marL="0" indent="0">
                  <a:buNone/>
                </a:pPr>
                <a:r>
                  <a:rPr lang="en-US">
                    <a:ea typeface="Cambria Math" panose="02040503050406030204" pitchFamily="18" charset="0"/>
                  </a:rPr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/>
                  <a:t>≤ </a:t>
                </a: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0 ,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               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>
                    <a:ea typeface="Cambria Math" panose="02040503050406030204" pitchFamily="18" charset="0"/>
                  </a:rPr>
                  <a:t> </a:t>
                </a:r>
                <a: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0 ,                                            (3)</a:t>
                </a:r>
                <a:b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IN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27659B-B6E8-7135-64EC-7363569F89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034" y="420764"/>
                <a:ext cx="11206676" cy="6437236"/>
              </a:xfrm>
              <a:blipFill>
                <a:blip r:embed="rId2"/>
                <a:stretch>
                  <a:fillRect l="-707" t="-1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5C12572-ED58-4E6B-B487-5741A16451C8}"/>
              </a:ext>
            </a:extLst>
          </p:cNvPr>
          <p:cNvSpPr/>
          <p:nvPr/>
        </p:nvSpPr>
        <p:spPr>
          <a:xfrm>
            <a:off x="4076751" y="2196609"/>
            <a:ext cx="1435919" cy="95246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9933A8-DB10-7C8E-B9F7-27A868D2B36F}"/>
              </a:ext>
            </a:extLst>
          </p:cNvPr>
          <p:cNvSpPr/>
          <p:nvPr/>
        </p:nvSpPr>
        <p:spPr>
          <a:xfrm>
            <a:off x="2354824" y="3572915"/>
            <a:ext cx="3146323" cy="59331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2B4F4A-B00A-9029-1866-0695BABA6752}"/>
              </a:ext>
            </a:extLst>
          </p:cNvPr>
          <p:cNvSpPr/>
          <p:nvPr/>
        </p:nvSpPr>
        <p:spPr>
          <a:xfrm>
            <a:off x="2861186" y="4599328"/>
            <a:ext cx="2133600" cy="152891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45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7306E-CDA3-A16E-634F-87DFDAFCF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585" y="224118"/>
                <a:ext cx="11894931" cy="663388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To approximate the solution of the LP, the problem is reformulated into an Ordinary Differential Equation (ODE) system:</a:t>
                </a:r>
                <a:br>
                  <a:rPr lang="en-US"/>
                </a:br>
                <a:r>
                  <a:rPr lang="en-US"/>
                  <a:t>ODE System Formulation: The differential equation  models the KKT conditions. Here,  is a function defined over time, with  encoding the KKT conditions.</a:t>
                </a:r>
                <a:br>
                  <a:rPr lang="en-US"/>
                </a:br>
                <a:br>
                  <a:rPr lang="en-US"/>
                </a:br>
                <a:r>
                  <a:rPr lang="en-US"/>
                  <a:t>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/>
                  <a:t> = </a:t>
                </a:r>
                <a:r>
                  <a:rPr lang="en-US">
                    <a:latin typeface="Cambria Math" panose="02040503050406030204" pitchFamily="18" charset="0"/>
                    <a:ea typeface="Cambria Math" panose="02040503050406030204" pitchFamily="18" charset="0"/>
                    <a:cs typeface="Fira Code" panose="020F0502020204030204" pitchFamily="49" charset="0"/>
                  </a:rPr>
                  <a:t>Ø(y) </a:t>
                </a:r>
                <a:r>
                  <a:rPr lang="en-US"/>
                  <a:t>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Fira Code" panose="020F0502020204030204" pitchFamily="49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F0502020204030204" pitchFamily="49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 =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IN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 </m:t>
                              </m:r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𝐴𝑥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/>
                  <a:t>    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   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>
                    <a:latin typeface="Bauhaus 93" panose="04030905020B02020C02" pitchFamily="82" charset="0"/>
                  </a:rPr>
                  <a:t> </a:t>
                </a:r>
                <a:r>
                  <a:rPr lang="en-IN">
                    <a:latin typeface="Century Gothic" panose="020B0502020202020204" pitchFamily="34" charset="0"/>
                  </a:rPr>
                  <a:t>[0,T] </a:t>
                </a:r>
                <a:br>
                  <a:rPr lang="en-US"/>
                </a:br>
                <a:br>
                  <a:rPr lang="en-US"/>
                </a:br>
                <a:r>
                  <a:rPr lang="en-US"/>
                  <a:t>Initial Condition and Time Range: The ODE is solved over the interval , starting from , with the goal of reaching an approximate solution by the endpoint .</a:t>
                </a:r>
              </a:p>
              <a:p>
                <a:endParaRPr lang="en-US"/>
              </a:p>
              <a:p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/>
                  <a:t>  is an equilibrium point of the ODE  system  if and only if it is a satisfied point of the KKT conditions </a:t>
                </a:r>
              </a:p>
              <a:p>
                <a:r>
                  <a:rPr lang="en-US"/>
                  <a:t>The ODE system is globally convergent to the </a:t>
                </a:r>
                <a:r>
                  <a:rPr lang="en-IN"/>
                  <a:t>solution set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{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}</m:t>
                    </m:r>
                  </m:oMath>
                </a14:m>
                <a:r>
                  <a:rPr lang="en-US"/>
                  <a:t>   satisfies the KKT condition</a:t>
                </a:r>
              </a:p>
              <a:p>
                <a:r>
                  <a:rPr lang="en-US"/>
                  <a:t> The optimal solution to the LP problem is equivalent to the equilibrium points of the corresponding ODE </a:t>
                </a:r>
                <a:r>
                  <a:rPr lang="en-IN"/>
                  <a:t>system.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47306E-CDA3-A16E-634F-87DFDAFCF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585" y="224118"/>
                <a:ext cx="11894931" cy="6633881"/>
              </a:xfrm>
              <a:blipFill>
                <a:blip r:embed="rId2"/>
                <a:stretch>
                  <a:fillRect l="-308" t="-551" r="-6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8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5D4DA-DE68-4C26-4E46-4097892737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5892" y="233951"/>
                <a:ext cx="10115295" cy="61275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A neural network is introduced to approximate the solution  to the ODE:</a:t>
                </a:r>
              </a:p>
              <a:p>
                <a:r>
                  <a:rPr lang="en-US"/>
                  <a:t>Training Objective: The objective is to minimize the difference between the neural network output y(t,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/>
                  <a:t>;w) and the solution that satisfies the KKT conditions. This is done by defining a loss function E(w), which measures this error across multiple time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/>
              </a:p>
              <a:p>
                <a:pPr marL="0" indent="0">
                  <a:buNone/>
                </a:pPr>
                <a:r>
                  <a:rPr lang="en-US" b="0"/>
                  <a:t>				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m:rPr>
                        <m:nor/>
                      </m:rPr>
                      <a:rPr lang="en-US" b="0" i="0" dirty="0" smtClean="0"/>
                      <m:t>;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/>
              </a:p>
              <a:p>
                <a:pPr marL="0" indent="0">
                  <a:buNone/>
                </a:pPr>
                <a:r>
                  <a:rPr lang="en-US" b="0" i="0" u="none" strike="noStrike" baseline="0">
                    <a:latin typeface="+mn-lt"/>
                  </a:rPr>
                  <a:t>      where, each different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0" i="0" u="none" strike="noStrike" baseline="0">
                    <a:latin typeface="+mn-lt"/>
                  </a:rPr>
                  <a:t> represents a multiple LP problems.</a:t>
                </a:r>
              </a:p>
              <a:p>
                <a:pPr marL="0" indent="0">
                  <a:buNone/>
                </a:pPr>
                <a:endParaRPr lang="en-US" b="0" i="0" u="none" strike="noStrike" baseline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i="0" u="none" strike="noStrike" baseline="0">
                    <a:latin typeface="+mn-lt"/>
                  </a:rPr>
                  <a:t>Loss function is defined as </a:t>
                </a:r>
              </a:p>
              <a:p>
                <a:pPr marL="0" indent="0">
                  <a:buNone/>
                </a:pPr>
                <a:r>
                  <a:rPr lang="en-US">
                    <a:latin typeface="+mn-lt"/>
                  </a:rPr>
                  <a:t>			E(w)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|∗|</m:t>
                        </m:r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  <m: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IN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dirty="0"/>
                          <m:t>) 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IN" dirty="0"/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^</m:t>
                                        </m:r>
                                      </m:sup>
                                    </m:sSup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Fira Code" panose="020F0502020204030204" pitchFamily="49" charset="0"/>
                                      </a:rPr>
                                      <m:t>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ira Code" panose="020F0502020204030204" pitchFamily="49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Fira Code" panose="020F0502020204030204" pitchFamily="49" charset="0"/>
                                  </a:rPr>
                                  <m:t>)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b="0" i="0" u="none" strike="noStrike" baseline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i="0" u="none" strike="noStrike" baseline="0">
                    <a:latin typeface="+mn-lt"/>
                  </a:rPr>
                  <a:t>                               </a:t>
                </a:r>
              </a:p>
              <a:p>
                <a:pPr marL="0" indent="0">
                  <a:buNone/>
                </a:pPr>
                <a:r>
                  <a:rPr lang="en-US" b="0" i="0" u="none" strike="noStrike" baseline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Fira Code" panose="020F0502020204030204" pitchFamily="49" charset="0"/>
                      </a:rPr>
                      <m:t>Ø</m:t>
                    </m:r>
                  </m:oMath>
                </a14:m>
                <a:r>
                  <a:rPr lang="en-US" b="0" i="0" u="none" strike="noStrike" baseline="0">
                    <a:latin typeface="+mn-lt"/>
                  </a:rPr>
                  <a:t> refers to the ODE system associated with LP problem.</a:t>
                </a:r>
              </a:p>
              <a:p>
                <a:pPr marL="0" indent="0">
                  <a:buNone/>
                </a:pPr>
                <a:r>
                  <a:rPr lang="en-US">
                    <a:latin typeface="+mn-lt"/>
                  </a:rPr>
                  <a:t>		T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>
                    <a:latin typeface="+mn-lt"/>
                  </a:rPr>
                  <a:t>IR refers to set of collocation times to be trained. </a:t>
                </a:r>
              </a:p>
              <a:p>
                <a:pPr marL="0" indent="0">
                  <a:buNone/>
                </a:pPr>
                <a:r>
                  <a:rPr lang="en-US">
                    <a:latin typeface="+mn-lt"/>
                  </a:rPr>
                  <a:t>		O(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>
                    <a:latin typeface="+mn-lt"/>
                  </a:rPr>
                  <a:t>) refers to set of parameters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>
                    <a:latin typeface="+mn-lt"/>
                  </a:rPr>
                  <a:t>.</a:t>
                </a:r>
              </a:p>
              <a:p>
                <a:pPr marL="0" indent="0">
                  <a:buNone/>
                </a:pPr>
                <a:endParaRPr lang="en-IN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E5D4DA-DE68-4C26-4E46-4097892737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892" y="233951"/>
                <a:ext cx="10115295" cy="6127520"/>
              </a:xfrm>
              <a:blipFill>
                <a:blip r:embed="rId2"/>
                <a:stretch>
                  <a:fillRect l="-603" t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659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CA48C6-A674-BA3C-2B65-F1F8052B3BCE}"/>
                  </a:ext>
                </a:extLst>
              </p:cNvPr>
              <p:cNvSpPr txBox="1"/>
              <p:nvPr/>
            </p:nvSpPr>
            <p:spPr>
              <a:xfrm>
                <a:off x="388374" y="314630"/>
                <a:ext cx="11415252" cy="58460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Remark:</a:t>
                </a:r>
              </a:p>
              <a:p>
                <a:r>
                  <a:rPr lang="en-US" sz="2000"/>
                  <a:t>	For Single LPP </a:t>
                </a:r>
                <a:r>
                  <a:rPr lang="en-US" sz="2400" b="1"/>
                  <a:t>:</a:t>
                </a:r>
              </a:p>
              <a:p>
                <a:r>
                  <a:rPr lang="en-US" sz="2000"/>
                  <a:t>    	 	For Single LPP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4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/>
                  <a:t>  is constant ,hence can be removed.</a:t>
                </a:r>
              </a:p>
              <a:p>
                <a:endParaRPr lang="en-US" sz="2000"/>
              </a:p>
              <a:p>
                <a:r>
                  <a:rPr lang="en-US" sz="2400" b="0"/>
                  <a:t>             </a:t>
                </a:r>
                <a:r>
                  <a:rPr lang="en-US" sz="2400"/>
                  <a:t> </a:t>
                </a:r>
                <a:r>
                  <a:rPr lang="en-US" sz="2400" b="0"/>
                  <a:t>=&gt;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sz="2400" b="0" i="0" dirty="0" smtClean="0"/>
                      <m:t>;</m:t>
                    </m:r>
                    <m:r>
                      <m:rPr>
                        <m:sty m:val="p"/>
                      </m:rPr>
                      <a:rPr lang="en-US" sz="240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40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/>
              </a:p>
              <a:p>
                <a:endParaRPr lang="en-IN" sz="2400"/>
              </a:p>
              <a:p>
                <a:r>
                  <a:rPr lang="en-IN" sz="2400"/>
                  <a:t>     </a:t>
                </a:r>
                <a:r>
                  <a:rPr lang="en-IN" sz="2000"/>
                  <a:t> 	And Loss function can be defined as </a:t>
                </a:r>
              </a:p>
              <a:p>
                <a:endParaRPr lang="en-IN" sz="2000"/>
              </a:p>
              <a:p>
                <a:r>
                  <a:rPr lang="en-US" sz="2400"/>
                  <a:t>              =&gt;        E(w)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^</m:t>
                                    </m:r>
                                  </m:sup>
                                </m:sSup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F0502020204030204" pitchFamily="49" charset="0"/>
                              </a:rPr>
                              <m:t>Ø(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^</m:t>
                                </m:r>
                              </m:sup>
                            </m:s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24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Fira Code" panose="020F0502020204030204" pitchFamily="49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IN" sz="2400"/>
              </a:p>
              <a:p>
                <a:endParaRPr lang="en-IN" sz="2400"/>
              </a:p>
              <a:p>
                <a:endParaRPr lang="en-IN" sz="2400"/>
              </a:p>
              <a:p>
                <a:endParaRPr lang="en-US" sz="2000"/>
              </a:p>
              <a:p>
                <a:endParaRPr lang="en-US" sz="2000"/>
              </a:p>
              <a:p>
                <a:r>
                  <a:rPr lang="en-US" sz="2000"/>
                  <a:t>*** The endpoint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(T,</a:t>
                </a:r>
                <a:r>
                  <a:rPr lang="el-GR" sz="200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0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; w</a:t>
                </a:r>
                <a:r>
                  <a:rPr lang="en-US" sz="2000"/>
                  <a:t>)=(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</m:oMath>
                </a14:m>
                <a:r>
                  <a:rPr lang="en-US" sz="200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</m:oMath>
                </a14:m>
                <a:r>
                  <a:rPr lang="en-US" sz="2000"/>
                  <a:t>) to solve the KKT conditions,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^</m:t>
                        </m:r>
                      </m:sup>
                    </m:sSup>
                  </m:oMath>
                </a14:m>
                <a:r>
                  <a:rPr lang="en-US" sz="2000"/>
                  <a:t> is the final prediction to the LP problem.</a:t>
                </a:r>
                <a:endParaRPr lang="en-IN" sz="2000"/>
              </a:p>
              <a:p>
                <a:r>
                  <a:rPr lang="en-US" sz="2000"/>
                  <a:t> </a:t>
                </a:r>
                <a:endParaRPr lang="en-IN" sz="20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CA48C6-A674-BA3C-2B65-F1F8052B3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74" y="314630"/>
                <a:ext cx="11415252" cy="5846024"/>
              </a:xfrm>
              <a:prstGeom prst="rect">
                <a:avLst/>
              </a:prstGeom>
              <a:blipFill>
                <a:blip r:embed="rId2"/>
                <a:stretch>
                  <a:fillRect l="-588" t="-626" r="-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4A81A261-714F-A8FE-FB19-52E37DB443D3}"/>
              </a:ext>
            </a:extLst>
          </p:cNvPr>
          <p:cNvSpPr/>
          <p:nvPr/>
        </p:nvSpPr>
        <p:spPr>
          <a:xfrm>
            <a:off x="388374" y="314630"/>
            <a:ext cx="8175523" cy="3962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462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2621A73-6E37-9D4D-477A-FEE3DDB0C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0092" y="1070565"/>
            <a:ext cx="8296275" cy="4114800"/>
          </a:xfrm>
        </p:spPr>
      </p:pic>
    </p:spTree>
    <p:extLst>
      <p:ext uri="{BB962C8B-B14F-4D97-AF65-F5344CB8AC3E}">
        <p14:creationId xmlns:p14="http://schemas.microsoft.com/office/powerpoint/2010/main" val="3579930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E685-494A-46D7-2561-307B73248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63" y="265471"/>
            <a:ext cx="9987476" cy="6115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Steps Involved in Modeling and Solving LP Problems Using the Proposed Approach</a:t>
            </a:r>
          </a:p>
          <a:p>
            <a:pPr marL="0" indent="0">
              <a:buNone/>
            </a:pPr>
            <a:r>
              <a:rPr lang="en-US"/>
              <a:t>Algorithm Steps:</a:t>
            </a:r>
          </a:p>
          <a:p>
            <a:pPr marL="0" indent="0">
              <a:buNone/>
            </a:pPr>
            <a:r>
              <a:rPr lang="en-US"/>
              <a:t>1. Sample parameters  and times  from given distributions.</a:t>
            </a:r>
          </a:p>
          <a:p>
            <a:pPr marL="0" indent="0">
              <a:buNone/>
            </a:pPr>
            <a:r>
              <a:rPr lang="en-US"/>
              <a:t>2. Compute the loss  based on the current parameters and times.</a:t>
            </a:r>
          </a:p>
          <a:p>
            <a:pPr marL="0" indent="0">
              <a:buNone/>
            </a:pPr>
            <a:r>
              <a:rPr lang="en-US"/>
              <a:t>3. Update the neural network weights using backpropagation.</a:t>
            </a:r>
          </a:p>
          <a:p>
            <a:pPr marL="0" indent="0">
              <a:buNone/>
            </a:pPr>
            <a:r>
              <a:rPr lang="en-US"/>
              <a:t>4. Repeat until the stopping criteria are met.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732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84036_DIGITAL ION DESIGN_SL_V1.pptx" id="{AD58A1CE-E9E9-4C2E-83A0-65FD4522F93A}" vid="{1E9553B9-AA04-4A15-9836-1E06682578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30393A-FEC6-4A44-9E4A-6EA49F1F7DC0}">
  <ds:schemaRefs>
    <ds:schemaRef ds:uri="16c05727-aa75-4e4a-9b5f-8a80a1165891"/>
    <ds:schemaRef ds:uri="71af3243-3dd4-4a8d-8c0d-dd76da1f02a5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8C88F1-1664-415F-AFCE-F6CF45809817}">
  <ds:schemaRefs>
    <ds:schemaRef ds:uri="71af3243-3dd4-4a8d-8c0d-dd76da1f02a5"/>
    <ds:schemaRef ds:uri="http://schemas.microsoft.com/office/2006/metadata/properties"/>
    <ds:schemaRef ds:uri="http://www.w3.org/2000/xmlns/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 design</Template>
  <Application>Microsoft Office PowerPoint</Application>
  <PresentationFormat>Widescreen</PresentationFormat>
  <Slides>13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NEURO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 COMPUTING</dc:title>
  <dc:creator>Pranava V</dc:creator>
  <cp:revision>2</cp:revision>
  <dcterms:created xsi:type="dcterms:W3CDTF">2024-11-03T13:13:25Z</dcterms:created>
  <dcterms:modified xsi:type="dcterms:W3CDTF">2025-06-30T07:04:38Z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