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9" r:id="rId7"/>
    <p:sldId id="270" r:id="rId8"/>
    <p:sldId id="265" r:id="rId9"/>
    <p:sldId id="273" r:id="rId10"/>
    <p:sldId id="274" r:id="rId11"/>
    <p:sldId id="276" r:id="rId12"/>
    <p:sldId id="275" r:id="rId13"/>
    <p:sldId id="277" r:id="rId14"/>
    <p:sldId id="267" r:id="rId15"/>
    <p:sldId id="279" r:id="rId16"/>
    <p:sldId id="278"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24A5D-D436-4D24-B977-F60A4395A92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39742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24A5D-D436-4D24-B977-F60A4395A92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98800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24A5D-D436-4D24-B977-F60A4395A92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65943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24A5D-D436-4D24-B977-F60A4395A92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90923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324A5D-D436-4D24-B977-F60A4395A92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47474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24A5D-D436-4D24-B977-F60A4395A92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57527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324A5D-D436-4D24-B977-F60A4395A922}"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14525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324A5D-D436-4D24-B977-F60A4395A922}"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245062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4A5D-D436-4D24-B977-F60A4395A922}"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117689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324A5D-D436-4D24-B977-F60A4395A92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301639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324A5D-D436-4D24-B977-F60A4395A92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26AB0-968F-4331-BB83-446666B9AE27}" type="slidenum">
              <a:rPr lang="en-US" smtClean="0"/>
              <a:t>‹#›</a:t>
            </a:fld>
            <a:endParaRPr lang="en-US"/>
          </a:p>
        </p:txBody>
      </p:sp>
    </p:spTree>
    <p:extLst>
      <p:ext uri="{BB962C8B-B14F-4D97-AF65-F5344CB8AC3E}">
        <p14:creationId xmlns:p14="http://schemas.microsoft.com/office/powerpoint/2010/main" val="90670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4A5D-D436-4D24-B977-F60A4395A922}" type="datetimeFigureOut">
              <a:rPr lang="en-US" smtClean="0"/>
              <a:t>4/8/2019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26AB0-968F-4331-BB83-446666B9AE27}" type="slidenum">
              <a:rPr lang="en-US" smtClean="0"/>
              <a:t>‹#›</a:t>
            </a:fld>
            <a:endParaRPr lang="en-US"/>
          </a:p>
        </p:txBody>
      </p:sp>
    </p:spTree>
    <p:extLst>
      <p:ext uri="{BB962C8B-B14F-4D97-AF65-F5344CB8AC3E}">
        <p14:creationId xmlns:p14="http://schemas.microsoft.com/office/powerpoint/2010/main" val="4079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Using Integer Programming for Airport Service Planning in Staff Scheduling</a:t>
            </a:r>
            <a:endParaRPr lang="en-US" b="1" dirty="0"/>
          </a:p>
        </p:txBody>
      </p:sp>
      <p:sp>
        <p:nvSpPr>
          <p:cNvPr id="4" name="TextBox 3"/>
          <p:cNvSpPr txBox="1"/>
          <p:nvPr/>
        </p:nvSpPr>
        <p:spPr>
          <a:xfrm>
            <a:off x="7500551" y="4028303"/>
            <a:ext cx="4559644" cy="2862322"/>
          </a:xfrm>
          <a:prstGeom prst="rect">
            <a:avLst/>
          </a:prstGeom>
          <a:noFill/>
        </p:spPr>
        <p:txBody>
          <a:bodyPr wrap="square" rtlCol="0">
            <a:spAutoFit/>
          </a:bodyPr>
          <a:lstStyle/>
          <a:p>
            <a:r>
              <a:rPr lang="en-US" b="1" dirty="0" smtClean="0"/>
              <a:t>Course Instructor :-</a:t>
            </a:r>
          </a:p>
          <a:p>
            <a:r>
              <a:rPr lang="en-US" b="1" dirty="0"/>
              <a:t>	 </a:t>
            </a:r>
            <a:r>
              <a:rPr lang="en-US" b="1" dirty="0" smtClean="0"/>
              <a:t>          Dr. Sunil Agarwal</a:t>
            </a:r>
          </a:p>
          <a:p>
            <a:endParaRPr lang="en-US" b="1" dirty="0" smtClean="0"/>
          </a:p>
          <a:p>
            <a:endParaRPr lang="en-US" b="1" dirty="0" smtClean="0"/>
          </a:p>
          <a:p>
            <a:r>
              <a:rPr lang="en-US" b="1" dirty="0" smtClean="0"/>
              <a:t>Team Members :-</a:t>
            </a:r>
          </a:p>
          <a:p>
            <a:r>
              <a:rPr lang="en-US" b="1" dirty="0"/>
              <a:t>	 </a:t>
            </a:r>
            <a:r>
              <a:rPr lang="en-US" b="1" dirty="0" smtClean="0"/>
              <a:t>           </a:t>
            </a:r>
            <a:r>
              <a:rPr lang="en-US" b="1" dirty="0" err="1" smtClean="0"/>
              <a:t>Himanshu</a:t>
            </a:r>
            <a:r>
              <a:rPr lang="en-US" b="1" dirty="0" smtClean="0"/>
              <a:t> </a:t>
            </a:r>
            <a:r>
              <a:rPr lang="en-US" b="1" dirty="0" err="1" smtClean="0"/>
              <a:t>Somani</a:t>
            </a:r>
            <a:r>
              <a:rPr lang="en-US" b="1" dirty="0" smtClean="0"/>
              <a:t> (2015108)</a:t>
            </a:r>
          </a:p>
          <a:p>
            <a:r>
              <a:rPr lang="en-US" b="1" dirty="0"/>
              <a:t>	 </a:t>
            </a:r>
            <a:r>
              <a:rPr lang="en-US" b="1" dirty="0" smtClean="0"/>
              <a:t>           </a:t>
            </a:r>
            <a:r>
              <a:rPr lang="en-US" b="1" dirty="0" err="1" smtClean="0"/>
              <a:t>Akshay</a:t>
            </a:r>
            <a:r>
              <a:rPr lang="en-US" b="1" dirty="0" smtClean="0"/>
              <a:t> Vijay (2015019)</a:t>
            </a:r>
          </a:p>
          <a:p>
            <a:r>
              <a:rPr lang="en-US" b="1" dirty="0"/>
              <a:t>	</a:t>
            </a:r>
            <a:r>
              <a:rPr lang="en-US" b="1" dirty="0" smtClean="0"/>
              <a:t>            Deepak </a:t>
            </a:r>
            <a:r>
              <a:rPr lang="en-US" b="1" dirty="0" err="1" smtClean="0"/>
              <a:t>Chhipa</a:t>
            </a:r>
            <a:r>
              <a:rPr lang="en-US" b="1" dirty="0" smtClean="0"/>
              <a:t> (2015076)</a:t>
            </a:r>
          </a:p>
          <a:p>
            <a:r>
              <a:rPr lang="en-US" b="1" dirty="0"/>
              <a:t>	</a:t>
            </a:r>
            <a:r>
              <a:rPr lang="en-US" b="1" dirty="0" smtClean="0"/>
              <a:t>            Fakir Mohan </a:t>
            </a:r>
            <a:r>
              <a:rPr lang="en-US" b="1" dirty="0" err="1" smtClean="0"/>
              <a:t>Patra</a:t>
            </a:r>
            <a:r>
              <a:rPr lang="en-US" b="1" dirty="0" smtClean="0"/>
              <a:t> (2015086)</a:t>
            </a:r>
          </a:p>
          <a:p>
            <a:endParaRPr lang="en-US" b="1" dirty="0"/>
          </a:p>
        </p:txBody>
      </p:sp>
      <p:sp>
        <p:nvSpPr>
          <p:cNvPr id="5" name="TextBox 4"/>
          <p:cNvSpPr txBox="1"/>
          <p:nvPr/>
        </p:nvSpPr>
        <p:spPr>
          <a:xfrm>
            <a:off x="481913" y="4028303"/>
            <a:ext cx="4584357" cy="2862322"/>
          </a:xfrm>
          <a:prstGeom prst="rect">
            <a:avLst/>
          </a:prstGeom>
          <a:noFill/>
        </p:spPr>
        <p:txBody>
          <a:bodyPr wrap="square" rtlCol="0">
            <a:spAutoFit/>
          </a:bodyPr>
          <a:lstStyle/>
          <a:p>
            <a:r>
              <a:rPr lang="en-US" b="1" dirty="0" smtClean="0"/>
              <a:t>Publication :-</a:t>
            </a:r>
          </a:p>
          <a:p>
            <a:r>
              <a:rPr lang="en-US" b="1" dirty="0" smtClean="0"/>
              <a:t>International Journal of Business Management, Vol.2, No.2 (2010)</a:t>
            </a:r>
          </a:p>
          <a:p>
            <a:endParaRPr lang="en-US" b="1" dirty="0" smtClean="0"/>
          </a:p>
          <a:p>
            <a:r>
              <a:rPr lang="en-US" b="1" dirty="0" smtClean="0"/>
              <a:t>Authors :-</a:t>
            </a:r>
          </a:p>
          <a:p>
            <a:r>
              <a:rPr lang="en-US" b="1" dirty="0" smtClean="0"/>
              <a:t>W.H </a:t>
            </a:r>
            <a:r>
              <a:rPr lang="en-US" b="1" dirty="0" err="1" smtClean="0"/>
              <a:t>lp</a:t>
            </a:r>
            <a:r>
              <a:rPr lang="en-US" b="1" dirty="0" smtClean="0"/>
              <a:t>, Nick Chung and George Ho</a:t>
            </a:r>
          </a:p>
          <a:p>
            <a:r>
              <a:rPr lang="en-US" b="1" dirty="0" smtClean="0"/>
              <a:t>Department of industrial and System Engineering, The Hong Kong Polytechnic University, Hung </a:t>
            </a:r>
            <a:r>
              <a:rPr lang="en-US" b="1" dirty="0" err="1" smtClean="0"/>
              <a:t>Hom</a:t>
            </a:r>
            <a:r>
              <a:rPr lang="en-US" b="1" dirty="0" smtClean="0"/>
              <a:t>, HKSAR</a:t>
            </a:r>
          </a:p>
          <a:p>
            <a:endParaRPr lang="en-US" b="1" dirty="0"/>
          </a:p>
        </p:txBody>
      </p:sp>
      <p:sp>
        <p:nvSpPr>
          <p:cNvPr id="6" name="TextBox 5"/>
          <p:cNvSpPr txBox="1"/>
          <p:nvPr/>
        </p:nvSpPr>
        <p:spPr>
          <a:xfrm>
            <a:off x="10565028" y="234691"/>
            <a:ext cx="1626972" cy="369332"/>
          </a:xfrm>
          <a:prstGeom prst="rect">
            <a:avLst/>
          </a:prstGeom>
          <a:noFill/>
        </p:spPr>
        <p:txBody>
          <a:bodyPr wrap="square" rtlCol="0">
            <a:spAutoFit/>
          </a:bodyPr>
          <a:lstStyle/>
          <a:p>
            <a:r>
              <a:rPr lang="en-US" b="1" dirty="0" smtClean="0"/>
              <a:t>Group No. 25</a:t>
            </a:r>
          </a:p>
        </p:txBody>
      </p:sp>
      <p:sp>
        <p:nvSpPr>
          <p:cNvPr id="7" name="TextBox 6"/>
          <p:cNvSpPr txBox="1"/>
          <p:nvPr/>
        </p:nvSpPr>
        <p:spPr>
          <a:xfrm>
            <a:off x="271848" y="234691"/>
            <a:ext cx="1915298" cy="646331"/>
          </a:xfrm>
          <a:prstGeom prst="rect">
            <a:avLst/>
          </a:prstGeom>
          <a:noFill/>
        </p:spPr>
        <p:txBody>
          <a:bodyPr wrap="square" rtlCol="0">
            <a:spAutoFit/>
          </a:bodyPr>
          <a:lstStyle/>
          <a:p>
            <a:r>
              <a:rPr lang="en-US" b="1" dirty="0" smtClean="0"/>
              <a:t>MS 302</a:t>
            </a:r>
          </a:p>
          <a:p>
            <a:r>
              <a:rPr lang="en-US" b="1" dirty="0" smtClean="0"/>
              <a:t>Business Analytics</a:t>
            </a:r>
            <a:endParaRPr lang="en-US" b="1" dirty="0"/>
          </a:p>
        </p:txBody>
      </p:sp>
    </p:spTree>
    <p:extLst>
      <p:ext uri="{BB962C8B-B14F-4D97-AF65-F5344CB8AC3E}">
        <p14:creationId xmlns:p14="http://schemas.microsoft.com/office/powerpoint/2010/main" val="667134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2995" y="543697"/>
                <a:ext cx="11442356" cy="6499653"/>
              </a:xfrm>
            </p:spPr>
            <p:txBody>
              <a:bodyPr>
                <a:normAutofit/>
              </a:bodyPr>
              <a:lstStyle/>
              <a:p>
                <a:r>
                  <a:rPr lang="en-US" b="1" dirty="0" smtClean="0">
                    <a:solidFill>
                      <a:schemeClr val="accent5">
                        <a:lumMod val="75000"/>
                      </a:schemeClr>
                    </a:solidFill>
                  </a:rPr>
                  <a:t>Objective Function: </a:t>
                </a:r>
                <a:r>
                  <a:rPr lang="en-US" dirty="0"/>
                  <a:t>The objective function is to balance the workload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𝑔</m:t>
                        </m:r>
                      </m:sub>
                    </m:sSub>
                  </m:oMath>
                </a14:m>
                <a:r>
                  <a:rPr lang="en-US" i="1" dirty="0" smtClean="0"/>
                  <a:t> </a:t>
                </a:r>
                <a:r>
                  <a:rPr lang="en-US" dirty="0" smtClean="0"/>
                  <a:t>of each </a:t>
                </a:r>
                <a:r>
                  <a:rPr lang="en-US" dirty="0"/>
                  <a:t>maintenance group. That means the variation of </a:t>
                </a:r>
                <a:r>
                  <a:rPr lang="en-US" dirty="0" smtClean="0"/>
                  <a:t>the total </a:t>
                </a:r>
                <a:r>
                  <a:rPr lang="en-US" dirty="0"/>
                  <a:t>number of working time in each maintenance </a:t>
                </a:r>
                <a:r>
                  <a:rPr lang="en-US" dirty="0" smtClean="0"/>
                  <a:t>group should </a:t>
                </a:r>
                <a:r>
                  <a:rPr lang="en-US" dirty="0"/>
                  <a:t>be minimized.</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2995" y="543697"/>
                <a:ext cx="11442356" cy="6499653"/>
              </a:xfrm>
              <a:blipFill>
                <a:blip r:embed="rId2"/>
                <a:stretch>
                  <a:fillRect l="-959" t="-1313" r="-533"/>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841" y="2289569"/>
            <a:ext cx="5254663" cy="3666388"/>
          </a:xfrm>
          <a:prstGeom prst="rect">
            <a:avLst/>
          </a:prstGeom>
        </p:spPr>
      </p:pic>
    </p:spTree>
    <p:extLst>
      <p:ext uri="{BB962C8B-B14F-4D97-AF65-F5344CB8AC3E}">
        <p14:creationId xmlns:p14="http://schemas.microsoft.com/office/powerpoint/2010/main" val="3731031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95" y="543697"/>
            <a:ext cx="11442356" cy="6499653"/>
          </a:xfrm>
        </p:spPr>
        <p:txBody>
          <a:bodyPr>
            <a:normAutofit/>
          </a:bodyPr>
          <a:lstStyle/>
          <a:p>
            <a:pPr marL="0" indent="0">
              <a:buNone/>
            </a:pPr>
            <a:r>
              <a:rPr lang="en-US" b="1" dirty="0" smtClean="0">
                <a:solidFill>
                  <a:schemeClr val="accent5">
                    <a:lumMod val="75000"/>
                  </a:schemeClr>
                </a:solidFill>
              </a:rPr>
              <a:t>Constraints: </a:t>
            </a:r>
          </a:p>
          <a:p>
            <a:pPr marL="514350" indent="-514350">
              <a:buFont typeface="+mj-lt"/>
              <a:buAutoNum type="arabicPeriod"/>
            </a:pPr>
            <a:r>
              <a:rPr lang="en-US" dirty="0"/>
              <a:t>Inspection should be started for each flight during </a:t>
            </a:r>
            <a:r>
              <a:rPr lang="en-US" dirty="0" smtClean="0"/>
              <a:t>its required </a:t>
            </a:r>
            <a:r>
              <a:rPr lang="en-US" dirty="0"/>
              <a:t>time interval for that type of maintenance</a:t>
            </a:r>
            <a:r>
              <a:rPr lang="en-US" dirty="0" smtClean="0"/>
              <a:t>.</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a:t>Every flight must need to be inspected exactly 1 </a:t>
            </a:r>
            <a:r>
              <a:rPr lang="en-US" dirty="0" smtClean="0"/>
              <a:t>time which </a:t>
            </a:r>
            <a:r>
              <a:rPr lang="en-US" dirty="0"/>
              <a:t>is two hours. Also, there is just one </a:t>
            </a:r>
            <a:r>
              <a:rPr lang="en-US" dirty="0" smtClean="0"/>
              <a:t>maintenance group </a:t>
            </a:r>
            <a:r>
              <a:rPr lang="en-US" dirty="0"/>
              <a:t>allocated to perform inspection flight f </a:t>
            </a:r>
            <a:r>
              <a:rPr lang="en-US" dirty="0" smtClean="0"/>
              <a:t>during time </a:t>
            </a:r>
            <a:r>
              <a:rPr lang="en-US" dirty="0"/>
              <a:t>period 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22" y="2150075"/>
            <a:ext cx="5033721" cy="11491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22" y="4905630"/>
            <a:ext cx="4552017" cy="1322163"/>
          </a:xfrm>
          <a:prstGeom prst="rect">
            <a:avLst/>
          </a:prstGeom>
        </p:spPr>
      </p:pic>
    </p:spTree>
    <p:extLst>
      <p:ext uri="{BB962C8B-B14F-4D97-AF65-F5344CB8AC3E}">
        <p14:creationId xmlns:p14="http://schemas.microsoft.com/office/powerpoint/2010/main" val="3697087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95" y="543697"/>
            <a:ext cx="11442356" cy="6499653"/>
          </a:xfrm>
        </p:spPr>
        <p:txBody>
          <a:bodyPr>
            <a:normAutofit/>
          </a:bodyPr>
          <a:lstStyle/>
          <a:p>
            <a:pPr marL="0" indent="0">
              <a:buNone/>
            </a:pPr>
            <a:r>
              <a:rPr lang="en-US" b="1" dirty="0" smtClean="0">
                <a:solidFill>
                  <a:schemeClr val="accent5">
                    <a:lumMod val="75000"/>
                  </a:schemeClr>
                </a:solidFill>
              </a:rPr>
              <a:t>Continued… </a:t>
            </a:r>
          </a:p>
          <a:p>
            <a:pPr marL="0" indent="0">
              <a:buNone/>
            </a:pPr>
            <a:r>
              <a:rPr lang="en-US" dirty="0" smtClean="0"/>
              <a:t>3.  A </a:t>
            </a:r>
            <a:r>
              <a:rPr lang="en-US" dirty="0"/>
              <a:t>maintenance group can only perform the </a:t>
            </a:r>
            <a:r>
              <a:rPr lang="en-US" dirty="0" smtClean="0"/>
              <a:t>inspection with </a:t>
            </a:r>
            <a:r>
              <a:rPr lang="en-US" dirty="0"/>
              <a:t>the corresponding aircraft licenses</a:t>
            </a:r>
            <a:r>
              <a:rPr lang="en-US" dirty="0" smtClean="0"/>
              <a:t>.</a:t>
            </a:r>
          </a:p>
          <a:p>
            <a:pPr marL="514350" indent="-514350">
              <a:buFont typeface="+mj-lt"/>
              <a:buAutoNum type="arabicPeriod"/>
            </a:pPr>
            <a:endParaRPr lang="en-US" dirty="0" smtClean="0"/>
          </a:p>
          <a:p>
            <a:pPr marL="0" indent="0">
              <a:buNone/>
            </a:pPr>
            <a:endParaRPr lang="en-US" dirty="0"/>
          </a:p>
          <a:p>
            <a:pPr marL="0" indent="0">
              <a:buNone/>
            </a:pPr>
            <a:endParaRPr lang="en-US" dirty="0"/>
          </a:p>
          <a:p>
            <a:pPr marL="0" indent="0">
              <a:buNone/>
            </a:pPr>
            <a:r>
              <a:rPr lang="en-US" dirty="0" smtClean="0"/>
              <a:t>4. A </a:t>
            </a:r>
            <a:r>
              <a:rPr lang="en-US" dirty="0"/>
              <a:t>maintenance group with the corresponding </a:t>
            </a:r>
            <a:r>
              <a:rPr lang="en-US" dirty="0" smtClean="0"/>
              <a:t>aircraft license </a:t>
            </a:r>
            <a:r>
              <a:rPr lang="en-US" dirty="0"/>
              <a:t>can only provide maintenance service for </a:t>
            </a:r>
            <a:r>
              <a:rPr lang="en-US" dirty="0" smtClean="0"/>
              <a:t>one flight </a:t>
            </a:r>
            <a:r>
              <a:rPr lang="en-US" dirty="0"/>
              <a:t>at a time.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78" y="2024901"/>
            <a:ext cx="4339304" cy="13763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178" y="4556991"/>
            <a:ext cx="4737327" cy="1858372"/>
          </a:xfrm>
          <a:prstGeom prst="rect">
            <a:avLst/>
          </a:prstGeom>
        </p:spPr>
      </p:pic>
    </p:spTree>
    <p:extLst>
      <p:ext uri="{BB962C8B-B14F-4D97-AF65-F5344CB8AC3E}">
        <p14:creationId xmlns:p14="http://schemas.microsoft.com/office/powerpoint/2010/main" val="435707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Methodology:</a:t>
            </a:r>
            <a:endParaRPr lang="en-US" b="1" dirty="0">
              <a:solidFill>
                <a:schemeClr val="accent5">
                  <a:lumMod val="75000"/>
                </a:schemeClr>
              </a:solidFill>
            </a:endParaRPr>
          </a:p>
        </p:txBody>
      </p:sp>
      <p:sp>
        <p:nvSpPr>
          <p:cNvPr id="5" name="Content Placeholder 4"/>
          <p:cNvSpPr>
            <a:spLocks noGrp="1"/>
          </p:cNvSpPr>
          <p:nvPr>
            <p:ph idx="1"/>
          </p:nvPr>
        </p:nvSpPr>
        <p:spPr>
          <a:xfrm>
            <a:off x="838200" y="1825625"/>
            <a:ext cx="10515600" cy="4760526"/>
          </a:xfrm>
        </p:spPr>
        <p:txBody>
          <a:bodyPr>
            <a:normAutofit fontScale="92500"/>
          </a:bodyPr>
          <a:lstStyle/>
          <a:p>
            <a:r>
              <a:rPr lang="en-US" dirty="0"/>
              <a:t>To assign flights to the maintenance groups according </a:t>
            </a:r>
            <a:r>
              <a:rPr lang="en-US" dirty="0" smtClean="0"/>
              <a:t>to the </a:t>
            </a:r>
            <a:r>
              <a:rPr lang="en-US" dirty="0"/>
              <a:t>time constraints and still fulfill the aircraft </a:t>
            </a:r>
            <a:r>
              <a:rPr lang="en-US" dirty="0" smtClean="0"/>
              <a:t>licenses requirement</a:t>
            </a:r>
            <a:r>
              <a:rPr lang="en-US" dirty="0"/>
              <a:t>, Microsoft Excel Solver would be used </a:t>
            </a:r>
            <a:r>
              <a:rPr lang="en-US" dirty="0" smtClean="0"/>
              <a:t>for solving </a:t>
            </a:r>
            <a:r>
              <a:rPr lang="en-US" dirty="0"/>
              <a:t>the integer programming</a:t>
            </a:r>
            <a:r>
              <a:rPr lang="en-US" dirty="0" smtClean="0"/>
              <a:t>.</a:t>
            </a:r>
          </a:p>
          <a:p>
            <a:endParaRPr lang="en-US" dirty="0" smtClean="0"/>
          </a:p>
          <a:p>
            <a:r>
              <a:rPr lang="en-US" dirty="0" smtClean="0"/>
              <a:t>Solver </a:t>
            </a:r>
            <a:r>
              <a:rPr lang="en-US" dirty="0"/>
              <a:t>is part of a suite of commands sometimes </a:t>
            </a:r>
            <a:r>
              <a:rPr lang="en-US" dirty="0" smtClean="0"/>
              <a:t>called what-if </a:t>
            </a:r>
            <a:r>
              <a:rPr lang="en-US" dirty="0"/>
              <a:t>analysis tools which is a process of changing </a:t>
            </a:r>
            <a:r>
              <a:rPr lang="en-US" dirty="0" smtClean="0"/>
              <a:t>the values </a:t>
            </a:r>
            <a:r>
              <a:rPr lang="en-US" dirty="0"/>
              <a:t>in cells to see how those changes affect </a:t>
            </a:r>
            <a:r>
              <a:rPr lang="en-US" dirty="0" smtClean="0"/>
              <a:t>the outcome </a:t>
            </a:r>
            <a:r>
              <a:rPr lang="en-US" dirty="0"/>
              <a:t>of formulas on the worksheet. With Solver, </a:t>
            </a:r>
            <a:r>
              <a:rPr lang="en-US" dirty="0" smtClean="0"/>
              <a:t>an optimal </a:t>
            </a:r>
            <a:r>
              <a:rPr lang="en-US" dirty="0"/>
              <a:t>value can be found for a formula in the target </a:t>
            </a:r>
            <a:r>
              <a:rPr lang="en-US" dirty="0" smtClean="0"/>
              <a:t>cell on </a:t>
            </a:r>
            <a:r>
              <a:rPr lang="en-US" dirty="0"/>
              <a:t>a worksheet. Solver works with a group of cells </a:t>
            </a:r>
            <a:r>
              <a:rPr lang="en-US" dirty="0" smtClean="0"/>
              <a:t>that are </a:t>
            </a:r>
            <a:r>
              <a:rPr lang="en-US" dirty="0"/>
              <a:t>related, either directly or indirectly, to the formula </a:t>
            </a:r>
            <a:r>
              <a:rPr lang="en-US" dirty="0" smtClean="0"/>
              <a:t>in the </a:t>
            </a:r>
            <a:r>
              <a:rPr lang="en-US" dirty="0"/>
              <a:t>target cell. Also, solver adjusts the values in </a:t>
            </a:r>
            <a:r>
              <a:rPr lang="en-US" dirty="0" smtClean="0"/>
              <a:t>the changing </a:t>
            </a:r>
            <a:r>
              <a:rPr lang="en-US" dirty="0"/>
              <a:t>cells which specified (adjustable cells) </a:t>
            </a:r>
            <a:r>
              <a:rPr lang="en-US" dirty="0" smtClean="0"/>
              <a:t>to produce </a:t>
            </a:r>
            <a:r>
              <a:rPr lang="en-US" dirty="0"/>
              <a:t>the result you specify from the target </a:t>
            </a:r>
            <a:r>
              <a:rPr lang="en-US" dirty="0" smtClean="0"/>
              <a:t>cell formula.</a:t>
            </a:r>
            <a:endParaRPr lang="en-US" dirty="0"/>
          </a:p>
        </p:txBody>
      </p:sp>
    </p:spTree>
    <p:extLst>
      <p:ext uri="{BB962C8B-B14F-4D97-AF65-F5344CB8AC3E}">
        <p14:creationId xmlns:p14="http://schemas.microsoft.com/office/powerpoint/2010/main" val="1311106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Result and Discussion:</a:t>
            </a:r>
            <a:endParaRPr lang="en-US" b="1" dirty="0">
              <a:solidFill>
                <a:schemeClr val="accent5">
                  <a:lumMod val="75000"/>
                </a:schemeClr>
              </a:solidFill>
            </a:endParaRPr>
          </a:p>
        </p:txBody>
      </p:sp>
      <p:sp>
        <p:nvSpPr>
          <p:cNvPr id="6" name="Content Placeholder 5"/>
          <p:cNvSpPr>
            <a:spLocks noGrp="1"/>
          </p:cNvSpPr>
          <p:nvPr>
            <p:ph idx="1"/>
          </p:nvPr>
        </p:nvSpPr>
        <p:spPr/>
        <p:txBody>
          <a:bodyPr>
            <a:normAutofit fontScale="92500" lnSpcReduction="10000"/>
          </a:bodyPr>
          <a:lstStyle/>
          <a:p>
            <a:r>
              <a:rPr lang="en-US" dirty="0"/>
              <a:t>After reviewing all the results, all the cases can </a:t>
            </a:r>
            <a:r>
              <a:rPr lang="en-US" dirty="0" smtClean="0"/>
              <a:t>be obtained </a:t>
            </a:r>
            <a:r>
              <a:rPr lang="en-US" dirty="0"/>
              <a:t>optimal solution. Although there are </a:t>
            </a:r>
            <a:r>
              <a:rPr lang="en-US" dirty="0" smtClean="0"/>
              <a:t>some variables </a:t>
            </a:r>
            <a:r>
              <a:rPr lang="en-US" dirty="0"/>
              <a:t>that cannot become binary number, </a:t>
            </a:r>
            <a:r>
              <a:rPr lang="en-US" dirty="0" smtClean="0"/>
              <a:t>optimal solution </a:t>
            </a:r>
            <a:r>
              <a:rPr lang="en-US" dirty="0"/>
              <a:t>is reached since the workload of each group </a:t>
            </a:r>
            <a:r>
              <a:rPr lang="en-US" dirty="0" smtClean="0"/>
              <a:t>is balanced </a:t>
            </a:r>
            <a:r>
              <a:rPr lang="en-US" dirty="0"/>
              <a:t>and all the constraints are fulfilled </a:t>
            </a:r>
            <a:r>
              <a:rPr lang="en-US" dirty="0" smtClean="0"/>
              <a:t>after n rounding </a:t>
            </a:r>
            <a:r>
              <a:rPr lang="en-US" dirty="0"/>
              <a:t>up. Moreover, the computation time </a:t>
            </a:r>
            <a:r>
              <a:rPr lang="en-US" dirty="0" smtClean="0"/>
              <a:t>is reasonable </a:t>
            </a:r>
            <a:r>
              <a:rPr lang="en-US" dirty="0"/>
              <a:t>and acceptable since the total </a:t>
            </a:r>
            <a:r>
              <a:rPr lang="en-US" dirty="0" smtClean="0"/>
              <a:t>computation time </a:t>
            </a:r>
            <a:r>
              <a:rPr lang="en-US" dirty="0"/>
              <a:t>of a shift is only 53 sec</a:t>
            </a:r>
            <a:r>
              <a:rPr lang="en-US" dirty="0" smtClean="0"/>
              <a:t>.</a:t>
            </a:r>
          </a:p>
          <a:p>
            <a:pPr marL="0" indent="0">
              <a:buNone/>
            </a:pPr>
            <a:endParaRPr lang="en-US" dirty="0" smtClean="0"/>
          </a:p>
          <a:p>
            <a:r>
              <a:rPr lang="en-US" dirty="0"/>
              <a:t>The maintenance personnel allocation would be </a:t>
            </a:r>
            <a:r>
              <a:rPr lang="en-US" dirty="0" smtClean="0"/>
              <a:t>different in </a:t>
            </a:r>
            <a:r>
              <a:rPr lang="en-US" dirty="0"/>
              <a:t>peak and non-peak time </a:t>
            </a:r>
            <a:r>
              <a:rPr lang="en-US" dirty="0"/>
              <a:t>c</a:t>
            </a:r>
            <a:r>
              <a:rPr lang="en-US" dirty="0" smtClean="0"/>
              <a:t>omparing </a:t>
            </a:r>
            <a:r>
              <a:rPr lang="en-US" dirty="0"/>
              <a:t>with the peak and non-peak time, since </a:t>
            </a:r>
            <a:r>
              <a:rPr lang="en-US" dirty="0" smtClean="0"/>
              <a:t>the number </a:t>
            </a:r>
            <a:r>
              <a:rPr lang="en-US" dirty="0"/>
              <a:t>of flights which need to be inspected would </a:t>
            </a:r>
            <a:r>
              <a:rPr lang="en-US" dirty="0" smtClean="0"/>
              <a:t>be reduced </a:t>
            </a:r>
            <a:r>
              <a:rPr lang="en-US" dirty="0"/>
              <a:t>and the staying time of each flight is longer, </a:t>
            </a:r>
            <a:r>
              <a:rPr lang="en-US" dirty="0" smtClean="0"/>
              <a:t>the number </a:t>
            </a:r>
            <a:r>
              <a:rPr lang="en-US" dirty="0"/>
              <a:t>of teams should be reduced in order to </a:t>
            </a:r>
            <a:r>
              <a:rPr lang="en-US" dirty="0" smtClean="0"/>
              <a:t>increase the </a:t>
            </a:r>
            <a:r>
              <a:rPr lang="en-US" dirty="0"/>
              <a:t>utilization of each inspector.</a:t>
            </a:r>
            <a:endParaRPr lang="en-US" dirty="0"/>
          </a:p>
        </p:txBody>
      </p:sp>
    </p:spTree>
    <p:extLst>
      <p:ext uri="{BB962C8B-B14F-4D97-AF65-F5344CB8AC3E}">
        <p14:creationId xmlns:p14="http://schemas.microsoft.com/office/powerpoint/2010/main" val="871307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4249" y="1502965"/>
            <a:ext cx="11343502" cy="4873121"/>
          </a:xfrm>
          <a:prstGeom prst="rect">
            <a:avLst/>
          </a:prstGeom>
        </p:spPr>
      </p:pic>
      <p:sp>
        <p:nvSpPr>
          <p:cNvPr id="5" name="TextBox 4"/>
          <p:cNvSpPr txBox="1"/>
          <p:nvPr/>
        </p:nvSpPr>
        <p:spPr>
          <a:xfrm>
            <a:off x="4001529" y="6488668"/>
            <a:ext cx="4188941" cy="369332"/>
          </a:xfrm>
          <a:prstGeom prst="rect">
            <a:avLst/>
          </a:prstGeom>
          <a:noFill/>
        </p:spPr>
        <p:txBody>
          <a:bodyPr wrap="square" rtlCol="0">
            <a:spAutoFit/>
          </a:bodyPr>
          <a:lstStyle/>
          <a:p>
            <a:r>
              <a:rPr lang="en-US" smtClean="0"/>
              <a:t>Fig: </a:t>
            </a:r>
            <a:r>
              <a:rPr lang="en-US" dirty="0"/>
              <a:t>Illustration of the objection function</a:t>
            </a:r>
            <a:endParaRPr lang="en-US" dirty="0"/>
          </a:p>
        </p:txBody>
      </p:sp>
      <p:sp>
        <p:nvSpPr>
          <p:cNvPr id="7" name="Rectangle 6"/>
          <p:cNvSpPr/>
          <p:nvPr/>
        </p:nvSpPr>
        <p:spPr>
          <a:xfrm>
            <a:off x="424249" y="847123"/>
            <a:ext cx="1389611" cy="369332"/>
          </a:xfrm>
          <a:prstGeom prst="rect">
            <a:avLst/>
          </a:prstGeom>
        </p:spPr>
        <p:txBody>
          <a:bodyPr wrap="none">
            <a:spAutoFit/>
          </a:bodyPr>
          <a:lstStyle/>
          <a:p>
            <a:r>
              <a:rPr lang="en-US" b="1" dirty="0">
                <a:solidFill>
                  <a:schemeClr val="accent5">
                    <a:lumMod val="75000"/>
                  </a:schemeClr>
                </a:solidFill>
              </a:rPr>
              <a:t>Continued… </a:t>
            </a:r>
          </a:p>
        </p:txBody>
      </p:sp>
    </p:spTree>
    <p:extLst>
      <p:ext uri="{BB962C8B-B14F-4D97-AF65-F5344CB8AC3E}">
        <p14:creationId xmlns:p14="http://schemas.microsoft.com/office/powerpoint/2010/main" val="2064850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567" y="787657"/>
            <a:ext cx="10515600" cy="4351338"/>
          </a:xfrm>
        </p:spPr>
        <p:txBody>
          <a:bodyPr>
            <a:normAutofit/>
          </a:bodyPr>
          <a:lstStyle/>
          <a:p>
            <a:pPr marL="0" indent="0">
              <a:buNone/>
            </a:pPr>
            <a:r>
              <a:rPr lang="en-US" sz="3600" b="1" dirty="0" smtClean="0">
                <a:solidFill>
                  <a:schemeClr val="accent5">
                    <a:lumMod val="75000"/>
                  </a:schemeClr>
                </a:solidFill>
              </a:rPr>
              <a:t>Conclusion:</a:t>
            </a:r>
          </a:p>
          <a:p>
            <a:pPr marL="0" indent="0">
              <a:buNone/>
            </a:pPr>
            <a:r>
              <a:rPr lang="en-US" dirty="0"/>
              <a:t>This paper proposed an optimization approach to </a:t>
            </a:r>
            <a:r>
              <a:rPr lang="en-US" dirty="0" smtClean="0"/>
              <a:t>improve the </a:t>
            </a:r>
            <a:r>
              <a:rPr lang="en-US" dirty="0"/>
              <a:t>manual maintenance scheduling process. </a:t>
            </a:r>
            <a:r>
              <a:rPr lang="en-US" dirty="0" smtClean="0"/>
              <a:t>Since scheduling </a:t>
            </a:r>
            <a:r>
              <a:rPr lang="en-US" dirty="0"/>
              <a:t>would split up into different stages studied </a:t>
            </a:r>
            <a:r>
              <a:rPr lang="en-US" dirty="0" smtClean="0"/>
              <a:t>in the </a:t>
            </a:r>
            <a:r>
              <a:rPr lang="en-US" dirty="0"/>
              <a:t>literature, different mathematical techniques should </a:t>
            </a:r>
            <a:r>
              <a:rPr lang="en-US" dirty="0" smtClean="0"/>
              <a:t>be adopted </a:t>
            </a:r>
            <a:r>
              <a:rPr lang="en-US" dirty="0"/>
              <a:t>to cater for their own problem </a:t>
            </a:r>
            <a:r>
              <a:rPr lang="en-US" dirty="0" smtClean="0"/>
              <a:t>characteristics. There </a:t>
            </a:r>
            <a:r>
              <a:rPr lang="en-US" dirty="0"/>
              <a:t>are 3 stages for solving the aircraft </a:t>
            </a:r>
            <a:r>
              <a:rPr lang="en-US" dirty="0" smtClean="0"/>
              <a:t>maintenance scheduling </a:t>
            </a:r>
            <a:r>
              <a:rPr lang="en-US" dirty="0"/>
              <a:t>problem. They are </a:t>
            </a:r>
            <a:r>
              <a:rPr lang="en-US" b="1" dirty="0"/>
              <a:t>initial maintenance </a:t>
            </a:r>
            <a:r>
              <a:rPr lang="en-US" b="1" dirty="0" smtClean="0"/>
              <a:t>demand schedule</a:t>
            </a:r>
            <a:r>
              <a:rPr lang="en-US" b="1" dirty="0"/>
              <a:t>, the maintenance pairing and the </a:t>
            </a:r>
            <a:r>
              <a:rPr lang="en-US" b="1" dirty="0" smtClean="0"/>
              <a:t>maintenance groups </a:t>
            </a:r>
            <a:r>
              <a:rPr lang="en-US" b="1" dirty="0"/>
              <a:t>assignment </a:t>
            </a:r>
            <a:r>
              <a:rPr lang="en-US" dirty="0"/>
              <a:t>in a sequential </a:t>
            </a:r>
            <a:r>
              <a:rPr lang="en-US" dirty="0" smtClean="0"/>
              <a:t>way.</a:t>
            </a:r>
            <a:endParaRPr lang="en-US" sz="3600" b="1" dirty="0"/>
          </a:p>
        </p:txBody>
      </p:sp>
    </p:spTree>
    <p:extLst>
      <p:ext uri="{BB962C8B-B14F-4D97-AF65-F5344CB8AC3E}">
        <p14:creationId xmlns:p14="http://schemas.microsoft.com/office/powerpoint/2010/main" val="361249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0531" y="2693775"/>
            <a:ext cx="5115697" cy="1107996"/>
          </a:xfrm>
          <a:prstGeom prst="rect">
            <a:avLst/>
          </a:prstGeom>
          <a:noFill/>
        </p:spPr>
        <p:txBody>
          <a:bodyPr wrap="square" rtlCol="0">
            <a:spAutoFit/>
          </a:bodyPr>
          <a:lstStyle/>
          <a:p>
            <a:r>
              <a:rPr lang="en-US" sz="6600" b="1" dirty="0" smtClean="0">
                <a:solidFill>
                  <a:schemeClr val="accent5">
                    <a:lumMod val="75000"/>
                  </a:schemeClr>
                </a:solidFill>
              </a:rPr>
              <a:t>THANK YOU !</a:t>
            </a:r>
            <a:endParaRPr lang="en-US" sz="6600" b="1" dirty="0">
              <a:solidFill>
                <a:schemeClr val="accent5">
                  <a:lumMod val="75000"/>
                </a:schemeClr>
              </a:solidFill>
            </a:endParaRPr>
          </a:p>
        </p:txBody>
      </p:sp>
    </p:spTree>
    <p:extLst>
      <p:ext uri="{BB962C8B-B14F-4D97-AF65-F5344CB8AC3E}">
        <p14:creationId xmlns:p14="http://schemas.microsoft.com/office/powerpoint/2010/main" val="117607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3200" dirty="0" smtClean="0"/>
          </a:p>
          <a:p>
            <a:r>
              <a:rPr lang="en-US" sz="3200" dirty="0" smtClean="0"/>
              <a:t>Introduction</a:t>
            </a:r>
          </a:p>
          <a:p>
            <a:r>
              <a:rPr lang="en-US" sz="3200" dirty="0" smtClean="0"/>
              <a:t>Objective</a:t>
            </a:r>
          </a:p>
          <a:p>
            <a:r>
              <a:rPr lang="en-US" sz="3200" dirty="0" smtClean="0"/>
              <a:t>Literature Review</a:t>
            </a:r>
          </a:p>
          <a:p>
            <a:r>
              <a:rPr lang="en-US" sz="3200" dirty="0" smtClean="0"/>
              <a:t>Model Formulation</a:t>
            </a:r>
          </a:p>
          <a:p>
            <a:r>
              <a:rPr lang="en-US" sz="3200" dirty="0" smtClean="0"/>
              <a:t>Methodology</a:t>
            </a:r>
          </a:p>
          <a:p>
            <a:r>
              <a:rPr lang="en-US" sz="3200" dirty="0" smtClean="0"/>
              <a:t>Result and Discussion</a:t>
            </a:r>
            <a:endParaRPr lang="en-US" sz="3200" dirty="0"/>
          </a:p>
        </p:txBody>
      </p:sp>
      <p:sp>
        <p:nvSpPr>
          <p:cNvPr id="5" name="TextBox 4"/>
          <p:cNvSpPr txBox="1"/>
          <p:nvPr/>
        </p:nvSpPr>
        <p:spPr>
          <a:xfrm>
            <a:off x="838200" y="1440904"/>
            <a:ext cx="4658498" cy="769441"/>
          </a:xfrm>
          <a:prstGeom prst="rect">
            <a:avLst/>
          </a:prstGeom>
          <a:noFill/>
        </p:spPr>
        <p:txBody>
          <a:bodyPr wrap="square" rtlCol="0">
            <a:spAutoFit/>
          </a:bodyPr>
          <a:lstStyle/>
          <a:p>
            <a:r>
              <a:rPr lang="en-US" sz="4400" b="1" dirty="0" smtClean="0">
                <a:solidFill>
                  <a:schemeClr val="accent5">
                    <a:lumMod val="75000"/>
                  </a:schemeClr>
                </a:solidFill>
              </a:rPr>
              <a:t>Content:</a:t>
            </a:r>
            <a:endParaRPr lang="en-US" sz="4400" b="1" dirty="0">
              <a:solidFill>
                <a:schemeClr val="accent5">
                  <a:lumMod val="75000"/>
                </a:schemeClr>
              </a:solidFill>
            </a:endParaRPr>
          </a:p>
        </p:txBody>
      </p:sp>
    </p:spTree>
    <p:extLst>
      <p:ext uri="{BB962C8B-B14F-4D97-AF65-F5344CB8AC3E}">
        <p14:creationId xmlns:p14="http://schemas.microsoft.com/office/powerpoint/2010/main" val="252904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Introduction:</a:t>
            </a:r>
            <a:endParaRPr lang="en-US" b="1" dirty="0">
              <a:solidFill>
                <a:schemeClr val="accent5">
                  <a:lumMod val="75000"/>
                </a:schemeClr>
              </a:solidFill>
            </a:endParaRPr>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In </a:t>
            </a:r>
            <a:r>
              <a:rPr lang="en-US" dirty="0"/>
              <a:t>p</a:t>
            </a:r>
            <a:r>
              <a:rPr lang="en-US" dirty="0" smtClean="0"/>
              <a:t>ast few years </a:t>
            </a:r>
            <a:r>
              <a:rPr lang="en-US" dirty="0"/>
              <a:t>since air transport becomes more and </a:t>
            </a:r>
            <a:r>
              <a:rPr lang="en-US" dirty="0" smtClean="0"/>
              <a:t>more popular </a:t>
            </a:r>
            <a:r>
              <a:rPr lang="en-US" dirty="0"/>
              <a:t>in the world, airline industry has been </a:t>
            </a:r>
            <a:r>
              <a:rPr lang="en-US" dirty="0" smtClean="0"/>
              <a:t>increasing rapidly </a:t>
            </a:r>
            <a:r>
              <a:rPr lang="en-US" dirty="0"/>
              <a:t>on the demand of the aircraft </a:t>
            </a:r>
            <a:r>
              <a:rPr lang="en-US" dirty="0" smtClean="0"/>
              <a:t>service. The reliability and safety in flight is extremely necessary and that depend on the adoption of proper maintenance system.</a:t>
            </a:r>
          </a:p>
          <a:p>
            <a:pPr marL="0" indent="0">
              <a:buNone/>
            </a:pPr>
            <a:r>
              <a:rPr lang="en-US" dirty="0" smtClean="0"/>
              <a:t>Therefore, it is essential for aircraft maintenance companies to perform the manpower scheduling efficiently.</a:t>
            </a:r>
            <a:endParaRPr lang="en-US" dirty="0"/>
          </a:p>
        </p:txBody>
      </p:sp>
    </p:spTree>
    <p:extLst>
      <p:ext uri="{BB962C8B-B14F-4D97-AF65-F5344CB8AC3E}">
        <p14:creationId xmlns:p14="http://schemas.microsoft.com/office/powerpoint/2010/main" val="3326411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Objective:</a:t>
            </a:r>
            <a:endParaRPr lang="en-US" b="1" dirty="0">
              <a:solidFill>
                <a:schemeClr val="accent5">
                  <a:lumMod val="75000"/>
                </a:schemeClr>
              </a:solidFill>
            </a:endParaRPr>
          </a:p>
        </p:txBody>
      </p:sp>
      <p:sp>
        <p:nvSpPr>
          <p:cNvPr id="3" name="Content Placeholder 2"/>
          <p:cNvSpPr>
            <a:spLocks noGrp="1"/>
          </p:cNvSpPr>
          <p:nvPr>
            <p:ph idx="1"/>
          </p:nvPr>
        </p:nvSpPr>
        <p:spPr>
          <a:xfrm>
            <a:off x="838200" y="1876039"/>
            <a:ext cx="10515600" cy="4351338"/>
          </a:xfrm>
        </p:spPr>
        <p:txBody>
          <a:bodyPr>
            <a:normAutofit/>
          </a:bodyPr>
          <a:lstStyle/>
          <a:p>
            <a:pPr marL="0" indent="0">
              <a:buNone/>
            </a:pPr>
            <a:r>
              <a:rPr lang="en-US" dirty="0" smtClean="0"/>
              <a:t>Our Main objective is to provide an Integer Programming approach to determine the optimal solutions to aircraft maintenance planning and scheduling and hence the planning and Manpower Scheduling processes can become more efficient and effective. </a:t>
            </a:r>
          </a:p>
          <a:p>
            <a:pPr marL="0" indent="0">
              <a:buNone/>
            </a:pPr>
            <a:r>
              <a:rPr lang="en-US" dirty="0" smtClean="0"/>
              <a:t>Our main Focus on </a:t>
            </a:r>
            <a:r>
              <a:rPr lang="en-US" dirty="0"/>
              <a:t>d</a:t>
            </a:r>
            <a:r>
              <a:rPr lang="en-US" dirty="0" smtClean="0"/>
              <a:t>eveloping a scheduling system that can help airport support </a:t>
            </a:r>
            <a:r>
              <a:rPr lang="en-US" dirty="0"/>
              <a:t>services companies</a:t>
            </a:r>
            <a:r>
              <a:rPr lang="en-US" dirty="0" smtClean="0"/>
              <a:t> to make decisions in providing the right staff in the right place at the right time</a:t>
            </a:r>
            <a:r>
              <a:rPr lang="en-US" dirty="0"/>
              <a:t>.</a:t>
            </a:r>
            <a:endParaRPr lang="en-US" dirty="0" smtClean="0"/>
          </a:p>
        </p:txBody>
      </p:sp>
    </p:spTree>
    <p:extLst>
      <p:ext uri="{BB962C8B-B14F-4D97-AF65-F5344CB8AC3E}">
        <p14:creationId xmlns:p14="http://schemas.microsoft.com/office/powerpoint/2010/main" val="3809089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Literature Review:</a:t>
            </a:r>
            <a:endParaRPr lang="en-US" b="1" dirty="0">
              <a:solidFill>
                <a:schemeClr val="accent5">
                  <a:lumMod val="75000"/>
                </a:schemeClr>
              </a:solidFill>
            </a:endParaRPr>
          </a:p>
        </p:txBody>
      </p:sp>
      <p:sp>
        <p:nvSpPr>
          <p:cNvPr id="3" name="Content Placeholder 2"/>
          <p:cNvSpPr>
            <a:spLocks noGrp="1"/>
          </p:cNvSpPr>
          <p:nvPr>
            <p:ph idx="1"/>
          </p:nvPr>
        </p:nvSpPr>
        <p:spPr>
          <a:xfrm>
            <a:off x="838200" y="1504349"/>
            <a:ext cx="10515600" cy="4859381"/>
          </a:xfrm>
        </p:spPr>
        <p:txBody>
          <a:bodyPr>
            <a:normAutofit lnSpcReduction="10000"/>
          </a:bodyPr>
          <a:lstStyle/>
          <a:p>
            <a:r>
              <a:rPr lang="en-US" dirty="0"/>
              <a:t>Cheung et al. (2005</a:t>
            </a:r>
            <a:r>
              <a:rPr lang="en-US" dirty="0" smtClean="0"/>
              <a:t>), experimented that </a:t>
            </a:r>
            <a:r>
              <a:rPr lang="en-US" dirty="0"/>
              <a:t>in enabling </a:t>
            </a:r>
            <a:r>
              <a:rPr lang="en-US" dirty="0" smtClean="0"/>
              <a:t>airport support </a:t>
            </a:r>
            <a:r>
              <a:rPr lang="en-US" dirty="0"/>
              <a:t>services companies to achieve effective </a:t>
            </a:r>
            <a:r>
              <a:rPr lang="en-US" dirty="0" smtClean="0"/>
              <a:t>and efficient </a:t>
            </a:r>
            <a:r>
              <a:rPr lang="en-US" dirty="0"/>
              <a:t>operations; accurate planning, scheduling </a:t>
            </a:r>
            <a:r>
              <a:rPr lang="en-US" dirty="0" smtClean="0"/>
              <a:t>and control </a:t>
            </a:r>
            <a:r>
              <a:rPr lang="en-US" dirty="0"/>
              <a:t>systems are important and essential</a:t>
            </a:r>
            <a:r>
              <a:rPr lang="en-US" dirty="0" smtClean="0"/>
              <a:t>.</a:t>
            </a:r>
          </a:p>
          <a:p>
            <a:r>
              <a:rPr lang="en-US" dirty="0"/>
              <a:t>Ernst et al. (</a:t>
            </a:r>
            <a:r>
              <a:rPr lang="en-US" dirty="0" smtClean="0"/>
              <a:t>2004), experimented </a:t>
            </a:r>
            <a:r>
              <a:rPr lang="en-US" dirty="0"/>
              <a:t>that it is difficult to find the optimal </a:t>
            </a:r>
            <a:r>
              <a:rPr lang="en-US" dirty="0" smtClean="0"/>
              <a:t>solutions since </a:t>
            </a:r>
            <a:r>
              <a:rPr lang="en-US" dirty="0"/>
              <a:t>it involve many constraints and complex </a:t>
            </a:r>
            <a:r>
              <a:rPr lang="en-US" dirty="0" smtClean="0"/>
              <a:t>problems, such </a:t>
            </a:r>
            <a:r>
              <a:rPr lang="en-US" dirty="0"/>
              <a:t>as costs minimization, meeting </a:t>
            </a:r>
            <a:r>
              <a:rPr lang="en-US" dirty="0" smtClean="0"/>
              <a:t>employee preferences</a:t>
            </a:r>
            <a:r>
              <a:rPr lang="en-US" dirty="0"/>
              <a:t>, distributing equitably among employees </a:t>
            </a:r>
            <a:r>
              <a:rPr lang="en-US" dirty="0" smtClean="0"/>
              <a:t>and place </a:t>
            </a:r>
            <a:r>
              <a:rPr lang="en-US" dirty="0"/>
              <a:t>satisfaction</a:t>
            </a:r>
            <a:r>
              <a:rPr lang="en-US" dirty="0" smtClean="0"/>
              <a:t>.</a:t>
            </a:r>
            <a:r>
              <a:rPr lang="en-US" dirty="0"/>
              <a:t> </a:t>
            </a:r>
            <a:r>
              <a:rPr lang="en-US" dirty="0" smtClean="0"/>
              <a:t>       He also stated that personnel </a:t>
            </a:r>
            <a:r>
              <a:rPr lang="en-US" dirty="0"/>
              <a:t>scheduling </a:t>
            </a:r>
            <a:r>
              <a:rPr lang="en-US" dirty="0" smtClean="0"/>
              <a:t>is the </a:t>
            </a:r>
            <a:r>
              <a:rPr lang="en-US" dirty="0"/>
              <a:t>process of constructing work timetables for staff </a:t>
            </a:r>
            <a:r>
              <a:rPr lang="en-US" dirty="0" smtClean="0"/>
              <a:t>so that </a:t>
            </a:r>
            <a:r>
              <a:rPr lang="en-US" dirty="0"/>
              <a:t>an organization can satisfy the demand for its </a:t>
            </a:r>
            <a:r>
              <a:rPr lang="en-US" dirty="0" smtClean="0"/>
              <a:t>goods or </a:t>
            </a:r>
            <a:r>
              <a:rPr lang="en-US" dirty="0"/>
              <a:t>services</a:t>
            </a:r>
            <a:endParaRPr lang="en-US" dirty="0" smtClean="0"/>
          </a:p>
          <a:p>
            <a:r>
              <a:rPr lang="en-US" dirty="0" smtClean="0"/>
              <a:t>Bruker </a:t>
            </a:r>
            <a:r>
              <a:rPr lang="en-US" dirty="0"/>
              <a:t>(2002</a:t>
            </a:r>
            <a:r>
              <a:rPr lang="en-US" dirty="0" smtClean="0"/>
              <a:t>), experimented that scheduling </a:t>
            </a:r>
            <a:r>
              <a:rPr lang="en-US" dirty="0"/>
              <a:t>is </a:t>
            </a:r>
            <a:r>
              <a:rPr lang="en-US" dirty="0" smtClean="0"/>
              <a:t>concerned with </a:t>
            </a:r>
            <a:r>
              <a:rPr lang="en-US" dirty="0"/>
              <a:t>the optimal allocation of scarce resources </a:t>
            </a:r>
            <a:r>
              <a:rPr lang="en-US" dirty="0" smtClean="0"/>
              <a:t>to activities </a:t>
            </a:r>
            <a:r>
              <a:rPr lang="en-US" dirty="0"/>
              <a:t>over </a:t>
            </a:r>
            <a:r>
              <a:rPr lang="en-US" dirty="0" smtClean="0"/>
              <a:t>time.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7593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4349"/>
            <a:ext cx="10515600" cy="4859381"/>
          </a:xfrm>
        </p:spPr>
        <p:txBody>
          <a:bodyPr>
            <a:normAutofit fontScale="92500"/>
          </a:bodyPr>
          <a:lstStyle/>
          <a:p>
            <a:r>
              <a:rPr lang="en-US" dirty="0" smtClean="0"/>
              <a:t>Bailey et al. (1995), experimented that The </a:t>
            </a:r>
            <a:r>
              <a:rPr lang="en-US" b="1" dirty="0" smtClean="0"/>
              <a:t>Manpower Scheduling </a:t>
            </a:r>
            <a:r>
              <a:rPr lang="en-US" dirty="0" smtClean="0"/>
              <a:t>algorithm is then used to determine the number of workers assigned needed to satisfy the demand. </a:t>
            </a:r>
            <a:r>
              <a:rPr lang="en-US" b="1" dirty="0"/>
              <a:t>M</a:t>
            </a:r>
            <a:r>
              <a:rPr lang="en-US" b="1" dirty="0" smtClean="0"/>
              <a:t>anpower Scheduling </a:t>
            </a:r>
            <a:r>
              <a:rPr lang="en-US" dirty="0"/>
              <a:t>is concerned with the </a:t>
            </a:r>
            <a:r>
              <a:rPr lang="en-US" dirty="0" smtClean="0"/>
              <a:t>scheduling of </a:t>
            </a:r>
            <a:r>
              <a:rPr lang="en-US" dirty="0"/>
              <a:t>manpower resources to meet temporal </a:t>
            </a:r>
            <a:r>
              <a:rPr lang="en-US" dirty="0" smtClean="0"/>
              <a:t>operational requirements </a:t>
            </a:r>
            <a:r>
              <a:rPr lang="en-US" dirty="0"/>
              <a:t>in ways that satisfy the goals and </a:t>
            </a:r>
            <a:r>
              <a:rPr lang="en-US" dirty="0" smtClean="0"/>
              <a:t>policies imposed </a:t>
            </a:r>
            <a:r>
              <a:rPr lang="en-US" dirty="0"/>
              <a:t>by the management, labor union and </a:t>
            </a:r>
            <a:r>
              <a:rPr lang="en-US" dirty="0" smtClean="0"/>
              <a:t>the government.</a:t>
            </a:r>
          </a:p>
          <a:p>
            <a:r>
              <a:rPr lang="en-US" dirty="0" err="1"/>
              <a:t>Souai</a:t>
            </a:r>
            <a:r>
              <a:rPr lang="en-US" dirty="0"/>
              <a:t> &amp; </a:t>
            </a:r>
            <a:r>
              <a:rPr lang="en-US" dirty="0" err="1"/>
              <a:t>Teghem</a:t>
            </a:r>
            <a:r>
              <a:rPr lang="en-US" dirty="0"/>
              <a:t> (</a:t>
            </a:r>
            <a:r>
              <a:rPr lang="en-US" dirty="0" smtClean="0"/>
              <a:t>2009) and </a:t>
            </a:r>
            <a:r>
              <a:rPr lang="en-US" dirty="0"/>
              <a:t>Chang (2002</a:t>
            </a:r>
            <a:r>
              <a:rPr lang="en-US" dirty="0" smtClean="0"/>
              <a:t>) Worked on solving  the Crew Scheduling problem which is typically </a:t>
            </a:r>
            <a:r>
              <a:rPr lang="en-US" dirty="0"/>
              <a:t>solved in two </a:t>
            </a:r>
            <a:r>
              <a:rPr lang="en-US" dirty="0" smtClean="0"/>
              <a:t>different stages</a:t>
            </a:r>
            <a:r>
              <a:rPr lang="en-US" dirty="0"/>
              <a:t>. They are crew pairing and the crew </a:t>
            </a:r>
            <a:r>
              <a:rPr lang="en-US" dirty="0" smtClean="0"/>
              <a:t>rostering problems, where </a:t>
            </a:r>
            <a:r>
              <a:rPr lang="en-US" b="1" dirty="0" smtClean="0"/>
              <a:t>Crew </a:t>
            </a:r>
            <a:r>
              <a:rPr lang="en-US" b="1" dirty="0"/>
              <a:t>pairing problem </a:t>
            </a:r>
            <a:r>
              <a:rPr lang="en-US" dirty="0" smtClean="0"/>
              <a:t>is to </a:t>
            </a:r>
            <a:r>
              <a:rPr lang="en-US" dirty="0"/>
              <a:t>form a set of rotations, so that each flight segment </a:t>
            </a:r>
            <a:r>
              <a:rPr lang="en-US" dirty="0" smtClean="0"/>
              <a:t>or leg </a:t>
            </a:r>
            <a:r>
              <a:rPr lang="en-US" dirty="0"/>
              <a:t>is covered at least once and the total cost </a:t>
            </a:r>
            <a:r>
              <a:rPr lang="en-US" dirty="0" smtClean="0"/>
              <a:t>is minimized</a:t>
            </a:r>
            <a:r>
              <a:rPr lang="en-US" dirty="0"/>
              <a:t>. Besides, </a:t>
            </a:r>
            <a:r>
              <a:rPr lang="en-US" b="1" dirty="0" smtClean="0"/>
              <a:t>Crew </a:t>
            </a:r>
            <a:r>
              <a:rPr lang="en-US" b="1" dirty="0"/>
              <a:t>rostering problem </a:t>
            </a:r>
            <a:r>
              <a:rPr lang="en-US" dirty="0"/>
              <a:t>is </a:t>
            </a:r>
            <a:r>
              <a:rPr lang="en-US" dirty="0" smtClean="0"/>
              <a:t>to construct </a:t>
            </a:r>
            <a:r>
              <a:rPr lang="en-US" dirty="0"/>
              <a:t>personalized schedules for airline </a:t>
            </a:r>
            <a:r>
              <a:rPr lang="en-US" dirty="0" smtClean="0"/>
              <a:t>crew members</a:t>
            </a:r>
            <a:r>
              <a:rPr lang="en-US" dirty="0"/>
              <a:t>. That means it is a further allocation </a:t>
            </a:r>
            <a:r>
              <a:rPr lang="en-US" dirty="0" smtClean="0"/>
              <a:t>to individual </a:t>
            </a:r>
            <a:r>
              <a:rPr lang="en-US" dirty="0"/>
              <a:t>crew.</a:t>
            </a:r>
            <a:endParaRPr lang="en-US" dirty="0" smtClean="0"/>
          </a:p>
          <a:p>
            <a:endParaRPr lang="en-US" dirty="0" smtClean="0"/>
          </a:p>
          <a:p>
            <a:endParaRPr lang="en-US" dirty="0" smtClean="0"/>
          </a:p>
          <a:p>
            <a:endParaRPr lang="en-US" dirty="0"/>
          </a:p>
        </p:txBody>
      </p:sp>
      <p:sp>
        <p:nvSpPr>
          <p:cNvPr id="5" name="TextBox 4"/>
          <p:cNvSpPr txBox="1"/>
          <p:nvPr/>
        </p:nvSpPr>
        <p:spPr>
          <a:xfrm>
            <a:off x="1075039" y="790832"/>
            <a:ext cx="2100649" cy="461665"/>
          </a:xfrm>
          <a:prstGeom prst="rect">
            <a:avLst/>
          </a:prstGeom>
          <a:noFill/>
        </p:spPr>
        <p:txBody>
          <a:bodyPr wrap="square" rtlCol="0">
            <a:spAutoFit/>
          </a:bodyPr>
          <a:lstStyle/>
          <a:p>
            <a:r>
              <a:rPr lang="en-US" sz="2400" b="1" dirty="0" smtClean="0">
                <a:solidFill>
                  <a:schemeClr val="accent5">
                    <a:lumMod val="75000"/>
                  </a:schemeClr>
                </a:solidFill>
              </a:rPr>
              <a:t>Continued…</a:t>
            </a:r>
            <a:endParaRPr lang="en-US" sz="2400" b="1" dirty="0">
              <a:solidFill>
                <a:schemeClr val="accent5">
                  <a:lumMod val="75000"/>
                </a:schemeClr>
              </a:solidFill>
            </a:endParaRPr>
          </a:p>
        </p:txBody>
      </p:sp>
    </p:spTree>
    <p:extLst>
      <p:ext uri="{BB962C8B-B14F-4D97-AF65-F5344CB8AC3E}">
        <p14:creationId xmlns:p14="http://schemas.microsoft.com/office/powerpoint/2010/main" val="327715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0844" y="807490"/>
            <a:ext cx="6571557" cy="4987828"/>
          </a:xfrm>
          <a:prstGeom prst="rect">
            <a:avLst/>
          </a:prstGeom>
        </p:spPr>
      </p:pic>
      <p:sp>
        <p:nvSpPr>
          <p:cNvPr id="3" name="TextBox 2"/>
          <p:cNvSpPr txBox="1"/>
          <p:nvPr/>
        </p:nvSpPr>
        <p:spPr>
          <a:xfrm>
            <a:off x="2298357" y="6054811"/>
            <a:ext cx="7945394" cy="369332"/>
          </a:xfrm>
          <a:prstGeom prst="rect">
            <a:avLst/>
          </a:prstGeom>
          <a:noFill/>
        </p:spPr>
        <p:txBody>
          <a:bodyPr wrap="square" rtlCol="0">
            <a:spAutoFit/>
          </a:bodyPr>
          <a:lstStyle/>
          <a:p>
            <a:r>
              <a:rPr lang="en-US" b="1" dirty="0" smtClean="0"/>
              <a:t>Fig: The </a:t>
            </a:r>
            <a:r>
              <a:rPr lang="en-US" b="1" dirty="0"/>
              <a:t>illustration of airline crew scheduling </a:t>
            </a:r>
            <a:r>
              <a:rPr lang="en-US" b="1" dirty="0" smtClean="0"/>
              <a:t>process by </a:t>
            </a:r>
            <a:r>
              <a:rPr lang="en-US" b="1" dirty="0" err="1"/>
              <a:t>Souai</a:t>
            </a:r>
            <a:r>
              <a:rPr lang="en-US" b="1" dirty="0"/>
              <a:t> &amp; </a:t>
            </a:r>
            <a:r>
              <a:rPr lang="en-US" b="1" dirty="0" err="1"/>
              <a:t>Teghem</a:t>
            </a:r>
            <a:r>
              <a:rPr lang="en-US" b="1" dirty="0"/>
              <a:t> (2009)</a:t>
            </a:r>
          </a:p>
        </p:txBody>
      </p:sp>
      <p:sp>
        <p:nvSpPr>
          <p:cNvPr id="4" name="TextBox 3"/>
          <p:cNvSpPr txBox="1"/>
          <p:nvPr/>
        </p:nvSpPr>
        <p:spPr>
          <a:xfrm>
            <a:off x="914400" y="358346"/>
            <a:ext cx="2100649" cy="461665"/>
          </a:xfrm>
          <a:prstGeom prst="rect">
            <a:avLst/>
          </a:prstGeom>
          <a:noFill/>
        </p:spPr>
        <p:txBody>
          <a:bodyPr wrap="square" rtlCol="0">
            <a:spAutoFit/>
          </a:bodyPr>
          <a:lstStyle/>
          <a:p>
            <a:r>
              <a:rPr lang="en-US" sz="2400" b="1" dirty="0" smtClean="0">
                <a:solidFill>
                  <a:schemeClr val="accent5">
                    <a:lumMod val="75000"/>
                  </a:schemeClr>
                </a:solidFill>
              </a:rPr>
              <a:t>Continued…</a:t>
            </a:r>
            <a:endParaRPr lang="en-US" sz="2400" b="1" dirty="0">
              <a:solidFill>
                <a:schemeClr val="accent5">
                  <a:lumMod val="75000"/>
                </a:schemeClr>
              </a:solidFill>
            </a:endParaRPr>
          </a:p>
        </p:txBody>
      </p:sp>
    </p:spTree>
    <p:extLst>
      <p:ext uri="{BB962C8B-B14F-4D97-AF65-F5344CB8AC3E}">
        <p14:creationId xmlns:p14="http://schemas.microsoft.com/office/powerpoint/2010/main" val="3727489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Model Formulation:</a:t>
            </a:r>
            <a:endParaRPr lang="en-US" b="1"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The formulation of the model is formulated according to the </a:t>
                </a:r>
                <a:r>
                  <a:rPr lang="en-US" dirty="0"/>
                  <a:t>business nature of the studied company and </a:t>
                </a:r>
                <a:r>
                  <a:rPr lang="en-US" dirty="0" smtClean="0"/>
                  <a:t>is modified </a:t>
                </a:r>
                <a:r>
                  <a:rPr lang="en-US" dirty="0"/>
                  <a:t>based on </a:t>
                </a:r>
                <a:r>
                  <a:rPr lang="en-US" dirty="0" err="1"/>
                  <a:t>Haghani</a:t>
                </a:r>
                <a:r>
                  <a:rPr lang="en-US" dirty="0"/>
                  <a:t> &amp; </a:t>
                </a:r>
                <a:r>
                  <a:rPr lang="en-US" dirty="0" err="1" smtClean="0"/>
                  <a:t>Shafahi</a:t>
                </a:r>
                <a:r>
                  <a:rPr lang="en-US" dirty="0" smtClean="0"/>
                  <a:t> </a:t>
                </a:r>
                <a:r>
                  <a:rPr lang="en-US" dirty="0"/>
                  <a:t>(2002</a:t>
                </a:r>
                <a:r>
                  <a:rPr lang="en-US" dirty="0" smtClean="0"/>
                  <a:t>). The notation </a:t>
                </a:r>
                <a:r>
                  <a:rPr lang="en-US" dirty="0"/>
                  <a:t>would be defined as the following</a:t>
                </a:r>
                <a:r>
                  <a:rPr lang="en-US" dirty="0" smtClean="0"/>
                  <a:t>:</a:t>
                </a:r>
              </a:p>
              <a:p>
                <a:r>
                  <a:rPr lang="en-US" dirty="0" smtClean="0"/>
                  <a:t>F: </a:t>
                </a:r>
                <a:r>
                  <a:rPr lang="en-US" dirty="0"/>
                  <a:t>Number of flights (f = 1 … F)</a:t>
                </a:r>
              </a:p>
              <a:p>
                <a:r>
                  <a:rPr lang="en-US" dirty="0" smtClean="0"/>
                  <a:t>T: Number </a:t>
                </a:r>
                <a:r>
                  <a:rPr lang="en-US" dirty="0"/>
                  <a:t>of unit maintenance time slots (t = 1 </a:t>
                </a:r>
                <a:r>
                  <a:rPr lang="en-US" dirty="0" smtClean="0"/>
                  <a:t>…T</a:t>
                </a:r>
                <a:r>
                  <a:rPr lang="en-US" dirty="0"/>
                  <a:t>, each time slot is 2 hours</a:t>
                </a:r>
                <a:r>
                  <a:rPr lang="en-US" dirty="0" smtClean="0"/>
                  <a:t>)</a:t>
                </a:r>
              </a:p>
              <a:p>
                <a:r>
                  <a:rPr lang="en-US" dirty="0" smtClean="0"/>
                  <a:t>G:Total </a:t>
                </a:r>
                <a:r>
                  <a:rPr lang="en-US" dirty="0"/>
                  <a:t>number of maintenance groups (g = 1…G)</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𝑓</m:t>
                        </m:r>
                      </m:sup>
                    </m:sSup>
                  </m:oMath>
                </a14:m>
                <a:r>
                  <a:rPr lang="en-US" dirty="0" smtClean="0"/>
                  <a:t>: </a:t>
                </a:r>
                <a:r>
                  <a:rPr lang="en-US" dirty="0"/>
                  <a:t>The time required to perform maintenance </a:t>
                </a:r>
                <a:r>
                  <a:rPr lang="en-US" dirty="0" smtClean="0"/>
                  <a:t>for each </a:t>
                </a:r>
                <a:r>
                  <a:rPr lang="en-US" dirty="0"/>
                  <a:t>flight </a:t>
                </a:r>
                <a:r>
                  <a:rPr lang="en-US" dirty="0" smtClean="0"/>
                  <a:t>f</a:t>
                </a:r>
                <a:endParaRPr lang="en-US" dirty="0"/>
              </a:p>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1</m:t>
                        </m:r>
                      </m:sub>
                      <m:sup>
                        <m:r>
                          <a:rPr lang="en-US" b="0" i="1" smtClean="0">
                            <a:latin typeface="Cambria Math" panose="02040503050406030204" pitchFamily="18" charset="0"/>
                          </a:rPr>
                          <m:t>𝑓</m:t>
                        </m:r>
                      </m:sup>
                    </m:sSubSup>
                  </m:oMath>
                </a14:m>
                <a:r>
                  <a:rPr lang="en-US" i="1" dirty="0" smtClean="0"/>
                  <a:t>: </a:t>
                </a:r>
                <a:r>
                  <a:rPr lang="en-US" dirty="0"/>
                  <a:t>The earliest time slot for starting inspection </a:t>
                </a:r>
                <a:r>
                  <a:rPr lang="en-US" dirty="0" smtClean="0"/>
                  <a:t>for flight f</a:t>
                </a:r>
              </a:p>
              <a:p>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2</m:t>
                        </m:r>
                      </m:sub>
                      <m:sup>
                        <m:r>
                          <a:rPr lang="en-US" b="0" i="1" smtClean="0">
                            <a:latin typeface="Cambria Math" panose="02040503050406030204" pitchFamily="18" charset="0"/>
                          </a:rPr>
                          <m:t>𝑓</m:t>
                        </m:r>
                      </m:sup>
                    </m:sSubSup>
                  </m:oMath>
                </a14:m>
                <a:r>
                  <a:rPr lang="en-US" dirty="0" smtClean="0"/>
                  <a:t>: </a:t>
                </a:r>
                <a:r>
                  <a:rPr lang="en-US" dirty="0"/>
                  <a:t>The latest time slot for starting inspection </a:t>
                </a:r>
                <a:r>
                  <a:rPr lang="en-US" dirty="0" smtClean="0"/>
                  <a:t>for flight </a:t>
                </a:r>
                <a:r>
                  <a:rPr lang="en-US" dirty="0"/>
                  <a:t>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801" r="-812"/>
                </a:stretch>
              </a:blipFill>
            </p:spPr>
            <p:txBody>
              <a:bodyPr/>
              <a:lstStyle/>
              <a:p>
                <a:r>
                  <a:rPr lang="en-US">
                    <a:noFill/>
                  </a:rPr>
                  <a:t> </a:t>
                </a:r>
              </a:p>
            </p:txBody>
          </p:sp>
        </mc:Fallback>
      </mc:AlternateContent>
    </p:spTree>
    <p:extLst>
      <p:ext uri="{BB962C8B-B14F-4D97-AF65-F5344CB8AC3E}">
        <p14:creationId xmlns:p14="http://schemas.microsoft.com/office/powerpoint/2010/main" val="824682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206" y="358346"/>
            <a:ext cx="11442356" cy="6499653"/>
          </a:xfrm>
        </p:spPr>
        <p:txBody>
          <a:bodyPr>
            <a:normAutofit/>
          </a:bodyPr>
          <a:lstStyle/>
          <a:p>
            <a:r>
              <a:rPr lang="en-US" b="1" dirty="0" smtClean="0">
                <a:solidFill>
                  <a:schemeClr val="accent5">
                    <a:lumMod val="75000"/>
                  </a:schemeClr>
                </a:solidFill>
              </a:rPr>
              <a:t>Decision Variable: </a:t>
            </a:r>
            <a:r>
              <a:rPr lang="en-US" dirty="0" smtClean="0"/>
              <a:t>K(t</a:t>
            </a:r>
            <a:r>
              <a:rPr lang="en-US" dirty="0"/>
              <a:t>) is a matrix for each time period t which </a:t>
            </a:r>
            <a:r>
              <a:rPr lang="en-US" dirty="0" smtClean="0"/>
              <a:t>indicated that </a:t>
            </a:r>
            <a:r>
              <a:rPr lang="en-US" dirty="0"/>
              <a:t>whether a particular inspection can be performed </a:t>
            </a:r>
            <a:r>
              <a:rPr lang="en-US" dirty="0" smtClean="0"/>
              <a:t>in a </a:t>
            </a:r>
            <a:r>
              <a:rPr lang="en-US" dirty="0"/>
              <a:t>maintenance group. The elements of K (t) are defined </a:t>
            </a:r>
            <a:r>
              <a:rPr lang="en-US" dirty="0" smtClean="0"/>
              <a:t>as follows:</a:t>
            </a:r>
          </a:p>
          <a:p>
            <a:endParaRPr lang="en-US" dirty="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947" y="1756404"/>
            <a:ext cx="7081740" cy="9956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947" y="3542834"/>
            <a:ext cx="5731049" cy="8914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947" y="5598486"/>
            <a:ext cx="5882675" cy="844471"/>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84206" y="4521850"/>
                <a:ext cx="11442356" cy="989117"/>
              </a:xfrm>
              <a:prstGeom prst="rect">
                <a:avLst/>
              </a:prstGeom>
              <a:noFill/>
            </p:spPr>
            <p:txBody>
              <a:bodyPr wrap="squar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𝑔</m:t>
                        </m:r>
                      </m:sub>
                    </m:sSub>
                  </m:oMath>
                </a14:m>
                <a:r>
                  <a:rPr lang="en-US" sz="2800" dirty="0" smtClean="0"/>
                  <a:t>(t) : is </a:t>
                </a:r>
                <a:r>
                  <a:rPr lang="en-US" sz="2800" dirty="0"/>
                  <a:t>a matrix for each time period t which </a:t>
                </a:r>
                <a:r>
                  <a:rPr lang="en-US" sz="2800" dirty="0" smtClean="0"/>
                  <a:t>indicted that </a:t>
                </a:r>
                <a:r>
                  <a:rPr lang="en-US" sz="2800" dirty="0"/>
                  <a:t>whether the inspection is working on flight f.</a:t>
                </a:r>
              </a:p>
            </p:txBody>
          </p:sp>
        </mc:Choice>
        <mc:Fallback xmlns="">
          <p:sp>
            <p:nvSpPr>
              <p:cNvPr id="4" name="TextBox 3"/>
              <p:cNvSpPr txBox="1">
                <a:spLocks noRot="1" noChangeAspect="1" noMove="1" noResize="1" noEditPoints="1" noAdjustHandles="1" noChangeArrowheads="1" noChangeShapeType="1" noTextEdit="1"/>
              </p:cNvSpPr>
              <p:nvPr/>
            </p:nvSpPr>
            <p:spPr>
              <a:xfrm>
                <a:off x="284206" y="4521850"/>
                <a:ext cx="11442356" cy="989117"/>
              </a:xfrm>
              <a:prstGeom prst="rect">
                <a:avLst/>
              </a:prstGeom>
              <a:blipFill>
                <a:blip r:embed="rId5"/>
                <a:stretch>
                  <a:fillRect l="-1119" t="-6173" b="-16667"/>
                </a:stretch>
              </a:blipFill>
            </p:spPr>
            <p:txBody>
              <a:bodyPr/>
              <a:lstStyle/>
              <a:p>
                <a:r>
                  <a:rPr lang="en-US">
                    <a:noFill/>
                  </a:rPr>
                  <a:t> </a:t>
                </a:r>
              </a:p>
            </p:txBody>
          </p:sp>
        </mc:Fallback>
      </mc:AlternateContent>
      <p:sp>
        <p:nvSpPr>
          <p:cNvPr id="8" name="TextBox 7"/>
          <p:cNvSpPr txBox="1"/>
          <p:nvPr/>
        </p:nvSpPr>
        <p:spPr>
          <a:xfrm>
            <a:off x="284206" y="2902350"/>
            <a:ext cx="5486400" cy="523220"/>
          </a:xfrm>
          <a:prstGeom prst="rect">
            <a:avLst/>
          </a:prstGeom>
          <a:noFill/>
        </p:spPr>
        <p:txBody>
          <a:bodyPr wrap="square" rtlCol="0">
            <a:spAutoFit/>
          </a:bodyPr>
          <a:lstStyle/>
          <a:p>
            <a:r>
              <a:rPr lang="en-US" sz="2800" dirty="0"/>
              <a:t>Group g has the license of flight f:</a:t>
            </a:r>
          </a:p>
        </p:txBody>
      </p:sp>
    </p:spTree>
    <p:extLst>
      <p:ext uri="{BB962C8B-B14F-4D97-AF65-F5344CB8AC3E}">
        <p14:creationId xmlns:p14="http://schemas.microsoft.com/office/powerpoint/2010/main" val="2145069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1120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Using Integer Programming for Airport Service Planning in Staff Scheduling</vt:lpstr>
      <vt:lpstr>PowerPoint Presentation</vt:lpstr>
      <vt:lpstr>Introduction:</vt:lpstr>
      <vt:lpstr>Objective:</vt:lpstr>
      <vt:lpstr>Literature Review:</vt:lpstr>
      <vt:lpstr>PowerPoint Presentation</vt:lpstr>
      <vt:lpstr>PowerPoint Presentation</vt:lpstr>
      <vt:lpstr>Model Formulation:</vt:lpstr>
      <vt:lpstr>PowerPoint Presentation</vt:lpstr>
      <vt:lpstr>PowerPoint Presentation</vt:lpstr>
      <vt:lpstr>PowerPoint Presentation</vt:lpstr>
      <vt:lpstr>PowerPoint Presentation</vt:lpstr>
      <vt:lpstr>Methodology:</vt:lpstr>
      <vt:lpstr>Result and Discussion: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Integer Programming for Airport Service Planning in Staff Scheduling</dc:title>
  <dc:creator>DEEPAK CHHIPA</dc:creator>
  <cp:lastModifiedBy>DEEPAK CHHIPA</cp:lastModifiedBy>
  <cp:revision>33</cp:revision>
  <dcterms:created xsi:type="dcterms:W3CDTF">2019-04-06T16:39:15Z</dcterms:created>
  <dcterms:modified xsi:type="dcterms:W3CDTF">2019-04-08T04:02:48Z</dcterms:modified>
</cp:coreProperties>
</file>