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69" r:id="rId2"/>
    <p:sldId id="334" r:id="rId3"/>
    <p:sldId id="309" r:id="rId4"/>
    <p:sldId id="310" r:id="rId5"/>
    <p:sldId id="271" r:id="rId6"/>
    <p:sldId id="272" r:id="rId7"/>
    <p:sldId id="273" r:id="rId8"/>
    <p:sldId id="286" r:id="rId9"/>
    <p:sldId id="317" r:id="rId10"/>
    <p:sldId id="344" r:id="rId11"/>
    <p:sldId id="345" r:id="rId12"/>
    <p:sldId id="318" r:id="rId13"/>
    <p:sldId id="348" r:id="rId14"/>
    <p:sldId id="320" r:id="rId15"/>
    <p:sldId id="319" r:id="rId16"/>
    <p:sldId id="349" r:id="rId17"/>
    <p:sldId id="321" r:id="rId18"/>
    <p:sldId id="336" r:id="rId19"/>
    <p:sldId id="322" r:id="rId20"/>
    <p:sldId id="337" r:id="rId21"/>
    <p:sldId id="323" r:id="rId22"/>
    <p:sldId id="338" r:id="rId23"/>
    <p:sldId id="339" r:id="rId24"/>
    <p:sldId id="340" r:id="rId25"/>
    <p:sldId id="324" r:id="rId26"/>
    <p:sldId id="350" r:id="rId27"/>
    <p:sldId id="325" r:id="rId28"/>
    <p:sldId id="341" r:id="rId29"/>
    <p:sldId id="342" r:id="rId30"/>
    <p:sldId id="343" r:id="rId31"/>
    <p:sldId id="326" r:id="rId32"/>
    <p:sldId id="327" r:id="rId33"/>
    <p:sldId id="328" r:id="rId34"/>
    <p:sldId id="329" r:id="rId35"/>
    <p:sldId id="330" r:id="rId36"/>
    <p:sldId id="346" r:id="rId37"/>
    <p:sldId id="347" r:id="rId38"/>
    <p:sldId id="332"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5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esktop\GDP\GDP%20consta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esktop\GDP\GDP%20constan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GDP\GDP%20constan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Desktop\GDP\GDP%20const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Sheet1!$R$1</c:f>
              <c:strCache>
                <c:ptCount val="1"/>
                <c:pt idx="0">
                  <c:v>GDP (constant LCU)</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1"/>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Sheet1!$A$2:$A$60</c:f>
              <c:numCache>
                <c:formatCode>General</c:formatCode>
                <c:ptCount val="59"/>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numCache>
            </c:numRef>
          </c:xVal>
          <c:yVal>
            <c:numRef>
              <c:f>Sheet1!$R$2:$R$60</c:f>
              <c:numCache>
                <c:formatCode>General</c:formatCode>
                <c:ptCount val="59"/>
                <c:pt idx="0">
                  <c:v>7370436294187.46</c:v>
                </c:pt>
                <c:pt idx="1">
                  <c:v>7644818660956.5996</c:v>
                </c:pt>
                <c:pt idx="2">
                  <c:v>7868898061145.2598</c:v>
                </c:pt>
                <c:pt idx="3">
                  <c:v>8340587608674.4297</c:v>
                </c:pt>
                <c:pt idx="4">
                  <c:v>8962207443058.1797</c:v>
                </c:pt>
                <c:pt idx="5">
                  <c:v>8725984258090.9814</c:v>
                </c:pt>
                <c:pt idx="6">
                  <c:v>8721156278345.29</c:v>
                </c:pt>
                <c:pt idx="7">
                  <c:v>9403670744505.9297</c:v>
                </c:pt>
                <c:pt idx="8">
                  <c:v>9722260449274.3008</c:v>
                </c:pt>
                <c:pt idx="9">
                  <c:v>10358067144680.6</c:v>
                </c:pt>
                <c:pt idx="10">
                  <c:v>10892256463549.5</c:v>
                </c:pt>
                <c:pt idx="11">
                  <c:v>11071208654480.1</c:v>
                </c:pt>
                <c:pt idx="12">
                  <c:v>11009951511698.812</c:v>
                </c:pt>
                <c:pt idx="13">
                  <c:v>11372786790744.699</c:v>
                </c:pt>
                <c:pt idx="14">
                  <c:v>11507592556386.6</c:v>
                </c:pt>
                <c:pt idx="15">
                  <c:v>12560527150318.312</c:v>
                </c:pt>
                <c:pt idx="16">
                  <c:v>12769421734133</c:v>
                </c:pt>
                <c:pt idx="17">
                  <c:v>13695813219916.9</c:v>
                </c:pt>
                <c:pt idx="18">
                  <c:v>14478190944954.4</c:v>
                </c:pt>
                <c:pt idx="19">
                  <c:v>13719796851199</c:v>
                </c:pt>
                <c:pt idx="20">
                  <c:v>14643937881099.699</c:v>
                </c:pt>
                <c:pt idx="21">
                  <c:v>15523482608783.9</c:v>
                </c:pt>
                <c:pt idx="22">
                  <c:v>16063037453871.5</c:v>
                </c:pt>
                <c:pt idx="23">
                  <c:v>17233855050571.199</c:v>
                </c:pt>
                <c:pt idx="24">
                  <c:v>17892315474532</c:v>
                </c:pt>
                <c:pt idx="25">
                  <c:v>18832431267542.301</c:v>
                </c:pt>
                <c:pt idx="26">
                  <c:v>19731974431899.801</c:v>
                </c:pt>
                <c:pt idx="27">
                  <c:v>20514417391716</c:v>
                </c:pt>
                <c:pt idx="28">
                  <c:v>22489500965462</c:v>
                </c:pt>
                <c:pt idx="29">
                  <c:v>23827028800691.5</c:v>
                </c:pt>
                <c:pt idx="30">
                  <c:v>25145486613106.199</c:v>
                </c:pt>
                <c:pt idx="31">
                  <c:v>25411232019600</c:v>
                </c:pt>
                <c:pt idx="32">
                  <c:v>26804376392900</c:v>
                </c:pt>
                <c:pt idx="33">
                  <c:v>28077792332400</c:v>
                </c:pt>
                <c:pt idx="34">
                  <c:v>29947471203600</c:v>
                </c:pt>
                <c:pt idx="35">
                  <c:v>32215839966300</c:v>
                </c:pt>
                <c:pt idx="36">
                  <c:v>34647981972200</c:v>
                </c:pt>
                <c:pt idx="37">
                  <c:v>36051163169900</c:v>
                </c:pt>
                <c:pt idx="38">
                  <c:v>38280717008600</c:v>
                </c:pt>
                <c:pt idx="39">
                  <c:v>41666935662200</c:v>
                </c:pt>
                <c:pt idx="40">
                  <c:v>43267358976300</c:v>
                </c:pt>
                <c:pt idx="41">
                  <c:v>45354561776600</c:v>
                </c:pt>
                <c:pt idx="42">
                  <c:v>47079838113700</c:v>
                </c:pt>
                <c:pt idx="43">
                  <c:v>50780492987500</c:v>
                </c:pt>
                <c:pt idx="44">
                  <c:v>54803799258600</c:v>
                </c:pt>
                <c:pt idx="45">
                  <c:v>59146140270800</c:v>
                </c:pt>
                <c:pt idx="46">
                  <c:v>63913752465300</c:v>
                </c:pt>
                <c:pt idx="47">
                  <c:v>68810066842800</c:v>
                </c:pt>
                <c:pt idx="48">
                  <c:v>70934025840800</c:v>
                </c:pt>
                <c:pt idx="49">
                  <c:v>76510780097200</c:v>
                </c:pt>
                <c:pt idx="50">
                  <c:v>83012348441800</c:v>
                </c:pt>
                <c:pt idx="51">
                  <c:v>87363311802800</c:v>
                </c:pt>
                <c:pt idx="52">
                  <c:v>92130167686000</c:v>
                </c:pt>
                <c:pt idx="53">
                  <c:v>98013698221800</c:v>
                </c:pt>
                <c:pt idx="54">
                  <c:v>105276736344200</c:v>
                </c:pt>
                <c:pt idx="55">
                  <c:v>113694931359600</c:v>
                </c:pt>
                <c:pt idx="56">
                  <c:v>122983268912400</c:v>
                </c:pt>
                <c:pt idx="57">
                  <c:v>131798572945500</c:v>
                </c:pt>
                <c:pt idx="58">
                  <c:v>140775860515400</c:v>
                </c:pt>
              </c:numCache>
            </c:numRef>
          </c:yVal>
          <c:smooth val="0"/>
          <c:extLst xmlns:c16r2="http://schemas.microsoft.com/office/drawing/2015/06/chart">
            <c:ext xmlns:c16="http://schemas.microsoft.com/office/drawing/2014/chart" uri="{C3380CC4-5D6E-409C-BE32-E72D297353CC}">
              <c16:uniqueId val="{00000000-3E7B-440B-80D5-6F6C432C4FB8}"/>
            </c:ext>
          </c:extLst>
        </c:ser>
        <c:dLbls>
          <c:showLegendKey val="0"/>
          <c:showVal val="0"/>
          <c:showCatName val="0"/>
          <c:showSerName val="0"/>
          <c:showPercent val="0"/>
          <c:showBubbleSize val="0"/>
        </c:dLbls>
        <c:axId val="188229368"/>
        <c:axId val="188337392"/>
      </c:scatterChart>
      <c:valAx>
        <c:axId val="1882293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Years</a:t>
                </a:r>
              </a:p>
            </c:rich>
          </c:tx>
          <c:layout/>
          <c:overlay val="0"/>
          <c:spPr>
            <a:noFill/>
            <a:ln>
              <a:noFill/>
            </a:ln>
            <a:effectLst/>
          </c:sp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8337392"/>
        <c:crosses val="autoZero"/>
        <c:crossBetween val="midCat"/>
      </c:valAx>
      <c:valAx>
        <c:axId val="188337392"/>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Value in Crore (Rs)</a:t>
                </a:r>
              </a:p>
            </c:rich>
          </c:tx>
          <c:layout/>
          <c:overlay val="0"/>
          <c:spPr>
            <a:noFill/>
            <a:ln>
              <a:noFill/>
            </a:ln>
            <a:effectLst/>
          </c:sp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822936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Agriculture(constant LCU)</a:t>
            </a:r>
          </a:p>
        </c:rich>
      </c:tx>
      <c:layout/>
      <c:overlay val="0"/>
      <c:spPr>
        <a:noFill/>
        <a:ln>
          <a:noFill/>
        </a:ln>
        <a:effectLst/>
      </c:spPr>
    </c:title>
    <c:autoTitleDeleted val="0"/>
    <c:plotArea>
      <c:layout/>
      <c:scatterChart>
        <c:scatterStyle val="lineMarker"/>
        <c:varyColors val="0"/>
        <c:ser>
          <c:idx val="0"/>
          <c:order val="0"/>
          <c:tx>
            <c:strRef>
              <c:f>Sheet1!$B$1</c:f>
              <c:strCache>
                <c:ptCount val="1"/>
                <c:pt idx="0">
                  <c:v>Agriculture, forestry, and fishing, value added (constant LCU)</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Sheet1!$A$2:$A$60</c:f>
              <c:numCache>
                <c:formatCode>General</c:formatCode>
                <c:ptCount val="59"/>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numCache>
            </c:numRef>
          </c:xVal>
          <c:yVal>
            <c:numRef>
              <c:f>Sheet1!$B$2:$B$60</c:f>
              <c:numCache>
                <c:formatCode>General</c:formatCode>
                <c:ptCount val="59"/>
                <c:pt idx="0">
                  <c:v>3985661717529.8296</c:v>
                </c:pt>
                <c:pt idx="1">
                  <c:v>3989017941357</c:v>
                </c:pt>
                <c:pt idx="2">
                  <c:v>3909672432399.6401</c:v>
                </c:pt>
                <c:pt idx="3">
                  <c:v>4001129531689.7998</c:v>
                </c:pt>
                <c:pt idx="4">
                  <c:v>4370204710596.29</c:v>
                </c:pt>
                <c:pt idx="5">
                  <c:v>3887638093360.4478</c:v>
                </c:pt>
                <c:pt idx="6">
                  <c:v>3832333361599.8096</c:v>
                </c:pt>
                <c:pt idx="7">
                  <c:v>4402234759729.4199</c:v>
                </c:pt>
                <c:pt idx="8">
                  <c:v>4395266947218.6802</c:v>
                </c:pt>
                <c:pt idx="9">
                  <c:v>4677773439800.6475</c:v>
                </c:pt>
                <c:pt idx="10">
                  <c:v>5009528868976.8555</c:v>
                </c:pt>
                <c:pt idx="11">
                  <c:v>4915481640428.7803</c:v>
                </c:pt>
                <c:pt idx="12">
                  <c:v>4668799189132.3799</c:v>
                </c:pt>
                <c:pt idx="13">
                  <c:v>5005041743642.7197</c:v>
                </c:pt>
                <c:pt idx="14">
                  <c:v>4928797093656.0996</c:v>
                </c:pt>
                <c:pt idx="15">
                  <c:v>5564108375721.5801</c:v>
                </c:pt>
                <c:pt idx="16">
                  <c:v>5242604021495.7402</c:v>
                </c:pt>
                <c:pt idx="17">
                  <c:v>5768765067790.9102</c:v>
                </c:pt>
                <c:pt idx="18">
                  <c:v>5901591273820.2197</c:v>
                </c:pt>
                <c:pt idx="19">
                  <c:v>5147681256297.0996</c:v>
                </c:pt>
                <c:pt idx="20">
                  <c:v>5811126015834.0703</c:v>
                </c:pt>
                <c:pt idx="21">
                  <c:v>6078535050201.1396</c:v>
                </c:pt>
                <c:pt idx="22">
                  <c:v>6061464400216.1055</c:v>
                </c:pt>
                <c:pt idx="23">
                  <c:v>6674943641304.1396</c:v>
                </c:pt>
                <c:pt idx="24">
                  <c:v>6780747663456.0098</c:v>
                </c:pt>
                <c:pt idx="25">
                  <c:v>6802057740959.8799</c:v>
                </c:pt>
                <c:pt idx="26">
                  <c:v>6774204372277.7803</c:v>
                </c:pt>
                <c:pt idx="27">
                  <c:v>6666643785741.8701</c:v>
                </c:pt>
                <c:pt idx="28">
                  <c:v>7709283372468.2695</c:v>
                </c:pt>
                <c:pt idx="29">
                  <c:v>7800958681309.4102</c:v>
                </c:pt>
                <c:pt idx="30">
                  <c:v>8114174646050.5801</c:v>
                </c:pt>
                <c:pt idx="31">
                  <c:v>7955746340700</c:v>
                </c:pt>
                <c:pt idx="32">
                  <c:v>8484883569500</c:v>
                </c:pt>
                <c:pt idx="33">
                  <c:v>8766811375500</c:v>
                </c:pt>
                <c:pt idx="34">
                  <c:v>9180252458500</c:v>
                </c:pt>
                <c:pt idx="35">
                  <c:v>9116415088100</c:v>
                </c:pt>
                <c:pt idx="36">
                  <c:v>10020790744800</c:v>
                </c:pt>
                <c:pt idx="37">
                  <c:v>9764887021900</c:v>
                </c:pt>
                <c:pt idx="38">
                  <c:v>10382072259100</c:v>
                </c:pt>
                <c:pt idx="39">
                  <c:v>10659182988600</c:v>
                </c:pt>
                <c:pt idx="40">
                  <c:v>10658370956500</c:v>
                </c:pt>
                <c:pt idx="41">
                  <c:v>11298628846600</c:v>
                </c:pt>
                <c:pt idx="42">
                  <c:v>10552440901500</c:v>
                </c:pt>
                <c:pt idx="43">
                  <c:v>11507287080600</c:v>
                </c:pt>
                <c:pt idx="44">
                  <c:v>11528406722800</c:v>
                </c:pt>
                <c:pt idx="45">
                  <c:v>12082849771200</c:v>
                </c:pt>
                <c:pt idx="46">
                  <c:v>12437940014700</c:v>
                </c:pt>
                <c:pt idx="47">
                  <c:v>13122832275400</c:v>
                </c:pt>
                <c:pt idx="48">
                  <c:v>13090787072200</c:v>
                </c:pt>
                <c:pt idx="49">
                  <c:v>12975557643800</c:v>
                </c:pt>
                <c:pt idx="50">
                  <c:v>14116337308400</c:v>
                </c:pt>
                <c:pt idx="51">
                  <c:v>15019472919500</c:v>
                </c:pt>
                <c:pt idx="52">
                  <c:v>15242881950200</c:v>
                </c:pt>
                <c:pt idx="53">
                  <c:v>16091982978500</c:v>
                </c:pt>
                <c:pt idx="54">
                  <c:v>16057152172400</c:v>
                </c:pt>
                <c:pt idx="55">
                  <c:v>16161459322500</c:v>
                </c:pt>
                <c:pt idx="56">
                  <c:v>17174666780400</c:v>
                </c:pt>
                <c:pt idx="57">
                  <c:v>18030387916400</c:v>
                </c:pt>
                <c:pt idx="58">
                  <c:v>18556321050100</c:v>
                </c:pt>
              </c:numCache>
            </c:numRef>
          </c:yVal>
          <c:smooth val="0"/>
          <c:extLst xmlns:c16r2="http://schemas.microsoft.com/office/drawing/2015/06/chart">
            <c:ext xmlns:c16="http://schemas.microsoft.com/office/drawing/2014/chart" uri="{C3380CC4-5D6E-409C-BE32-E72D297353CC}">
              <c16:uniqueId val="{00000000-A44D-4752-AA79-E4B0346C9D0B}"/>
            </c:ext>
          </c:extLst>
        </c:ser>
        <c:dLbls>
          <c:showLegendKey val="0"/>
          <c:showVal val="0"/>
          <c:showCatName val="0"/>
          <c:showSerName val="0"/>
          <c:showPercent val="0"/>
          <c:showBubbleSize val="0"/>
        </c:dLbls>
        <c:axId val="164954400"/>
        <c:axId val="164954784"/>
      </c:scatterChart>
      <c:valAx>
        <c:axId val="16495440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Years</a:t>
                </a:r>
              </a:p>
            </c:rich>
          </c:tx>
          <c:layout/>
          <c:overlay val="0"/>
          <c:spPr>
            <a:noFill/>
            <a:ln>
              <a:noFill/>
            </a:ln>
            <a:effectLst/>
          </c:sp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54784"/>
        <c:crosses val="autoZero"/>
        <c:crossBetween val="midCat"/>
      </c:valAx>
      <c:valAx>
        <c:axId val="1649547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Constant LUC in crore(Rs)</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5440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Manufacturing (constant LCU)</a:t>
            </a:r>
          </a:p>
        </c:rich>
      </c:tx>
      <c:layout/>
      <c:overlay val="0"/>
      <c:spPr>
        <a:noFill/>
        <a:ln>
          <a:noFill/>
        </a:ln>
        <a:effectLst/>
      </c:spPr>
    </c:title>
    <c:autoTitleDeleted val="0"/>
    <c:plotArea>
      <c:layout/>
      <c:scatterChart>
        <c:scatterStyle val="lineMarker"/>
        <c:varyColors val="0"/>
        <c:ser>
          <c:idx val="0"/>
          <c:order val="0"/>
          <c:tx>
            <c:strRef>
              <c:f>Sheet1!$D$1</c:f>
              <c:strCache>
                <c:ptCount val="1"/>
                <c:pt idx="0">
                  <c:v>Manufacturing, value added (constant LCU)</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Sheet1!$A$2:$A$60</c:f>
              <c:numCache>
                <c:formatCode>General</c:formatCode>
                <c:ptCount val="59"/>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numCache>
            </c:numRef>
          </c:xVal>
          <c:yVal>
            <c:numRef>
              <c:f>Sheet1!$D$2:$D$60</c:f>
              <c:numCache>
                <c:formatCode>General</c:formatCode>
                <c:ptCount val="59"/>
                <c:pt idx="0">
                  <c:v>790006480553.98999</c:v>
                </c:pt>
                <c:pt idx="1">
                  <c:v>857469124942.88</c:v>
                </c:pt>
                <c:pt idx="2">
                  <c:v>919887833302.68982</c:v>
                </c:pt>
                <c:pt idx="3">
                  <c:v>1006895729804.25</c:v>
                </c:pt>
                <c:pt idx="4">
                  <c:v>1076520061062.74</c:v>
                </c:pt>
                <c:pt idx="5">
                  <c:v>1086517862834.66</c:v>
                </c:pt>
                <c:pt idx="6">
                  <c:v>1095074540026.8403</c:v>
                </c:pt>
                <c:pt idx="7">
                  <c:v>1099307843479.8103</c:v>
                </c:pt>
                <c:pt idx="8">
                  <c:v>1160195356973.6606</c:v>
                </c:pt>
                <c:pt idx="9">
                  <c:v>1284672492548.3501</c:v>
                </c:pt>
                <c:pt idx="10">
                  <c:v>1314846038436.5701</c:v>
                </c:pt>
                <c:pt idx="11">
                  <c:v>1357809564969.95</c:v>
                </c:pt>
                <c:pt idx="12">
                  <c:v>1411041104133.9399</c:v>
                </c:pt>
                <c:pt idx="13">
                  <c:v>1473820093638.6921</c:v>
                </c:pt>
                <c:pt idx="14">
                  <c:v>1516783620172.0701</c:v>
                </c:pt>
                <c:pt idx="15">
                  <c:v>1548758571784.96</c:v>
                </c:pt>
                <c:pt idx="16">
                  <c:v>1684584563425.0701</c:v>
                </c:pt>
                <c:pt idx="17">
                  <c:v>1789426376600.8601</c:v>
                </c:pt>
                <c:pt idx="18">
                  <c:v>2010458859017.8601</c:v>
                </c:pt>
                <c:pt idx="19">
                  <c:v>1945698323215.97</c:v>
                </c:pt>
                <c:pt idx="20">
                  <c:v>1949481275237.78</c:v>
                </c:pt>
                <c:pt idx="21">
                  <c:v>2108746627364.53</c:v>
                </c:pt>
                <c:pt idx="22">
                  <c:v>2178085438017.1401</c:v>
                </c:pt>
                <c:pt idx="23">
                  <c:v>2400946893854.2202</c:v>
                </c:pt>
                <c:pt idx="24">
                  <c:v>2501978043180.1602</c:v>
                </c:pt>
                <c:pt idx="25">
                  <c:v>2581728337207.04</c:v>
                </c:pt>
                <c:pt idx="26">
                  <c:v>2723574675604.1602</c:v>
                </c:pt>
                <c:pt idx="27">
                  <c:v>2876095448955.96</c:v>
                </c:pt>
                <c:pt idx="28">
                  <c:v>3120457503152.6499</c:v>
                </c:pt>
                <c:pt idx="29">
                  <c:v>3396287762050.52</c:v>
                </c:pt>
                <c:pt idx="30">
                  <c:v>3558411104159.3096</c:v>
                </c:pt>
                <c:pt idx="31">
                  <c:v>3473063902000</c:v>
                </c:pt>
                <c:pt idx="32">
                  <c:v>3580387948400</c:v>
                </c:pt>
                <c:pt idx="33">
                  <c:v>3887991288800</c:v>
                </c:pt>
                <c:pt idx="34">
                  <c:v>4308717950700</c:v>
                </c:pt>
                <c:pt idx="35">
                  <c:v>4974908779200</c:v>
                </c:pt>
                <c:pt idx="36">
                  <c:v>5447588631900</c:v>
                </c:pt>
                <c:pt idx="37">
                  <c:v>5450377084100</c:v>
                </c:pt>
                <c:pt idx="38">
                  <c:v>5621074369600</c:v>
                </c:pt>
                <c:pt idx="39">
                  <c:v>5924262446400</c:v>
                </c:pt>
                <c:pt idx="40">
                  <c:v>6356680159200</c:v>
                </c:pt>
                <c:pt idx="41">
                  <c:v>6500997470400</c:v>
                </c:pt>
                <c:pt idx="42">
                  <c:v>6947405598900</c:v>
                </c:pt>
                <c:pt idx="43">
                  <c:v>7387635619100</c:v>
                </c:pt>
                <c:pt idx="44">
                  <c:v>7933083470600</c:v>
                </c:pt>
                <c:pt idx="45">
                  <c:v>8674754480200</c:v>
                </c:pt>
                <c:pt idx="46">
                  <c:v>10217801791200</c:v>
                </c:pt>
                <c:pt idx="47">
                  <c:v>10931064511700</c:v>
                </c:pt>
                <c:pt idx="48">
                  <c:v>11440847328600</c:v>
                </c:pt>
                <c:pt idx="49">
                  <c:v>12695637107100</c:v>
                </c:pt>
                <c:pt idx="50">
                  <c:v>13672579898900</c:v>
                </c:pt>
                <c:pt idx="51">
                  <c:v>14099855710100</c:v>
                </c:pt>
                <c:pt idx="52">
                  <c:v>14868732588000</c:v>
                </c:pt>
                <c:pt idx="53">
                  <c:v>15607091164600</c:v>
                </c:pt>
                <c:pt idx="54">
                  <c:v>16839375543000</c:v>
                </c:pt>
                <c:pt idx="55">
                  <c:v>19038495871900</c:v>
                </c:pt>
                <c:pt idx="56">
                  <c:v>20550428450300</c:v>
                </c:pt>
                <c:pt idx="57">
                  <c:v>21769226950200</c:v>
                </c:pt>
                <c:pt idx="58">
                  <c:v>23280403070200</c:v>
                </c:pt>
              </c:numCache>
            </c:numRef>
          </c:yVal>
          <c:smooth val="0"/>
          <c:extLst xmlns:c16r2="http://schemas.microsoft.com/office/drawing/2015/06/chart">
            <c:ext xmlns:c16="http://schemas.microsoft.com/office/drawing/2014/chart" uri="{C3380CC4-5D6E-409C-BE32-E72D297353CC}">
              <c16:uniqueId val="{00000000-C0E8-4562-B193-DCF90E3A834C}"/>
            </c:ext>
          </c:extLst>
        </c:ser>
        <c:dLbls>
          <c:showLegendKey val="0"/>
          <c:showVal val="0"/>
          <c:showCatName val="0"/>
          <c:showSerName val="0"/>
          <c:showPercent val="0"/>
          <c:showBubbleSize val="0"/>
        </c:dLbls>
        <c:axId val="164921600"/>
        <c:axId val="164916448"/>
      </c:scatterChart>
      <c:valAx>
        <c:axId val="16492160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Years</a:t>
                </a:r>
              </a:p>
            </c:rich>
          </c:tx>
          <c:layout/>
          <c:overlay val="0"/>
          <c:spPr>
            <a:noFill/>
            <a:ln>
              <a:noFill/>
            </a:ln>
            <a:effectLst/>
          </c:sp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16448"/>
        <c:crosses val="autoZero"/>
        <c:crossBetween val="midCat"/>
      </c:valAx>
      <c:valAx>
        <c:axId val="16491644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Constant LCU</a:t>
                </a:r>
                <a:r>
                  <a:rPr lang="en-IN" baseline="0"/>
                  <a:t> in crore (Rs)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2160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Import - Export trend</a:t>
            </a:r>
          </a:p>
        </c:rich>
      </c:tx>
      <c:layout/>
      <c:overlay val="0"/>
      <c:spPr>
        <a:noFill/>
        <a:ln>
          <a:noFill/>
        </a:ln>
        <a:effectLst/>
      </c:spPr>
    </c:title>
    <c:autoTitleDeleted val="0"/>
    <c:plotArea>
      <c:layout/>
      <c:scatterChart>
        <c:scatterStyle val="lineMarker"/>
        <c:varyColors val="0"/>
        <c:ser>
          <c:idx val="0"/>
          <c:order val="0"/>
          <c:tx>
            <c:strRef>
              <c:f>Sheet1!$P$1</c:f>
              <c:strCache>
                <c:ptCount val="1"/>
                <c:pt idx="0">
                  <c:v>Exports of goods and services (constant LCU)</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Sheet1!$A$2:$A$60</c:f>
              <c:numCache>
                <c:formatCode>General</c:formatCode>
                <c:ptCount val="59"/>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numCache>
            </c:numRef>
          </c:xVal>
          <c:yVal>
            <c:numRef>
              <c:f>Sheet1!$P$2:$P$60</c:f>
              <c:numCache>
                <c:formatCode>General</c:formatCode>
                <c:ptCount val="59"/>
                <c:pt idx="0">
                  <c:v>293837064043.04944</c:v>
                </c:pt>
                <c:pt idx="1">
                  <c:v>293290899648.72998</c:v>
                </c:pt>
                <c:pt idx="2">
                  <c:v>291590307387.33002</c:v>
                </c:pt>
                <c:pt idx="3">
                  <c:v>316095783962.15894</c:v>
                </c:pt>
                <c:pt idx="4">
                  <c:v>295511469528.16895</c:v>
                </c:pt>
                <c:pt idx="5">
                  <c:v>254541237909.84998</c:v>
                </c:pt>
                <c:pt idx="6">
                  <c:v>320315615756.40002</c:v>
                </c:pt>
                <c:pt idx="7">
                  <c:v>336190891751.44</c:v>
                </c:pt>
                <c:pt idx="8">
                  <c:v>346740699023.85944</c:v>
                </c:pt>
                <c:pt idx="9">
                  <c:v>340020849327.67944</c:v>
                </c:pt>
                <c:pt idx="10">
                  <c:v>447324004508.28998</c:v>
                </c:pt>
                <c:pt idx="11">
                  <c:v>452030019474.44</c:v>
                </c:pt>
                <c:pt idx="12">
                  <c:v>489267594528.12</c:v>
                </c:pt>
                <c:pt idx="13">
                  <c:v>513552175689.91998</c:v>
                </c:pt>
                <c:pt idx="14">
                  <c:v>555662413121.86035</c:v>
                </c:pt>
                <c:pt idx="15">
                  <c:v>647062425071.17981</c:v>
                </c:pt>
                <c:pt idx="16">
                  <c:v>775302671845.40002</c:v>
                </c:pt>
                <c:pt idx="17">
                  <c:v>747644863548.57983</c:v>
                </c:pt>
                <c:pt idx="18">
                  <c:v>805983818810.32996</c:v>
                </c:pt>
                <c:pt idx="19">
                  <c:v>895884793390.10999</c:v>
                </c:pt>
                <c:pt idx="20">
                  <c:v>942805233656.43994</c:v>
                </c:pt>
                <c:pt idx="21">
                  <c:v>935103136652.95996</c:v>
                </c:pt>
                <c:pt idx="22">
                  <c:v>991401096010.57983</c:v>
                </c:pt>
                <c:pt idx="23">
                  <c:v>982330586216.47998</c:v>
                </c:pt>
                <c:pt idx="24">
                  <c:v>1054019618130.8613</c:v>
                </c:pt>
                <c:pt idx="25">
                  <c:v>987459218632.05005</c:v>
                </c:pt>
                <c:pt idx="26">
                  <c:v>1041101765798.3303</c:v>
                </c:pt>
                <c:pt idx="27">
                  <c:v>1173605687122.97</c:v>
                </c:pt>
                <c:pt idx="28">
                  <c:v>1261309983667.6001</c:v>
                </c:pt>
                <c:pt idx="29">
                  <c:v>1412403989222.3201</c:v>
                </c:pt>
                <c:pt idx="30">
                  <c:v>1569243235035.98</c:v>
                </c:pt>
                <c:pt idx="31">
                  <c:v>1720868009600</c:v>
                </c:pt>
                <c:pt idx="32">
                  <c:v>1805074284600</c:v>
                </c:pt>
                <c:pt idx="33">
                  <c:v>2053806188100</c:v>
                </c:pt>
                <c:pt idx="34">
                  <c:v>2321697788800</c:v>
                </c:pt>
                <c:pt idx="35">
                  <c:v>3050619723700</c:v>
                </c:pt>
                <c:pt idx="36">
                  <c:v>3242495481000</c:v>
                </c:pt>
                <c:pt idx="37">
                  <c:v>3167004471600</c:v>
                </c:pt>
                <c:pt idx="38">
                  <c:v>3606721565100</c:v>
                </c:pt>
                <c:pt idx="39">
                  <c:v>4255912312400</c:v>
                </c:pt>
                <c:pt idx="40">
                  <c:v>5028509823300</c:v>
                </c:pt>
                <c:pt idx="41">
                  <c:v>5245214687000</c:v>
                </c:pt>
                <c:pt idx="42">
                  <c:v>6351168351400</c:v>
                </c:pt>
                <c:pt idx="43">
                  <c:v>6959751270300</c:v>
                </c:pt>
                <c:pt idx="44">
                  <c:v>8851161937200</c:v>
                </c:pt>
                <c:pt idx="45">
                  <c:v>11159994116300</c:v>
                </c:pt>
                <c:pt idx="46">
                  <c:v>13435941609900</c:v>
                </c:pt>
                <c:pt idx="47">
                  <c:v>14224166371200</c:v>
                </c:pt>
                <c:pt idx="48">
                  <c:v>16326232898800</c:v>
                </c:pt>
                <c:pt idx="49">
                  <c:v>15536986008700</c:v>
                </c:pt>
                <c:pt idx="50">
                  <c:v>18563301189600</c:v>
                </c:pt>
                <c:pt idx="51">
                  <c:v>21439311201600</c:v>
                </c:pt>
                <c:pt idx="52">
                  <c:v>22898359840400</c:v>
                </c:pt>
                <c:pt idx="53">
                  <c:v>24682689168400</c:v>
                </c:pt>
                <c:pt idx="54">
                  <c:v>25121446363800</c:v>
                </c:pt>
                <c:pt idx="55">
                  <c:v>23702816363000</c:v>
                </c:pt>
                <c:pt idx="56">
                  <c:v>24904365075600</c:v>
                </c:pt>
                <c:pt idx="57">
                  <c:v>26073098299900</c:v>
                </c:pt>
                <c:pt idx="58">
                  <c:v>29339692575300</c:v>
                </c:pt>
              </c:numCache>
            </c:numRef>
          </c:yVal>
          <c:smooth val="0"/>
          <c:extLst xmlns:c16r2="http://schemas.microsoft.com/office/drawing/2015/06/chart">
            <c:ext xmlns:c16="http://schemas.microsoft.com/office/drawing/2014/chart" uri="{C3380CC4-5D6E-409C-BE32-E72D297353CC}">
              <c16:uniqueId val="{00000000-F354-42C1-B4E2-51001D74DD0F}"/>
            </c:ext>
          </c:extLst>
        </c:ser>
        <c:ser>
          <c:idx val="1"/>
          <c:order val="1"/>
          <c:tx>
            <c:strRef>
              <c:f>Sheet1!$Q$1</c:f>
              <c:strCache>
                <c:ptCount val="1"/>
                <c:pt idx="0">
                  <c:v>Imports of goods and services (constant LCU)</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Sheet1!$A$2:$A$60</c:f>
              <c:numCache>
                <c:formatCode>General</c:formatCode>
                <c:ptCount val="59"/>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numCache>
            </c:numRef>
          </c:xVal>
          <c:yVal>
            <c:numRef>
              <c:f>Sheet1!$Q$2:$Q$60</c:f>
              <c:numCache>
                <c:formatCode>General</c:formatCode>
                <c:ptCount val="59"/>
                <c:pt idx="0">
                  <c:v>495391527474.15894</c:v>
                </c:pt>
                <c:pt idx="1">
                  <c:v>447061619963.53998</c:v>
                </c:pt>
                <c:pt idx="2">
                  <c:v>464538221659.75</c:v>
                </c:pt>
                <c:pt idx="3">
                  <c:v>480295306194.62</c:v>
                </c:pt>
                <c:pt idx="4">
                  <c:v>496528052096.26001</c:v>
                </c:pt>
                <c:pt idx="5">
                  <c:v>441630878919.53003</c:v>
                </c:pt>
                <c:pt idx="6">
                  <c:v>568035687005.87</c:v>
                </c:pt>
                <c:pt idx="7">
                  <c:v>545634529105.08002</c:v>
                </c:pt>
                <c:pt idx="8">
                  <c:v>467276084638.83002</c:v>
                </c:pt>
                <c:pt idx="9">
                  <c:v>406366015817.57001</c:v>
                </c:pt>
                <c:pt idx="10">
                  <c:v>479166324285.21002</c:v>
                </c:pt>
                <c:pt idx="11">
                  <c:v>565552745973.82996</c:v>
                </c:pt>
                <c:pt idx="12">
                  <c:v>554872770402.77979</c:v>
                </c:pt>
                <c:pt idx="13">
                  <c:v>599679278899.71997</c:v>
                </c:pt>
                <c:pt idx="14">
                  <c:v>523171681311.52002</c:v>
                </c:pt>
                <c:pt idx="15">
                  <c:v>529865460399.01001</c:v>
                </c:pt>
                <c:pt idx="16">
                  <c:v>539912872272.16895</c:v>
                </c:pt>
                <c:pt idx="17">
                  <c:v>687825316160.06995</c:v>
                </c:pt>
                <c:pt idx="18">
                  <c:v>688163339790.43005</c:v>
                </c:pt>
                <c:pt idx="19">
                  <c:v>821122260695.70984</c:v>
                </c:pt>
                <c:pt idx="20">
                  <c:v>938987776270.16992</c:v>
                </c:pt>
                <c:pt idx="21">
                  <c:v>1033162808023.7699</c:v>
                </c:pt>
                <c:pt idx="22">
                  <c:v>1068850009010.9503</c:v>
                </c:pt>
                <c:pt idx="23">
                  <c:v>1303827887862.1816</c:v>
                </c:pt>
                <c:pt idx="24">
                  <c:v>1116988544514.71</c:v>
                </c:pt>
                <c:pt idx="25">
                  <c:v>1271925011643.71</c:v>
                </c:pt>
                <c:pt idx="26">
                  <c:v>1489220285499</c:v>
                </c:pt>
                <c:pt idx="27">
                  <c:v>1464376823291.1921</c:v>
                </c:pt>
                <c:pt idx="28">
                  <c:v>1599018560942.6816</c:v>
                </c:pt>
                <c:pt idx="29">
                  <c:v>1632348037288.79</c:v>
                </c:pt>
                <c:pt idx="30">
                  <c:v>1687289978977.74</c:v>
                </c:pt>
                <c:pt idx="31">
                  <c:v>1687546455200</c:v>
                </c:pt>
                <c:pt idx="32">
                  <c:v>2044092608800</c:v>
                </c:pt>
                <c:pt idx="33">
                  <c:v>2437933344500</c:v>
                </c:pt>
                <c:pt idx="34">
                  <c:v>2988945124600</c:v>
                </c:pt>
                <c:pt idx="35">
                  <c:v>3829612193400</c:v>
                </c:pt>
                <c:pt idx="36">
                  <c:v>3736170126100</c:v>
                </c:pt>
                <c:pt idx="37">
                  <c:v>4229370142400</c:v>
                </c:pt>
                <c:pt idx="38">
                  <c:v>5111007358200</c:v>
                </c:pt>
                <c:pt idx="39">
                  <c:v>5468394908700</c:v>
                </c:pt>
                <c:pt idx="40">
                  <c:v>5719378730000</c:v>
                </c:pt>
                <c:pt idx="41">
                  <c:v>5887771456800</c:v>
                </c:pt>
                <c:pt idx="42">
                  <c:v>6594116763800</c:v>
                </c:pt>
                <c:pt idx="43">
                  <c:v>7509638458900</c:v>
                </c:pt>
                <c:pt idx="44">
                  <c:v>9176420342900</c:v>
                </c:pt>
                <c:pt idx="45">
                  <c:v>12137618602300</c:v>
                </c:pt>
                <c:pt idx="46">
                  <c:v>14747770298900</c:v>
                </c:pt>
                <c:pt idx="47">
                  <c:v>16215407521300</c:v>
                </c:pt>
                <c:pt idx="48">
                  <c:v>19855543675900</c:v>
                </c:pt>
                <c:pt idx="49">
                  <c:v>19473162403300</c:v>
                </c:pt>
                <c:pt idx="50">
                  <c:v>22552237707300</c:v>
                </c:pt>
                <c:pt idx="51">
                  <c:v>27155540656200</c:v>
                </c:pt>
                <c:pt idx="52">
                  <c:v>28790791394500</c:v>
                </c:pt>
                <c:pt idx="53">
                  <c:v>26445550835000</c:v>
                </c:pt>
                <c:pt idx="54">
                  <c:v>26675952609600</c:v>
                </c:pt>
                <c:pt idx="55">
                  <c:v>25115397729500</c:v>
                </c:pt>
                <c:pt idx="56">
                  <c:v>26215859520300</c:v>
                </c:pt>
                <c:pt idx="57">
                  <c:v>30835600395600</c:v>
                </c:pt>
                <c:pt idx="58">
                  <c:v>35579012695500</c:v>
                </c:pt>
              </c:numCache>
            </c:numRef>
          </c:yVal>
          <c:smooth val="0"/>
          <c:extLst xmlns:c16r2="http://schemas.microsoft.com/office/drawing/2015/06/chart">
            <c:ext xmlns:c16="http://schemas.microsoft.com/office/drawing/2014/chart" uri="{C3380CC4-5D6E-409C-BE32-E72D297353CC}">
              <c16:uniqueId val="{00000001-F354-42C1-B4E2-51001D74DD0F}"/>
            </c:ext>
          </c:extLst>
        </c:ser>
        <c:dLbls>
          <c:showLegendKey val="0"/>
          <c:showVal val="0"/>
          <c:showCatName val="0"/>
          <c:showSerName val="0"/>
          <c:showPercent val="0"/>
          <c:showBubbleSize val="0"/>
        </c:dLbls>
        <c:axId val="164967752"/>
        <c:axId val="164968136"/>
      </c:scatterChart>
      <c:valAx>
        <c:axId val="16496775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years</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68136"/>
        <c:crosses val="autoZero"/>
        <c:crossBetween val="midCat"/>
      </c:valAx>
      <c:valAx>
        <c:axId val="16496813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value in crore rs</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96775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8/28/2020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8/28/2020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val="389014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8/28/2020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8/28/2020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8/28/2020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8/28/2020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8/28/2020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8/28/2020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dergipark.gov.tr/download/article-file/364168" TargetMode="External"/><Relationship Id="rId3" Type="http://schemas.openxmlformats.org/officeDocument/2006/relationships/hyperlink" Target="http://mospi.nic.in/data" TargetMode="External"/><Relationship Id="rId7" Type="http://schemas.openxmlformats.org/officeDocument/2006/relationships/hyperlink" Target="http://www.diva-portal.org/smash/get/diva2:664110/FULLTEXT01.pdf" TargetMode="External"/><Relationship Id="rId2" Type="http://schemas.openxmlformats.org/officeDocument/2006/relationships/hyperlink" Target="https://www.rbi.org.in/Scripts/AnnualPublications.aspx?head=Handbook%20of%20Statistics%20on%20Indian%20Economy/" TargetMode="External"/><Relationship Id="rId1" Type="http://schemas.openxmlformats.org/officeDocument/2006/relationships/slideLayout" Target="../slideLayouts/slideLayout2.xml"/><Relationship Id="rId6" Type="http://schemas.openxmlformats.org/officeDocument/2006/relationships/hyperlink" Target="http://www.kse.org.ua/uploads/file/library/2003/Demchuk.pdf" TargetMode="External"/><Relationship Id="rId5" Type="http://schemas.openxmlformats.org/officeDocument/2006/relationships/hyperlink" Target="https://uclspp.github.io/PUBL0055/seminar8.html" TargetMode="External"/><Relationship Id="rId4" Type="http://schemas.openxmlformats.org/officeDocument/2006/relationships/hyperlink" Target="https://data.worldbank.org/indicator/NY.GDP.PCAP.CD?locations=AF&amp;start=197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b="1" dirty="0" smtClean="0">
                <a:solidFill>
                  <a:schemeClr val="tx1"/>
                </a:solidFill>
                <a:latin typeface="Times New Roman" pitchFamily="18" charset="0"/>
                <a:cs typeface="Times New Roman" pitchFamily="18" charset="0"/>
              </a:rPr>
              <a:t>A COMPARATIVE STUDY ON </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SELECTED MACRO VARIABLES OF GDP USING EXPLORATORY ANALYSIS, AND EVALUATING DIFFERENT TIME SERIES MODEL</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8708291"/>
      </p:ext>
    </p:extLst>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4" y="609600"/>
            <a:ext cx="9749866" cy="76200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Theory</a:t>
            </a:r>
            <a:endParaRPr 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827212" y="1676400"/>
                <a:ext cx="7848600" cy="4267200"/>
              </a:xfrm>
            </p:spPr>
            <p:txBody>
              <a:bodyPr>
                <a:normAutofit fontScale="92500" lnSpcReduction="20000"/>
              </a:bodyPr>
              <a:lstStyle/>
              <a:p>
                <a:r>
                  <a:rPr lang="en-IN" sz="2200" b="1" dirty="0" smtClean="0">
                    <a:latin typeface="Times New Roman" panose="02020603050405020304" pitchFamily="18" charset="0"/>
                    <a:cs typeface="Times New Roman" panose="02020603050405020304" pitchFamily="18" charset="0"/>
                  </a:rPr>
                  <a:t>Classical Linear Regression Model:</a:t>
                </a:r>
              </a:p>
              <a:p>
                <a:endParaRPr lang="en-IN" sz="2200" b="1" dirty="0" smtClean="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Assumptions Underlying the Method of Least Squares, If our objective is to estimate </a:t>
                </a:r>
                <a:r>
                  <a:rPr lang="en-IN" sz="2200" i="1" dirty="0" smtClean="0">
                    <a:latin typeface="Times New Roman" panose="02020603050405020304" pitchFamily="18" charset="0"/>
                    <a:cs typeface="Times New Roman" panose="02020603050405020304" pitchFamily="18" charset="0"/>
                  </a:rPr>
                  <a:t>β</a:t>
                </a:r>
                <a:r>
                  <a:rPr lang="en-IN" sz="2200" dirty="0" smtClean="0">
                    <a:latin typeface="Times New Roman" panose="02020603050405020304" pitchFamily="18" charset="0"/>
                    <a:cs typeface="Times New Roman" panose="02020603050405020304" pitchFamily="18" charset="0"/>
                  </a:rPr>
                  <a:t>’s, </a:t>
                </a:r>
                <a:r>
                  <a:rPr lang="en-IN" sz="2200" dirty="0">
                    <a:latin typeface="Times New Roman" panose="02020603050405020304" pitchFamily="18" charset="0"/>
                    <a:cs typeface="Times New Roman" panose="02020603050405020304" pitchFamily="18" charset="0"/>
                  </a:rPr>
                  <a:t>the method of OLS is to estimate the parameter of </a:t>
                </a:r>
                <a:r>
                  <a:rPr lang="en-IN" sz="2200" dirty="0" smtClean="0">
                    <a:latin typeface="Times New Roman" panose="02020603050405020304" pitchFamily="18" charset="0"/>
                    <a:cs typeface="Times New Roman" panose="02020603050405020304" pitchFamily="18" charset="0"/>
                  </a:rPr>
                  <a:t>regressors. </a:t>
                </a:r>
                <a:r>
                  <a:rPr lang="en-IN" sz="2200" dirty="0">
                    <a:latin typeface="Times New Roman" panose="02020603050405020304" pitchFamily="18" charset="0"/>
                    <a:cs typeface="Times New Roman" panose="02020603050405020304" pitchFamily="18" charset="0"/>
                  </a:rPr>
                  <a:t>But in regression analysis our objective is not only to obtain</a:t>
                </a:r>
                <a14:m>
                  <m:oMath xmlns:m="http://schemas.openxmlformats.org/officeDocument/2006/math">
                    <m:acc>
                      <m:accPr>
                        <m:chr m:val="̂"/>
                        <m:ctrlPr>
                          <a:rPr lang="en-US" sz="2200" i="1">
                            <a:latin typeface="Cambria Math" panose="02040503050406030204" pitchFamily="18" charset="0"/>
                          </a:rPr>
                        </m:ctrlPr>
                      </m:accPr>
                      <m:e>
                        <m:r>
                          <a:rPr lang="en-IN" sz="2200" i="1">
                            <a:latin typeface="Cambria Math" panose="02040503050406030204" pitchFamily="18" charset="0"/>
                          </a:rPr>
                          <m:t>𝛽</m:t>
                        </m:r>
                      </m:e>
                    </m:acc>
                  </m:oMath>
                </a14:m>
                <a:r>
                  <a:rPr lang="en-IN" sz="2200" dirty="0">
                    <a:latin typeface="Times New Roman" panose="02020603050405020304" pitchFamily="18" charset="0"/>
                    <a:cs typeface="Times New Roman" panose="02020603050405020304" pitchFamily="18" charset="0"/>
                  </a:rPr>
                  <a:t>’s but also to draw inferences about the true </a:t>
                </a:r>
                <a:r>
                  <a:rPr lang="en-IN" sz="2200" i="1" dirty="0">
                    <a:latin typeface="Times New Roman" panose="02020603050405020304" pitchFamily="18" charset="0"/>
                    <a:cs typeface="Times New Roman" panose="02020603050405020304" pitchFamily="18" charset="0"/>
                  </a:rPr>
                  <a:t>β’s. </a:t>
                </a:r>
                <a:r>
                  <a:rPr lang="en-IN" sz="2200" dirty="0">
                    <a:latin typeface="Times New Roman" panose="02020603050405020304" pitchFamily="18" charset="0"/>
                    <a:cs typeface="Times New Roman" panose="02020603050405020304" pitchFamily="18" charset="0"/>
                  </a:rPr>
                  <a:t>For example, we would like to know how close</a:t>
                </a:r>
                <a14:m>
                  <m:oMath xmlns:m="http://schemas.openxmlformats.org/officeDocument/2006/math">
                    <m:r>
                      <a:rPr lang="en-IN" sz="2200" i="1">
                        <a:latin typeface="Cambria Math" panose="02040503050406030204" pitchFamily="18" charset="0"/>
                      </a:rPr>
                      <m:t> </m:t>
                    </m:r>
                    <m:acc>
                      <m:accPr>
                        <m:chr m:val="̂"/>
                        <m:ctrlPr>
                          <a:rPr lang="en-US" sz="2200" i="1">
                            <a:latin typeface="Cambria Math" panose="02040503050406030204" pitchFamily="18" charset="0"/>
                          </a:rPr>
                        </m:ctrlPr>
                      </m:accPr>
                      <m:e>
                        <m:r>
                          <a:rPr lang="en-IN" sz="2200" i="1">
                            <a:latin typeface="Cambria Math" panose="02040503050406030204" pitchFamily="18" charset="0"/>
                          </a:rPr>
                          <m:t>𝛽</m:t>
                        </m:r>
                      </m:e>
                    </m:acc>
                  </m:oMath>
                </a14:m>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are to their counterparts in the population or how close </a:t>
                </a:r>
                <a:r>
                  <a:rPr lang="en-IN" sz="2200" i="1" dirty="0">
                    <a:latin typeface="Times New Roman" panose="02020603050405020304" pitchFamily="18" charset="0"/>
                    <a:cs typeface="Times New Roman" panose="02020603050405020304" pitchFamily="18" charset="0"/>
                  </a:rPr>
                  <a:t>Y</a:t>
                </a:r>
                <a:r>
                  <a:rPr lang="en-IN" sz="2200" dirty="0">
                    <a:latin typeface="Times New Roman" panose="02020603050405020304" pitchFamily="18" charset="0"/>
                    <a:cs typeface="Times New Roman" panose="02020603050405020304" pitchFamily="18" charset="0"/>
                  </a:rPr>
                  <a:t>ˆ</a:t>
                </a:r>
                <a:r>
                  <a:rPr lang="en-IN" sz="2200" i="1" dirty="0">
                    <a:latin typeface="Times New Roman" panose="02020603050405020304" pitchFamily="18" charset="0"/>
                    <a:cs typeface="Times New Roman" panose="02020603050405020304" pitchFamily="18" charset="0"/>
                  </a:rPr>
                  <a:t>i </a:t>
                </a:r>
                <a:r>
                  <a:rPr lang="en-IN" sz="2200" dirty="0">
                    <a:latin typeface="Times New Roman" panose="02020603050405020304" pitchFamily="18" charset="0"/>
                    <a:cs typeface="Times New Roman" panose="02020603050405020304" pitchFamily="18" charset="0"/>
                  </a:rPr>
                  <a:t>is to the true </a:t>
                </a:r>
                <a:r>
                  <a:rPr lang="en-IN" sz="2200" i="1" dirty="0">
                    <a:latin typeface="Times New Roman" panose="02020603050405020304" pitchFamily="18" charset="0"/>
                    <a:cs typeface="Times New Roman" panose="02020603050405020304" pitchFamily="18" charset="0"/>
                  </a:rPr>
                  <a:t>E</a:t>
                </a:r>
                <a:r>
                  <a:rPr lang="en-IN" sz="2200" dirty="0">
                    <a:latin typeface="Times New Roman" panose="02020603050405020304" pitchFamily="18" charset="0"/>
                    <a:cs typeface="Times New Roman" panose="02020603050405020304" pitchFamily="18" charset="0"/>
                  </a:rPr>
                  <a:t>(</a:t>
                </a:r>
                <a:r>
                  <a:rPr lang="en-IN" sz="2200" i="1" dirty="0">
                    <a:latin typeface="Times New Roman" panose="02020603050405020304" pitchFamily="18" charset="0"/>
                    <a:cs typeface="Times New Roman" panose="02020603050405020304" pitchFamily="18" charset="0"/>
                  </a:rPr>
                  <a:t>Y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Xi)</a:t>
                </a:r>
                <a:r>
                  <a:rPr lang="en-IN" sz="2200" dirty="0">
                    <a:latin typeface="Times New Roman" panose="02020603050405020304" pitchFamily="18" charset="0"/>
                    <a:cs typeface="Times New Roman" panose="02020603050405020304" pitchFamily="18" charset="0"/>
                  </a:rPr>
                  <a:t>. To that end, we must not only specify the functional form of the model, as in Eq. (1.1), but also make certain assumptions about the manner in which </a:t>
                </a:r>
                <a:r>
                  <a:rPr lang="en-IN" sz="2200" i="1" dirty="0">
                    <a:latin typeface="Times New Roman" panose="02020603050405020304" pitchFamily="18" charset="0"/>
                    <a:cs typeface="Times New Roman" panose="02020603050405020304" pitchFamily="18" charset="0"/>
                  </a:rPr>
                  <a:t>Yi </a:t>
                </a:r>
                <a:r>
                  <a:rPr lang="en-IN" sz="2200" dirty="0">
                    <a:latin typeface="Times New Roman" panose="02020603050405020304" pitchFamily="18" charset="0"/>
                    <a:cs typeface="Times New Roman" panose="02020603050405020304" pitchFamily="18" charset="0"/>
                  </a:rPr>
                  <a:t>are generated. To see why this requirement is needed, look at the PRF: </a:t>
                </a:r>
                <a:r>
                  <a:rPr lang="en-IN" sz="2200" i="1" dirty="0">
                    <a:latin typeface="Times New Roman" panose="02020603050405020304" pitchFamily="18" charset="0"/>
                    <a:cs typeface="Times New Roman" panose="02020603050405020304" pitchFamily="18" charset="0"/>
                  </a:rPr>
                  <a:t>Yi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β</a:t>
                </a:r>
                <a:r>
                  <a:rPr lang="en-IN" sz="2200" dirty="0">
                    <a:latin typeface="Times New Roman" panose="02020603050405020304" pitchFamily="18" charset="0"/>
                    <a:cs typeface="Times New Roman" panose="02020603050405020304" pitchFamily="18" charset="0"/>
                  </a:rPr>
                  <a:t>1 + </a:t>
                </a:r>
                <a:r>
                  <a:rPr lang="en-IN" sz="2200" i="1" dirty="0" smtClean="0">
                    <a:latin typeface="Times New Roman" panose="02020603050405020304" pitchFamily="18" charset="0"/>
                    <a:cs typeface="Times New Roman" panose="02020603050405020304" pitchFamily="18" charset="0"/>
                  </a:rPr>
                  <a:t>β</a:t>
                </a:r>
                <a:r>
                  <a:rPr lang="en-IN" sz="2200" dirty="0" err="1" smtClean="0">
                    <a:latin typeface="Times New Roman" panose="02020603050405020304" pitchFamily="18" charset="0"/>
                    <a:cs typeface="Times New Roman" panose="02020603050405020304" pitchFamily="18" charset="0"/>
                  </a:rPr>
                  <a:t>i</a:t>
                </a:r>
                <a:r>
                  <a:rPr lang="en-IN" sz="2200" dirty="0" smtClean="0">
                    <a:latin typeface="Times New Roman" panose="02020603050405020304" pitchFamily="18" charset="0"/>
                    <a:cs typeface="Times New Roman" panose="02020603050405020304" pitchFamily="18" charset="0"/>
                  </a:rPr>
                  <a:t>*</a:t>
                </a:r>
                <a:r>
                  <a:rPr lang="en-IN" sz="2200" i="1" dirty="0" smtClean="0">
                    <a:latin typeface="Times New Roman" panose="02020603050405020304" pitchFamily="18" charset="0"/>
                    <a:cs typeface="Times New Roman" panose="02020603050405020304" pitchFamily="18" charset="0"/>
                  </a:rPr>
                  <a:t>Xi</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ui. </a:t>
                </a:r>
                <a:r>
                  <a:rPr lang="en-IN" sz="2200" dirty="0">
                    <a:latin typeface="Times New Roman" panose="02020603050405020304" pitchFamily="18" charset="0"/>
                    <a:cs typeface="Times New Roman" panose="02020603050405020304" pitchFamily="18" charset="0"/>
                  </a:rPr>
                  <a:t>It shows that </a:t>
                </a:r>
                <a:r>
                  <a:rPr lang="en-IN" sz="2200" i="1" dirty="0">
                    <a:latin typeface="Times New Roman" panose="02020603050405020304" pitchFamily="18" charset="0"/>
                    <a:cs typeface="Times New Roman" panose="02020603050405020304" pitchFamily="18" charset="0"/>
                  </a:rPr>
                  <a:t>Yi </a:t>
                </a:r>
                <a:r>
                  <a:rPr lang="en-IN" sz="2200" dirty="0">
                    <a:latin typeface="Times New Roman" panose="02020603050405020304" pitchFamily="18" charset="0"/>
                    <a:cs typeface="Times New Roman" panose="02020603050405020304" pitchFamily="18" charset="0"/>
                  </a:rPr>
                  <a:t>depends on both </a:t>
                </a:r>
                <a:r>
                  <a:rPr lang="en-IN" sz="2200" i="1" dirty="0">
                    <a:latin typeface="Times New Roman" panose="02020603050405020304" pitchFamily="18" charset="0"/>
                    <a:cs typeface="Times New Roman" panose="02020603050405020304" pitchFamily="18" charset="0"/>
                  </a:rPr>
                  <a:t>Xi </a:t>
                </a:r>
                <a:r>
                  <a:rPr lang="en-IN" sz="2200" dirty="0">
                    <a:latin typeface="Times New Roman" panose="02020603050405020304" pitchFamily="18" charset="0"/>
                    <a:cs typeface="Times New Roman" panose="02020603050405020304" pitchFamily="18" charset="0"/>
                  </a:rPr>
                  <a:t>and </a:t>
                </a:r>
                <a:r>
                  <a:rPr lang="en-IN" sz="2200" i="1" dirty="0">
                    <a:latin typeface="Times New Roman" panose="02020603050405020304" pitchFamily="18" charset="0"/>
                    <a:cs typeface="Times New Roman" panose="02020603050405020304" pitchFamily="18" charset="0"/>
                  </a:rPr>
                  <a:t>ui</a:t>
                </a:r>
                <a:r>
                  <a:rPr lang="en-IN" sz="2200" dirty="0">
                    <a:latin typeface="Times New Roman" panose="02020603050405020304" pitchFamily="18" charset="0"/>
                    <a:cs typeface="Times New Roman" panose="02020603050405020304" pitchFamily="18" charset="0"/>
                  </a:rPr>
                  <a:t>. Therefore, unless we are specific about how </a:t>
                </a:r>
                <a:r>
                  <a:rPr lang="en-IN" sz="2200" i="1" dirty="0">
                    <a:latin typeface="Times New Roman" panose="02020603050405020304" pitchFamily="18" charset="0"/>
                    <a:cs typeface="Times New Roman" panose="02020603050405020304" pitchFamily="18" charset="0"/>
                  </a:rPr>
                  <a:t>Xi </a:t>
                </a:r>
                <a:r>
                  <a:rPr lang="en-IN" sz="2200" dirty="0">
                    <a:latin typeface="Times New Roman" panose="02020603050405020304" pitchFamily="18" charset="0"/>
                    <a:cs typeface="Times New Roman" panose="02020603050405020304" pitchFamily="18" charset="0"/>
                  </a:rPr>
                  <a:t>and </a:t>
                </a:r>
                <a:r>
                  <a:rPr lang="en-IN" sz="2200" i="1" dirty="0">
                    <a:latin typeface="Times New Roman" panose="02020603050405020304" pitchFamily="18" charset="0"/>
                    <a:cs typeface="Times New Roman" panose="02020603050405020304" pitchFamily="18" charset="0"/>
                  </a:rPr>
                  <a:t>ui </a:t>
                </a:r>
                <a:r>
                  <a:rPr lang="en-IN" sz="2200" dirty="0">
                    <a:latin typeface="Times New Roman" panose="02020603050405020304" pitchFamily="18" charset="0"/>
                    <a:cs typeface="Times New Roman" panose="02020603050405020304" pitchFamily="18" charset="0"/>
                  </a:rPr>
                  <a:t>are created or generated, there is no way we can make any statistical inference about the </a:t>
                </a:r>
                <a:r>
                  <a:rPr lang="en-IN" sz="2200" i="1" dirty="0">
                    <a:latin typeface="Times New Roman" panose="02020603050405020304" pitchFamily="18" charset="0"/>
                    <a:cs typeface="Times New Roman" panose="02020603050405020304" pitchFamily="18" charset="0"/>
                  </a:rPr>
                  <a:t>Yi </a:t>
                </a:r>
                <a:r>
                  <a:rPr lang="en-IN" sz="2200" dirty="0">
                    <a:latin typeface="Times New Roman" panose="02020603050405020304" pitchFamily="18" charset="0"/>
                    <a:cs typeface="Times New Roman" panose="02020603050405020304" pitchFamily="18" charset="0"/>
                  </a:rPr>
                  <a:t>and also, as we shall see, about </a:t>
                </a:r>
                <a:r>
                  <a:rPr lang="en-IN" sz="2200" i="1" dirty="0">
                    <a:latin typeface="Times New Roman" panose="02020603050405020304" pitchFamily="18" charset="0"/>
                    <a:cs typeface="Times New Roman" panose="02020603050405020304" pitchFamily="18" charset="0"/>
                  </a:rPr>
                  <a:t>β’s</a:t>
                </a:r>
                <a:r>
                  <a:rPr lang="en-IN" sz="2200" dirty="0">
                    <a:latin typeface="Times New Roman" panose="02020603050405020304" pitchFamily="18" charset="0"/>
                    <a:cs typeface="Times New Roman" panose="02020603050405020304" pitchFamily="18" charset="0"/>
                  </a:rPr>
                  <a:t>. Thus, the assumptions made about the </a:t>
                </a:r>
                <a:r>
                  <a:rPr lang="en-IN" sz="2200" i="1" dirty="0">
                    <a:latin typeface="Times New Roman" panose="02020603050405020304" pitchFamily="18" charset="0"/>
                    <a:cs typeface="Times New Roman" panose="02020603050405020304" pitchFamily="18" charset="0"/>
                  </a:rPr>
                  <a:t>Xi </a:t>
                </a:r>
                <a:r>
                  <a:rPr lang="en-IN" sz="2200" dirty="0">
                    <a:latin typeface="Times New Roman" panose="02020603050405020304" pitchFamily="18" charset="0"/>
                    <a:cs typeface="Times New Roman" panose="02020603050405020304" pitchFamily="18" charset="0"/>
                  </a:rPr>
                  <a:t>variable(s) and the error terms are extremely critical to the valid interpretation of the regression estimates</a:t>
                </a:r>
                <a:r>
                  <a:rPr lang="en-IN" sz="2200"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The Our Model is given </a:t>
                </a:r>
                <a:r>
                  <a:rPr lang="en-US" sz="1600" b="1" dirty="0" smtClean="0">
                    <a:latin typeface="Times New Roman" panose="02020603050405020304" pitchFamily="18" charset="0"/>
                    <a:cs typeface="Times New Roman" panose="02020603050405020304" pitchFamily="18" charset="0"/>
                  </a:rPr>
                  <a:t>by-</a:t>
                </a:r>
              </a:p>
              <a:p>
                <a:endParaRPr lang="en-US" sz="1600" dirty="0">
                  <a:latin typeface="Times New Roman" panose="02020603050405020304" pitchFamily="18" charset="0"/>
                  <a:cs typeface="Times New Roman" panose="02020603050405020304" pitchFamily="18" charset="0"/>
                </a:endParaRPr>
              </a:p>
              <a:p>
                <a:r>
                  <a:rPr lang="en-US" sz="1600" b="1" dirty="0" smtClean="0"/>
                  <a:t>		</a:t>
                </a:r>
                <a14:m>
                  <m:oMath xmlns:m="http://schemas.openxmlformats.org/officeDocument/2006/math">
                    <m:acc>
                      <m:accPr>
                        <m:chr m:val="̂"/>
                        <m:ctrlPr>
                          <a:rPr lang="en-US" sz="1600" b="1" i="1">
                            <a:latin typeface="Cambria Math" panose="02040503050406030204" pitchFamily="18" charset="0"/>
                          </a:rPr>
                        </m:ctrlPr>
                      </m:accPr>
                      <m:e>
                        <m:r>
                          <a:rPr lang="en-US" sz="1600" b="1" i="1">
                            <a:latin typeface="Cambria Math" panose="02040503050406030204" pitchFamily="18" charset="0"/>
                          </a:rPr>
                          <m:t>𝑮𝑫𝑷</m:t>
                        </m:r>
                      </m:e>
                    </m:acc>
                  </m:oMath>
                </a14:m>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β1 + </a:t>
                </a:r>
                <a:r>
                  <a:rPr lang="en-US" sz="1600" i="1" dirty="0" smtClean="0">
                    <a:latin typeface="Times New Roman" panose="02020603050405020304" pitchFamily="18" charset="0"/>
                    <a:cs typeface="Times New Roman" panose="02020603050405020304" pitchFamily="18" charset="0"/>
                  </a:rPr>
                  <a:t>X2* </a:t>
                </a:r>
                <a:r>
                  <a:rPr lang="en-US" sz="1600" i="1" dirty="0">
                    <a:latin typeface="Times New Roman" panose="02020603050405020304" pitchFamily="18" charset="0"/>
                    <a:cs typeface="Times New Roman" panose="02020603050405020304" pitchFamily="18" charset="0"/>
                  </a:rPr>
                  <a:t>β2 + </a:t>
                </a:r>
                <a:r>
                  <a:rPr lang="en-US" sz="1600" i="1" dirty="0" smtClean="0">
                    <a:latin typeface="Times New Roman" panose="02020603050405020304" pitchFamily="18" charset="0"/>
                    <a:cs typeface="Times New Roman" panose="02020603050405020304" pitchFamily="18" charset="0"/>
                  </a:rPr>
                  <a:t>X3* </a:t>
                </a:r>
                <a:r>
                  <a:rPr lang="en-US" sz="1600" i="1" dirty="0">
                    <a:latin typeface="Times New Roman" panose="02020603050405020304" pitchFamily="18" charset="0"/>
                    <a:cs typeface="Times New Roman" panose="02020603050405020304" pitchFamily="18" charset="0"/>
                  </a:rPr>
                  <a:t>β3 + …………+ X17 </a:t>
                </a:r>
                <a:r>
                  <a:rPr lang="en-US"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β17+ </a:t>
                </a:r>
                <a:r>
                  <a:rPr lang="en-US" sz="1600" i="1" dirty="0">
                    <a:latin typeface="Times New Roman" panose="02020603050405020304" pitchFamily="18" charset="0"/>
                    <a:cs typeface="Times New Roman" panose="02020603050405020304" pitchFamily="18" charset="0"/>
                  </a:rPr>
                  <a:t>μ</a:t>
                </a: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827212" y="1676400"/>
                <a:ext cx="7848600" cy="4267200"/>
              </a:xfrm>
              <a:blipFill rotWithShape="0">
                <a:blip r:embed="rId2"/>
                <a:stretch>
                  <a:fillRect l="-855" t="-2714" r="-777" b="-429"/>
                </a:stretch>
              </a:blipFill>
            </p:spPr>
            <p:txBody>
              <a:bodyPr/>
              <a:lstStyle/>
              <a:p>
                <a:r>
                  <a:rPr lang="en-US">
                    <a:noFill/>
                  </a:rPr>
                  <a:t> </a:t>
                </a:r>
              </a:p>
            </p:txBody>
          </p:sp>
        </mc:Fallback>
      </mc:AlternateContent>
    </p:spTree>
    <p:extLst>
      <p:ext uri="{BB962C8B-B14F-4D97-AF65-F5344CB8AC3E}">
        <p14:creationId xmlns:p14="http://schemas.microsoft.com/office/powerpoint/2010/main" val="22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1012" y="1143000"/>
            <a:ext cx="8686800" cy="5181600"/>
          </a:xfrm>
        </p:spPr>
        <p:txBody>
          <a:bodyPr>
            <a:normAutofit/>
          </a:bodyPr>
          <a:lstStyle/>
          <a:p>
            <a:r>
              <a:rPr lang="en-US" sz="2400" b="1" dirty="0" smtClean="0">
                <a:latin typeface="Times New Roman" panose="02020603050405020304" pitchFamily="18" charset="0"/>
                <a:cs typeface="Times New Roman" panose="02020603050405020304" pitchFamily="18" charset="0"/>
              </a:rPr>
              <a:t>CLRM </a:t>
            </a: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Assumptions</a:t>
            </a:r>
            <a:r>
              <a:rPr lang="en-US" sz="2400" b="1" i="1" dirty="0" smtClean="0">
                <a:latin typeface="Times New Roman" panose="02020603050405020304" pitchFamily="18" charset="0"/>
                <a:cs typeface="Times New Roman" panose="02020603050405020304" pitchFamily="18" charset="0"/>
              </a:rPr>
              <a:t>:</a:t>
            </a:r>
          </a:p>
          <a:p>
            <a:endParaRPr lang="en-US" sz="2400" b="1" i="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Regression linear in parameters</a:t>
            </a:r>
            <a:r>
              <a:rPr lang="en-US" sz="22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Error term has zero population </a:t>
            </a:r>
            <a:r>
              <a:rPr lang="en-US" sz="2200" dirty="0" smtClean="0">
                <a:latin typeface="Times New Roman" panose="02020603050405020304" pitchFamily="18" charset="0"/>
                <a:cs typeface="Times New Roman" panose="02020603050405020304" pitchFamily="18" charset="0"/>
              </a:rPr>
              <a:t>mean</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Error term not correlated with </a:t>
            </a:r>
            <a:r>
              <a:rPr lang="en-US" sz="2200" dirty="0" smtClean="0">
                <a:latin typeface="Times New Roman" panose="02020603050405020304" pitchFamily="18" charset="0"/>
                <a:cs typeface="Times New Roman" panose="02020603050405020304" pitchFamily="18" charset="0"/>
              </a:rPr>
              <a:t>x’s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No serial </a:t>
            </a:r>
            <a:r>
              <a:rPr lang="en-US" sz="2200" dirty="0" smtClean="0">
                <a:latin typeface="Times New Roman" panose="02020603050405020304" pitchFamily="18" charset="0"/>
                <a:cs typeface="Times New Roman" panose="02020603050405020304" pitchFamily="18" charset="0"/>
              </a:rPr>
              <a:t>correlation</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No </a:t>
            </a:r>
            <a:r>
              <a:rPr lang="en-US" sz="2200" dirty="0" smtClean="0">
                <a:latin typeface="Times New Roman" panose="02020603050405020304" pitchFamily="18" charset="0"/>
                <a:cs typeface="Times New Roman" panose="02020603050405020304" pitchFamily="18" charset="0"/>
              </a:rPr>
              <a:t>heteroscedasticity</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No perfect </a:t>
            </a:r>
            <a:r>
              <a:rPr lang="en-US" sz="2200" dirty="0" smtClean="0">
                <a:latin typeface="Times New Roman" panose="02020603050405020304" pitchFamily="18" charset="0"/>
                <a:cs typeface="Times New Roman" panose="02020603050405020304" pitchFamily="18" charset="0"/>
              </a:rPr>
              <a:t>multicollinearity</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Error usually normally distributed</a:t>
            </a:r>
          </a:p>
          <a:p>
            <a:pPr marL="457200" indent="-457200">
              <a:buFont typeface="+mj-lt"/>
              <a:buAutoNum type="arabicPeriod"/>
            </a:pPr>
            <a:endParaRPr lang="en-US" dirty="0"/>
          </a:p>
          <a:p>
            <a:pPr marL="457200" lvl="0" indent="-457200">
              <a:buFont typeface="+mj-lt"/>
              <a:buAutoNum type="arabicPeriod"/>
            </a:pPr>
            <a:endParaRPr lang="en-US" dirty="0"/>
          </a:p>
          <a:p>
            <a:pPr marL="457200" indent="-457200">
              <a:buFont typeface="+mj-lt"/>
              <a:buAutoNum type="arabicPeriod"/>
            </a:pPr>
            <a:endParaRPr lang="en-US" dirty="0"/>
          </a:p>
          <a:p>
            <a:pPr marL="457200" lvl="0" indent="-457200">
              <a:buFont typeface="+mj-lt"/>
              <a:buAutoNum type="arabicPeriod"/>
            </a:pPr>
            <a:endParaRPr lang="en-US" dirty="0" smtClean="0"/>
          </a:p>
          <a:p>
            <a:pPr marL="457200" indent="-457200">
              <a:buFont typeface="+mj-lt"/>
              <a:buAutoNum type="arabicPeriod"/>
            </a:pPr>
            <a:endParaRPr lang="en-US" dirty="0"/>
          </a:p>
          <a:p>
            <a:pPr marL="457200" lvl="0" indent="-457200">
              <a:buFont typeface="+mj-lt"/>
              <a:buAutoNum type="arabicPeriod"/>
            </a:pPr>
            <a:endParaRPr lang="en-US" dirty="0" smtClean="0"/>
          </a:p>
          <a:p>
            <a:pPr marL="457200" lvl="0" indent="-457200">
              <a:buFont typeface="+mj-lt"/>
              <a:buAutoNum type="arabicPeriod"/>
            </a:pPr>
            <a:endParaRPr lang="en-US" dirty="0" smtClean="0"/>
          </a:p>
          <a:p>
            <a:pPr lvl="0"/>
            <a:endParaRPr lang="en-US" dirty="0"/>
          </a:p>
          <a:p>
            <a:endParaRPr lang="en-US" dirty="0"/>
          </a:p>
          <a:p>
            <a:pPr marL="457200" lvl="0" indent="-457200">
              <a:buFont typeface="+mj-lt"/>
              <a:buAutoNum type="arabicPeriod"/>
            </a:pPr>
            <a:endParaRPr lang="en-US" dirty="0"/>
          </a:p>
        </p:txBody>
      </p:sp>
    </p:spTree>
    <p:extLst>
      <p:ext uri="{BB962C8B-B14F-4D97-AF65-F5344CB8AC3E}">
        <p14:creationId xmlns:p14="http://schemas.microsoft.com/office/powerpoint/2010/main" val="415248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03412" y="2133600"/>
            <a:ext cx="8382000" cy="3581400"/>
          </a:xfrm>
        </p:spPr>
        <p:txBody>
          <a:bodyPr>
            <a:noAutofit/>
          </a:bodyPr>
          <a:lstStyle/>
          <a:p>
            <a:pPr lvl="0" algn="just"/>
            <a:r>
              <a:rPr lang="en-US" sz="2200" b="1" dirty="0" smtClean="0">
                <a:latin typeface="Times New Roman" pitchFamily="18" charset="0"/>
                <a:cs typeface="Times New Roman" pitchFamily="18" charset="0"/>
              </a:rPr>
              <a:t>Normality Test (</a:t>
            </a:r>
            <a:r>
              <a:rPr lang="en-US" sz="2200" b="1" dirty="0" err="1" smtClean="0">
                <a:latin typeface="Times New Roman" pitchFamily="18" charset="0"/>
                <a:cs typeface="Times New Roman" pitchFamily="18" charset="0"/>
              </a:rPr>
              <a:t>Shapiro.test</a:t>
            </a:r>
            <a:r>
              <a:rPr lang="en-US" sz="2200" b="1" dirty="0" smtClean="0">
                <a:latin typeface="Times New Roman" pitchFamily="18" charset="0"/>
                <a:cs typeface="Times New Roman" pitchFamily="18" charset="0"/>
              </a:rPr>
              <a:t>)</a:t>
            </a:r>
          </a:p>
          <a:p>
            <a:pPr marL="45720" lvl="0" indent="0" algn="just">
              <a:buNone/>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Null hypotheses: Data follow normal.</a:t>
            </a:r>
          </a:p>
          <a:p>
            <a:pPr marL="45720" lvl="0" indent="0" algn="just">
              <a:buNone/>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Alternative hypothesis: Data not follow normal.</a:t>
            </a:r>
            <a:endParaRPr lang="en-US" sz="2200" b="1" dirty="0" smtClean="0">
              <a:latin typeface="Times New Roman" pitchFamily="18" charset="0"/>
              <a:cs typeface="Times New Roman" pitchFamily="18" charset="0"/>
            </a:endParaRPr>
          </a:p>
          <a:p>
            <a:pPr lvl="0" algn="just">
              <a:buNone/>
            </a:pPr>
            <a:r>
              <a:rPr lang="en-US" sz="2200" dirty="0" smtClean="0">
                <a:latin typeface="Times New Roman" pitchFamily="18" charset="0"/>
                <a:cs typeface="Times New Roman" pitchFamily="18" charset="0"/>
              </a:rPr>
              <a:t>w = 0.96091, p-value = 0.05548</a:t>
            </a:r>
          </a:p>
          <a:p>
            <a:pPr lvl="0" algn="just">
              <a:buNone/>
            </a:pPr>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Calculated </a:t>
            </a:r>
            <a:r>
              <a:rPr lang="en-US" sz="2200" dirty="0" smtClean="0">
                <a:latin typeface="Times New Roman" pitchFamily="18" charset="0"/>
                <a:cs typeface="Times New Roman" pitchFamily="18" charset="0"/>
              </a:rPr>
              <a:t>p-value is greater than tabulated p-value 0.05 (alpha). Then our data is follows normal</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US" sz="2200" b="1" dirty="0">
                <a:latin typeface="Times New Roman" pitchFamily="18" charset="0"/>
                <a:cs typeface="Times New Roman" pitchFamily="18" charset="0"/>
              </a:rPr>
              <a:t>Test for Autocorrelation (Durbin-Watson test</a:t>
            </a:r>
            <a:r>
              <a:rPr lang="en-US" sz="2200" b="1"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AR(1</a:t>
            </a:r>
            <a:r>
              <a:rPr lang="en-US" sz="2200" dirty="0" smtClean="0">
                <a:latin typeface="Times New Roman" pitchFamily="18" charset="0"/>
                <a:cs typeface="Times New Roman" pitchFamily="18" charset="0"/>
              </a:rPr>
              <a:t>)</a:t>
            </a:r>
            <a:endParaRPr lang="en-US" sz="2200" b="1"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DW = 1.6311, p-value = 0.001123</a:t>
            </a:r>
          </a:p>
          <a:p>
            <a:pPr algn="just">
              <a:buNone/>
            </a:pPr>
            <a:r>
              <a:rPr lang="en-US" sz="2200" b="1" dirty="0">
                <a:latin typeface="Times New Roman" pitchFamily="18" charset="0"/>
                <a:cs typeface="Times New Roman" pitchFamily="18" charset="0"/>
              </a:rPr>
              <a:t>Interpretation</a:t>
            </a:r>
            <a:r>
              <a:rPr lang="en-US" sz="2200" dirty="0">
                <a:latin typeface="Times New Roman" pitchFamily="18" charset="0"/>
                <a:cs typeface="Times New Roman" pitchFamily="18" charset="0"/>
              </a:rPr>
              <a:t>: From the DW test, there is present of autocorrelation in the data</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(For remove autocorrelation, we have use different autoregressive i.e. AR(2)) </a:t>
            </a:r>
          </a:p>
          <a:p>
            <a:pPr lvl="0" algn="just"/>
            <a:r>
              <a:rPr lang="en-US" sz="2200" b="1" dirty="0" smtClean="0">
                <a:latin typeface="Times New Roman" pitchFamily="18" charset="0"/>
                <a:cs typeface="Times New Roman" pitchFamily="18" charset="0"/>
              </a:rPr>
              <a:t>Test for Autocorrelation (Durbin-Watson test)</a:t>
            </a:r>
          </a:p>
          <a:p>
            <a:pPr algn="just">
              <a:buNone/>
            </a:pPr>
            <a:r>
              <a:rPr lang="en-US" sz="2200" dirty="0" smtClean="0">
                <a:latin typeface="Times New Roman" pitchFamily="18" charset="0"/>
                <a:cs typeface="Times New Roman" pitchFamily="18" charset="0"/>
              </a:rPr>
              <a:t>DW = 2.0103, p-value = 0.1016</a:t>
            </a:r>
          </a:p>
          <a:p>
            <a:pPr lvl="0" algn="just">
              <a:buNone/>
            </a:pPr>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 we conclude that DW-statistics value “d” is near to 2 therefore there is no autocorrelation in the data. To remove serial correlation we used AR model. And we conclude second iteration to remove serial correlation in the model. </a:t>
            </a:r>
          </a:p>
        </p:txBody>
      </p:sp>
    </p:spTree>
    <p:extLst>
      <p:ext uri="{BB962C8B-B14F-4D97-AF65-F5344CB8AC3E}">
        <p14:creationId xmlns:p14="http://schemas.microsoft.com/office/powerpoint/2010/main" val="246946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US" sz="2200" b="1" dirty="0" smtClean="0">
                <a:latin typeface="Times New Roman" pitchFamily="18" charset="0"/>
                <a:cs typeface="Times New Roman" pitchFamily="18" charset="0"/>
              </a:rPr>
              <a:t>Test for </a:t>
            </a:r>
            <a:r>
              <a:rPr lang="en-US" sz="2200" b="1" dirty="0">
                <a:latin typeface="Times New Roman" pitchFamily="18" charset="0"/>
                <a:cs typeface="Times New Roman" pitchFamily="18" charset="0"/>
              </a:rPr>
              <a:t>Homoscedasticity (</a:t>
            </a:r>
            <a:r>
              <a:rPr lang="en-US" sz="2200" b="1" dirty="0" smtClean="0">
                <a:latin typeface="Times New Roman" pitchFamily="18" charset="0"/>
                <a:cs typeface="Times New Roman" pitchFamily="18" charset="0"/>
              </a:rPr>
              <a:t>Breusch-Godfrey test)</a:t>
            </a:r>
          </a:p>
          <a:p>
            <a:pPr marL="45720" lvl="0" indent="0" algn="just">
              <a:buNone/>
            </a:pPr>
            <a:r>
              <a:rPr lang="en-US" sz="22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Null hypothesis: Data is Homoscedasticity.</a:t>
            </a:r>
          </a:p>
          <a:p>
            <a:pPr marL="45720" lvl="0" indent="0" algn="just">
              <a:buNone/>
            </a:pP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Alternative hypothesis</a:t>
            </a:r>
            <a:r>
              <a:rPr lang="en-US" sz="1600" b="1" dirty="0">
                <a:latin typeface="Times New Roman" pitchFamily="18" charset="0"/>
                <a:cs typeface="Times New Roman" pitchFamily="18" charset="0"/>
              </a:rPr>
              <a:t>: Data is </a:t>
            </a:r>
            <a:r>
              <a:rPr lang="en-US" sz="1600" b="1" dirty="0" smtClean="0">
                <a:latin typeface="Times New Roman" pitchFamily="18" charset="0"/>
                <a:cs typeface="Times New Roman" pitchFamily="18" charset="0"/>
              </a:rPr>
              <a:t>not </a:t>
            </a:r>
            <a:r>
              <a:rPr lang="en-US" sz="1600" b="1" dirty="0" smtClean="0">
                <a:latin typeface="Times New Roman" pitchFamily="18" charset="0"/>
                <a:cs typeface="Times New Roman" pitchFamily="18" charset="0"/>
              </a:rPr>
              <a:t>Homoscedasticity.</a:t>
            </a:r>
            <a:endParaRPr lang="en-US" sz="1600" b="1" dirty="0" smtClean="0">
              <a:latin typeface="Times New Roman" pitchFamily="18" charset="0"/>
              <a:cs typeface="Times New Roman" pitchFamily="18" charset="0"/>
            </a:endParaRPr>
          </a:p>
          <a:p>
            <a:pPr marL="45720" lvl="0" indent="0" algn="just">
              <a:buNone/>
            </a:pP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LM test = 2.819, df = 1, p-value = 0.9315</a:t>
            </a:r>
          </a:p>
          <a:p>
            <a:pPr lvl="0" algn="just"/>
            <a:r>
              <a:rPr lang="en-US" sz="2200" b="1" dirty="0" smtClean="0">
                <a:latin typeface="Times New Roman" pitchFamily="18" charset="0"/>
                <a:cs typeface="Times New Roman" pitchFamily="18" charset="0"/>
              </a:rPr>
              <a:t>Test for Homoscedasticity (Goldfeld-Quant test)</a:t>
            </a:r>
          </a:p>
          <a:p>
            <a:pPr algn="just">
              <a:buNone/>
            </a:pPr>
            <a:r>
              <a:rPr lang="en-US" sz="2200" dirty="0" smtClean="0">
                <a:latin typeface="Times New Roman" pitchFamily="18" charset="0"/>
                <a:cs typeface="Times New Roman" pitchFamily="18" charset="0"/>
              </a:rPr>
              <a:t>		 GQ = 0.42874, df1 = 13, df2 = 12, p-value = 0.928</a:t>
            </a:r>
          </a:p>
          <a:p>
            <a:pPr algn="just">
              <a:buNone/>
            </a:pPr>
            <a:r>
              <a:rPr lang="en-US" sz="2200" b="1" dirty="0">
                <a:latin typeface="Times New Roman" pitchFamily="18" charset="0"/>
                <a:cs typeface="Times New Roman" pitchFamily="18" charset="0"/>
              </a:rPr>
              <a:t>Interpretation</a:t>
            </a:r>
            <a:r>
              <a:rPr lang="en-US" sz="2200" dirty="0">
                <a:latin typeface="Times New Roman" pitchFamily="18" charset="0"/>
                <a:cs typeface="Times New Roman" pitchFamily="18" charset="0"/>
              </a:rPr>
              <a:t>: The calculated p-value is greater than tabulated p-value (alpha 0.05) so we can say </a:t>
            </a:r>
            <a:r>
              <a:rPr lang="en-US" sz="2200" dirty="0" smtClean="0">
                <a:latin typeface="Times New Roman" pitchFamily="18" charset="0"/>
                <a:cs typeface="Times New Roman" pitchFamily="18" charset="0"/>
              </a:rPr>
              <a:t>both test conclude that data </a:t>
            </a:r>
            <a:r>
              <a:rPr lang="en-US" sz="2200" dirty="0">
                <a:latin typeface="Times New Roman" pitchFamily="18" charset="0"/>
                <a:cs typeface="Times New Roman" pitchFamily="18" charset="0"/>
              </a:rPr>
              <a:t>is homoscedastic.</a:t>
            </a:r>
          </a:p>
          <a:p>
            <a:pPr algn="just">
              <a:buNone/>
            </a:pPr>
            <a:endParaRPr lang="en-US" sz="22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639762"/>
          </a:xfrm>
        </p:spPr>
        <p:txBody>
          <a:bodyPr>
            <a:normAutofit fontScale="90000"/>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03147" y="1143000"/>
            <a:ext cx="9753600" cy="6172200"/>
          </a:xfrm>
        </p:spPr>
        <p:txBody>
          <a:bodyPr>
            <a:noAutofit/>
          </a:bodyPr>
          <a:lstStyle/>
          <a:p>
            <a:pPr algn="just"/>
            <a:r>
              <a:rPr lang="en-US" sz="2200" b="1" dirty="0" smtClean="0">
                <a:latin typeface="Times New Roman" pitchFamily="18" charset="0"/>
                <a:cs typeface="Times New Roman" pitchFamily="18" charset="0"/>
              </a:rPr>
              <a:t>Test </a:t>
            </a:r>
            <a:r>
              <a:rPr lang="en-US" sz="2200" b="1" dirty="0" smtClean="0">
                <a:latin typeface="Times New Roman" pitchFamily="18" charset="0"/>
                <a:cs typeface="Times New Roman" pitchFamily="18" charset="0"/>
              </a:rPr>
              <a:t>for Multicollinearity (VIF</a:t>
            </a:r>
            <a:r>
              <a:rPr lang="en-US" sz="2200" b="1" dirty="0" smtClean="0">
                <a:latin typeface="Times New Roman" pitchFamily="18" charset="0"/>
                <a:cs typeface="Times New Roman" pitchFamily="18" charset="0"/>
              </a:rPr>
              <a:t>)</a:t>
            </a:r>
          </a:p>
          <a:p>
            <a:pPr marL="45720" indent="0" algn="just">
              <a:buNone/>
            </a:pPr>
            <a:endParaRPr lang="en-US" sz="2200" b="1" dirty="0" smtClean="0">
              <a:latin typeface="Times New Roman" pitchFamily="18" charset="0"/>
              <a:cs typeface="Times New Roman" pitchFamily="18" charset="0"/>
            </a:endParaRPr>
          </a:p>
          <a:p>
            <a:pPr marL="45720" indent="0" algn="just">
              <a:buNone/>
            </a:pPr>
            <a:endParaRPr lang="en-US" sz="2200" b="1" dirty="0">
              <a:latin typeface="Times New Roman" pitchFamily="18" charset="0"/>
              <a:cs typeface="Times New Roman" pitchFamily="18" charset="0"/>
            </a:endParaRPr>
          </a:p>
          <a:p>
            <a:pPr marL="45720" indent="0" algn="just">
              <a:buNone/>
            </a:pPr>
            <a:endParaRPr lang="en-US" sz="2200" b="1" dirty="0" smtClean="0">
              <a:latin typeface="Times New Roman" pitchFamily="18" charset="0"/>
              <a:cs typeface="Times New Roman" pitchFamily="18" charset="0"/>
            </a:endParaRPr>
          </a:p>
          <a:p>
            <a:pPr marL="45720" indent="0" algn="just">
              <a:buNone/>
            </a:pPr>
            <a:endParaRPr lang="en-US" sz="2200" b="1" dirty="0" smtClean="0">
              <a:latin typeface="Times New Roman" pitchFamily="18" charset="0"/>
              <a:cs typeface="Times New Roman" pitchFamily="18" charset="0"/>
            </a:endParaRPr>
          </a:p>
          <a:p>
            <a:pPr marL="45720" indent="0" algn="just">
              <a:buNone/>
            </a:pPr>
            <a:endParaRPr lang="en-US" sz="2200" b="1" dirty="0">
              <a:latin typeface="Times New Roman" pitchFamily="18" charset="0"/>
              <a:cs typeface="Times New Roman" pitchFamily="18" charset="0"/>
            </a:endParaRPr>
          </a:p>
          <a:p>
            <a:pPr marL="45720" indent="0" algn="just">
              <a:buNone/>
            </a:pPr>
            <a:endParaRPr lang="en-US" sz="2200" b="1" dirty="0" smtClean="0">
              <a:latin typeface="Times New Roman" pitchFamily="18" charset="0"/>
              <a:cs typeface="Times New Roman" pitchFamily="18" charset="0"/>
            </a:endParaRPr>
          </a:p>
          <a:p>
            <a:pPr marL="45720" indent="0" algn="just">
              <a:buNone/>
            </a:pPr>
            <a:endParaRPr lang="en-US" sz="2200" b="1" dirty="0" smtClean="0">
              <a:latin typeface="Times New Roman" pitchFamily="18" charset="0"/>
              <a:cs typeface="Times New Roman" pitchFamily="18" charset="0"/>
            </a:endParaRPr>
          </a:p>
          <a:p>
            <a:pPr algn="just">
              <a:buNone/>
            </a:pPr>
            <a:endParaRPr lang="en-US" sz="2200" b="1" dirty="0" smtClean="0">
              <a:latin typeface="Times New Roman" pitchFamily="18" charset="0"/>
              <a:cs typeface="Times New Roman" pitchFamily="18" charset="0"/>
            </a:endParaRPr>
          </a:p>
          <a:p>
            <a:pPr algn="just">
              <a:buNone/>
            </a:pPr>
            <a:r>
              <a:rPr lang="en-US" sz="2200" b="1" dirty="0" err="1" smtClean="0">
                <a:latin typeface="Times New Roman" pitchFamily="18" charset="0"/>
                <a:cs typeface="Times New Roman" pitchFamily="18" charset="0"/>
              </a:rPr>
              <a:t>Interpretation</a:t>
            </a:r>
            <a:r>
              <a:rPr lang="en-US" sz="2200" dirty="0" err="1" smtClean="0">
                <a:latin typeface="Times New Roman" pitchFamily="18" charset="0"/>
                <a:cs typeface="Times New Roman" pitchFamily="18" charset="0"/>
              </a:rPr>
              <a:t>:From</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calculated </a:t>
            </a:r>
            <a:r>
              <a:rPr lang="en-US" sz="2200" dirty="0" smtClean="0">
                <a:latin typeface="Times New Roman" pitchFamily="18" charset="0"/>
                <a:cs typeface="Times New Roman" pitchFamily="18" charset="0"/>
              </a:rPr>
              <a:t>all variables VIF values </a:t>
            </a:r>
            <a:r>
              <a:rPr lang="en-US" sz="2200" dirty="0" smtClean="0">
                <a:latin typeface="Times New Roman" pitchFamily="18" charset="0"/>
                <a:cs typeface="Times New Roman" pitchFamily="18" charset="0"/>
              </a:rPr>
              <a:t>is greater than 5, there is present of  multicollinearity </a:t>
            </a:r>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rPr>
              <a:t>the data</a:t>
            </a:r>
            <a:r>
              <a:rPr lang="en-US" sz="2200" dirty="0" smtClean="0">
                <a:latin typeface="Times New Roman" pitchFamily="18" charset="0"/>
                <a:cs typeface="Times New Roman" pitchFamily="18" charset="0"/>
              </a:rPr>
              <a:t>.</a:t>
            </a:r>
          </a:p>
          <a:p>
            <a:pPr algn="just">
              <a:buNone/>
            </a:pPr>
            <a:endParaRPr lang="en-US" sz="22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674812" y="1576387"/>
            <a:ext cx="8305800" cy="42910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6026" y="2057400"/>
            <a:ext cx="9677400" cy="3139321"/>
          </a:xfrm>
          <a:prstGeom prst="rect">
            <a:avLst/>
          </a:prstGeom>
        </p:spPr>
        <p:txBody>
          <a:bodyPr wrap="square">
            <a:spAutoFit/>
          </a:bodyPr>
          <a:lstStyle/>
          <a:p>
            <a:pPr marL="45720" indent="0">
              <a:buNone/>
            </a:pPr>
            <a:r>
              <a:rPr lang="en-US" sz="2200" b="1" dirty="0">
                <a:latin typeface="Times New Roman" panose="02020603050405020304" pitchFamily="18" charset="0"/>
                <a:cs typeface="Times New Roman" panose="02020603050405020304" pitchFamily="18" charset="0"/>
              </a:rPr>
              <a:t>How to Deal with </a:t>
            </a:r>
            <a:r>
              <a:rPr lang="en-US" sz="2200" b="1" dirty="0" smtClean="0">
                <a:latin typeface="Times New Roman" panose="02020603050405020304" pitchFamily="18" charset="0"/>
                <a:cs typeface="Times New Roman" panose="02020603050405020304" pitchFamily="18" charset="0"/>
              </a:rPr>
              <a:t>Multicollinearity</a:t>
            </a:r>
          </a:p>
          <a:p>
            <a:pPr marL="45720" indent="0">
              <a:buNone/>
            </a:pPr>
            <a:endParaRPr lang="en-US"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Remove</a:t>
            </a:r>
            <a:r>
              <a:rPr lang="en-US" sz="2200" dirty="0">
                <a:latin typeface="Times New Roman" pitchFamily="18" charset="0"/>
                <a:cs typeface="Times New Roman" pitchFamily="18" charset="0"/>
              </a:rPr>
              <a:t> some of the highly correlated independent variables</a:t>
            </a:r>
            <a:r>
              <a:rPr lang="en-US" sz="2200" dirty="0" smtClean="0">
                <a:latin typeface="Times New Roman" pitchFamily="18" charset="0"/>
                <a:cs typeface="Times New Roman" pitchFamily="18" charset="0"/>
              </a:rPr>
              <a:t>.</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Linearly combine the independent variables, such as adding them together. </a:t>
            </a:r>
          </a:p>
          <a:p>
            <a:pPr marL="342900" indent="-342900">
              <a:buFont typeface="Arial" panose="020B0604020202020204" pitchFamily="34" charset="0"/>
              <a:buChar char="•"/>
            </a:pPr>
            <a:r>
              <a:rPr lang="en-US" sz="2200" dirty="0">
                <a:latin typeface="Times New Roman" pitchFamily="18" charset="0"/>
                <a:cs typeface="Times New Roman" pitchFamily="18" charset="0"/>
              </a:rPr>
              <a:t>Perform an analysis designed for </a:t>
            </a:r>
            <a:r>
              <a:rPr lang="en-US" sz="2200" b="1" dirty="0">
                <a:latin typeface="Times New Roman" panose="02020603050405020304" pitchFamily="18" charset="0"/>
                <a:cs typeface="Times New Roman" panose="02020603050405020304" pitchFamily="18" charset="0"/>
              </a:rPr>
              <a:t>highly correlated variables, </a:t>
            </a:r>
            <a:r>
              <a:rPr lang="en-US" sz="2200" dirty="0">
                <a:latin typeface="Times New Roman" pitchFamily="18" charset="0"/>
                <a:cs typeface="Times New Roman" pitchFamily="18" charset="0"/>
              </a:rPr>
              <a:t>such as </a:t>
            </a:r>
            <a:r>
              <a:rPr lang="en-US" sz="2200" b="1" dirty="0" smtClean="0">
                <a:latin typeface="Times New Roman" panose="02020603050405020304" pitchFamily="18" charset="0"/>
                <a:cs typeface="Times New Roman" panose="02020603050405020304" pitchFamily="18" charset="0"/>
              </a:rPr>
              <a:t>principal </a:t>
            </a:r>
            <a:r>
              <a:rPr lang="en-US" sz="2200" b="1" dirty="0">
                <a:latin typeface="Times New Roman" panose="02020603050405020304" pitchFamily="18" charset="0"/>
                <a:cs typeface="Times New Roman" panose="02020603050405020304" pitchFamily="18" charset="0"/>
              </a:rPr>
              <a:t>components analysis </a:t>
            </a:r>
            <a:r>
              <a:rPr lang="en-US" sz="2200" dirty="0">
                <a:latin typeface="Times New Roman" pitchFamily="18" charset="0"/>
                <a:cs typeface="Times New Roman" pitchFamily="18" charset="0"/>
              </a:rPr>
              <a:t>or </a:t>
            </a:r>
            <a:r>
              <a:rPr lang="en-US" sz="2200" b="1" dirty="0">
                <a:latin typeface="Times New Roman" panose="02020603050405020304" pitchFamily="18" charset="0"/>
                <a:cs typeface="Times New Roman" panose="02020603050405020304" pitchFamily="18" charset="0"/>
              </a:rPr>
              <a:t>partial least squares regression.</a:t>
            </a:r>
          </a:p>
          <a:p>
            <a:pPr marL="342900" indent="-342900">
              <a:buFont typeface="Arial" panose="020B0604020202020204" pitchFamily="34" charset="0"/>
              <a:buChar char="•"/>
            </a:pPr>
            <a:endParaRPr lang="en-US" sz="2200" dirty="0" smtClean="0">
              <a:latin typeface="Times New Roman" pitchFamily="18" charset="0"/>
              <a:cs typeface="Times New Roman" pitchFamily="18" charset="0"/>
            </a:endParaRPr>
          </a:p>
          <a:p>
            <a:pPr marL="342900" indent="-342900">
              <a:buFont typeface="Arial" panose="020B0604020202020204" pitchFamily="34" charset="0"/>
              <a:buChar char="•"/>
            </a:pPr>
            <a:endParaRPr lang="en-US" sz="2200" dirty="0">
              <a:latin typeface="Times New Roman" pitchFamily="18" charset="0"/>
              <a:cs typeface="Times New Roman" pitchFamily="18" charset="0"/>
            </a:endParaRPr>
          </a:p>
          <a:p>
            <a:pPr marL="45720" indent="0">
              <a:buNone/>
            </a:pPr>
            <a:r>
              <a:rPr lang="en-US" sz="2200" b="1" dirty="0" smtClean="0">
                <a:latin typeface="Times New Roman" panose="02020603050405020304" pitchFamily="18" charset="0"/>
                <a:cs typeface="Times New Roman" panose="02020603050405020304" pitchFamily="18" charset="0"/>
              </a:rPr>
              <a:t>We </a:t>
            </a:r>
            <a:r>
              <a:rPr lang="en-US" sz="2200" b="1" dirty="0">
                <a:latin typeface="Times New Roman" panose="02020603050405020304" pitchFamily="18" charset="0"/>
                <a:cs typeface="Times New Roman" panose="02020603050405020304" pitchFamily="18" charset="0"/>
              </a:rPr>
              <a:t>deal with multicollinearity for removing by Using PCA.</a:t>
            </a:r>
            <a:endParaRPr lang="en-US" sz="2200" b="1"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1177926" y="914400"/>
            <a:ext cx="9753600" cy="639762"/>
          </a:xfrm>
          <a:prstGeom prst="rect">
            <a:avLst/>
          </a:prstGeom>
        </p:spPr>
        <p:txBody>
          <a:bodyPr>
            <a:normAutofit fontScale="97500"/>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56032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2812" y="1143000"/>
            <a:ext cx="9753600" cy="5410200"/>
          </a:xfrm>
        </p:spPr>
        <p:txBody>
          <a:bodyPr>
            <a:normAutofit fontScale="55000" lnSpcReduction="20000"/>
          </a:bodyPr>
          <a:lstStyle/>
          <a:p>
            <a:pPr algn="just"/>
            <a:r>
              <a:rPr lang="en-US" b="1" dirty="0" smtClean="0">
                <a:latin typeface="Times New Roman" pitchFamily="18" charset="0"/>
                <a:cs typeface="Times New Roman" pitchFamily="18" charset="0"/>
              </a:rPr>
              <a:t>Principal Component Analysis</a:t>
            </a:r>
          </a:p>
          <a:p>
            <a:pPr marL="45720" indent="0" algn="just">
              <a:buNone/>
            </a:pPr>
            <a:endParaRPr lang="en-US" b="1" dirty="0" smtClean="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r>
              <a:rPr lang="en-US" sz="3100" b="1" dirty="0" smtClean="0">
                <a:latin typeface="Times New Roman" pitchFamily="18" charset="0"/>
                <a:cs typeface="Times New Roman" pitchFamily="18" charset="0"/>
              </a:rPr>
              <a:t>Interpretation: </a:t>
            </a:r>
          </a:p>
          <a:p>
            <a:pPr lvl="0" algn="just">
              <a:buNone/>
            </a:pPr>
            <a:r>
              <a:rPr lang="en-US" sz="3100" b="1"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The first component explains 87.494% variation of the data set. Second component explains 9.625 percent of the variation. The first second components explain around 97.1 per cent variation in the data set. We extract only first two component and total variation explain of second component is 97 per cent.</a:t>
            </a:r>
          </a:p>
        </p:txBody>
      </p:sp>
      <p:pic>
        <p:nvPicPr>
          <p:cNvPr id="4" name="Picture 3" descr="C:\Users\Admin\Desktop\GDP\time_series_screenshot_09_03_2020\PCA screenshort\pricipal head df.PNG"/>
          <p:cNvPicPr/>
          <p:nvPr/>
        </p:nvPicPr>
        <p:blipFill>
          <a:blip r:embed="rId2">
            <a:extLst>
              <a:ext uri="{28A0092B-C50C-407E-A947-70E740481C1C}">
                <a14:useLocalDpi xmlns:a14="http://schemas.microsoft.com/office/drawing/2010/main" val="0"/>
              </a:ext>
            </a:extLst>
          </a:blip>
          <a:srcRect/>
          <a:stretch>
            <a:fillRect/>
          </a:stretch>
        </p:blipFill>
        <p:spPr bwMode="auto">
          <a:xfrm>
            <a:off x="2132012" y="1600200"/>
            <a:ext cx="6781800" cy="3581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828799"/>
            <a:ext cx="9753600" cy="1447801"/>
          </a:xfrm>
        </p:spPr>
        <p:txBody>
          <a:bodyPr>
            <a:normAutofit/>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1217614" y="1600200"/>
            <a:ext cx="10134598" cy="4876800"/>
          </a:xfrm>
        </p:spPr>
        <p:txBody>
          <a:bodyPr>
            <a:normAutofit fontScale="92500" lnSpcReduction="20000"/>
          </a:bodyPr>
          <a:lstStyle/>
          <a:p>
            <a:pPr lvl="0" algn="just"/>
            <a:r>
              <a:rPr lang="en-US" sz="2600" b="1" dirty="0">
                <a:latin typeface="Times New Roman" pitchFamily="18" charset="0"/>
                <a:cs typeface="Times New Roman" pitchFamily="18" charset="0"/>
              </a:rPr>
              <a:t>Principal Component </a:t>
            </a:r>
            <a:r>
              <a:rPr lang="en-US" sz="2600" b="1" dirty="0" smtClean="0">
                <a:latin typeface="Times New Roman" pitchFamily="18" charset="0"/>
                <a:cs typeface="Times New Roman" pitchFamily="18" charset="0"/>
              </a:rPr>
              <a:t>Regression</a:t>
            </a: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r>
              <a:rPr lang="en-US" sz="2600" b="1" dirty="0" smtClean="0">
                <a:latin typeface="Times New Roman" pitchFamily="18" charset="0"/>
                <a:cs typeface="Times New Roman" pitchFamily="18" charset="0"/>
              </a:rPr>
              <a:t>Interpretation</a:t>
            </a:r>
            <a:r>
              <a:rPr lang="en-US" sz="2600" dirty="0">
                <a:latin typeface="Times New Roman" pitchFamily="18" charset="0"/>
                <a:cs typeface="Times New Roman" pitchFamily="18" charset="0"/>
              </a:rPr>
              <a:t>: From the principal component regression with the original dependent variable GDP the model is good. The entire components are significant effect in the given </a:t>
            </a:r>
            <a:r>
              <a:rPr lang="en-US" sz="2600" dirty="0" smtClean="0">
                <a:latin typeface="Times New Roman" pitchFamily="18" charset="0"/>
                <a:cs typeface="Times New Roman" pitchFamily="18" charset="0"/>
              </a:rPr>
              <a:t>data with R-squared value 0.991.</a:t>
            </a:r>
            <a:endParaRPr lang="en-US" sz="2600" dirty="0">
              <a:latin typeface="Times New Roman" pitchFamily="18" charset="0"/>
              <a:cs typeface="Times New Roman" pitchFamily="18" charset="0"/>
            </a:endParaRPr>
          </a:p>
          <a:p>
            <a:endParaRPr lang="en-US" dirty="0"/>
          </a:p>
        </p:txBody>
      </p:sp>
      <p:sp>
        <p:nvSpPr>
          <p:cNvPr id="5" name="Title 1"/>
          <p:cNvSpPr txBox="1">
            <a:spLocks/>
          </p:cNvSpPr>
          <p:nvPr/>
        </p:nvSpPr>
        <p:spPr>
          <a:xfrm>
            <a:off x="1217614" y="274638"/>
            <a:ext cx="9753600"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pic>
        <p:nvPicPr>
          <p:cNvPr id="6" name="Picture 5" descr="C:\Users\Admin\Desktop\GDP\time_series_screenshot_09_03_2020\PCA screenshort\summary fo pc model.PNG"/>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362200"/>
            <a:ext cx="7315200" cy="2819400"/>
          </a:xfrm>
          <a:prstGeom prst="rect">
            <a:avLst/>
          </a:prstGeom>
          <a:noFill/>
          <a:ln>
            <a:noFill/>
          </a:ln>
        </p:spPr>
      </p:pic>
    </p:spTree>
    <p:extLst>
      <p:ext uri="{BB962C8B-B14F-4D97-AF65-F5344CB8AC3E}">
        <p14:creationId xmlns:p14="http://schemas.microsoft.com/office/powerpoint/2010/main" val="12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7614" y="2133600"/>
            <a:ext cx="9753600" cy="3886200"/>
          </a:xfrm>
        </p:spPr>
        <p:txBody>
          <a:bodyPr>
            <a:normAutofit/>
          </a:bodyPr>
          <a:lstStyle/>
          <a:p>
            <a:pPr lvl="0" algn="just">
              <a:buNone/>
            </a:pPr>
            <a:r>
              <a:rPr lang="en-US" b="1" dirty="0" smtClean="0">
                <a:solidFill>
                  <a:srgbClr val="0070C0"/>
                </a:solidFill>
                <a:latin typeface="Times New Roman" pitchFamily="18" charset="0"/>
                <a:cs typeface="Times New Roman" pitchFamily="18" charset="0"/>
              </a:rPr>
              <a:t>Now we goes to TIME SERIES analysis for forecast GDP.</a:t>
            </a:r>
          </a:p>
          <a:p>
            <a:pPr lvl="0" algn="just">
              <a:buNone/>
            </a:pPr>
            <a:r>
              <a:rPr lang="en-US" sz="2000" b="1" dirty="0" smtClean="0">
                <a:latin typeface="Times New Roman" pitchFamily="18" charset="0"/>
                <a:cs typeface="Times New Roman" pitchFamily="18" charset="0"/>
              </a:rPr>
              <a:t>There are two types of data.</a:t>
            </a:r>
          </a:p>
          <a:p>
            <a:pPr lvl="0" algn="just">
              <a:buNone/>
            </a:pPr>
            <a:r>
              <a:rPr lang="en-US" sz="2000" b="1" dirty="0">
                <a:solidFill>
                  <a:srgbClr val="0070C0"/>
                </a:solidFill>
                <a:latin typeface="Times New Roman" pitchFamily="18" charset="0"/>
                <a:cs typeface="Times New Roman" pitchFamily="18" charset="0"/>
              </a:rPr>
              <a:t>	</a:t>
            </a:r>
            <a:r>
              <a:rPr lang="en-US" sz="2000" b="1" dirty="0" smtClean="0">
                <a:latin typeface="Times New Roman" pitchFamily="18" charset="0"/>
                <a:cs typeface="Times New Roman" pitchFamily="18" charset="0"/>
              </a:rPr>
              <a:t>1. Annual Forecast of GDP:</a:t>
            </a:r>
          </a:p>
          <a:p>
            <a:pPr lvl="0" algn="just">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There are 67 observation in the data means annual GDP start from 1953 to end 2020.</a:t>
            </a:r>
            <a:endParaRPr lang="en-US" sz="2000" b="1" dirty="0">
              <a:latin typeface="Times New Roman" pitchFamily="18" charset="0"/>
              <a:cs typeface="Times New Roman" pitchFamily="18" charset="0"/>
            </a:endParaRPr>
          </a:p>
          <a:p>
            <a:pPr lvl="0" algn="just">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2. Quarterly Forecast of GDP</a:t>
            </a:r>
          </a:p>
          <a:p>
            <a:pPr algn="just">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There </a:t>
            </a:r>
            <a:r>
              <a:rPr lang="en-US" sz="2000" b="1" dirty="0">
                <a:latin typeface="Times New Roman" pitchFamily="18" charset="0"/>
                <a:cs typeface="Times New Roman" pitchFamily="18" charset="0"/>
              </a:rPr>
              <a:t>are </a:t>
            </a:r>
            <a:r>
              <a:rPr lang="en-US" sz="2000" b="1" dirty="0" smtClean="0">
                <a:latin typeface="Times New Roman" pitchFamily="18" charset="0"/>
                <a:cs typeface="Times New Roman" pitchFamily="18" charset="0"/>
              </a:rPr>
              <a:t>20 observation </a:t>
            </a:r>
            <a:r>
              <a:rPr lang="en-US" sz="2000" b="1" dirty="0">
                <a:latin typeface="Times New Roman" pitchFamily="18" charset="0"/>
                <a:cs typeface="Times New Roman" pitchFamily="18" charset="0"/>
              </a:rPr>
              <a:t>in the data means </a:t>
            </a:r>
            <a:r>
              <a:rPr lang="en-US" sz="2000" b="1" dirty="0" smtClean="0">
                <a:latin typeface="Times New Roman" pitchFamily="18" charset="0"/>
                <a:cs typeface="Times New Roman" pitchFamily="18" charset="0"/>
              </a:rPr>
              <a:t>Quarterly GDP </a:t>
            </a:r>
            <a:r>
              <a:rPr lang="en-US" sz="2000" b="1" dirty="0">
                <a:latin typeface="Times New Roman" pitchFamily="18" charset="0"/>
                <a:cs typeface="Times New Roman" pitchFamily="18" charset="0"/>
              </a:rPr>
              <a:t>start from </a:t>
            </a:r>
            <a:r>
              <a:rPr lang="en-US" sz="2000" b="1" dirty="0" smtClean="0">
                <a:latin typeface="Times New Roman" pitchFamily="18" charset="0"/>
                <a:cs typeface="Times New Roman" pitchFamily="18" charset="0"/>
              </a:rPr>
              <a:t>2000-01 to </a:t>
            </a:r>
            <a:r>
              <a:rPr lang="en-US" sz="2000" b="1" dirty="0">
                <a:latin typeface="Times New Roman" pitchFamily="18" charset="0"/>
                <a:cs typeface="Times New Roman" pitchFamily="18" charset="0"/>
              </a:rPr>
              <a:t>end </a:t>
            </a:r>
            <a:r>
              <a:rPr lang="en-US" sz="2000" b="1" dirty="0" smtClean="0">
                <a:latin typeface="Times New Roman" pitchFamily="18" charset="0"/>
                <a:cs typeface="Times New Roman" pitchFamily="18" charset="0"/>
              </a:rPr>
              <a:t>2019-20</a:t>
            </a:r>
            <a:r>
              <a:rPr lang="en-US" sz="2000" b="1" dirty="0">
                <a:latin typeface="Times New Roman" pitchFamily="18" charset="0"/>
                <a:cs typeface="Times New Roman" pitchFamily="18" charset="0"/>
              </a:rPr>
              <a:t>.</a:t>
            </a:r>
          </a:p>
          <a:p>
            <a:pPr lvl="0" algn="just">
              <a:buNone/>
            </a:pPr>
            <a:endParaRPr lang="en-US" sz="2000" b="1" dirty="0" smtClean="0">
              <a:solidFill>
                <a:srgbClr val="0070C0"/>
              </a:solidFill>
              <a:latin typeface="Times New Roman" pitchFamily="18" charset="0"/>
              <a:cs typeface="Times New Roman" pitchFamily="18" charset="0"/>
            </a:endParaRPr>
          </a:p>
          <a:p>
            <a:pPr lvl="0" algn="just">
              <a:buNone/>
            </a:pPr>
            <a:endParaRPr lang="en-US" sz="2000" b="1" dirty="0" smtClean="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17613" y="5265290"/>
            <a:ext cx="4343398" cy="1143000"/>
          </a:xfrm>
        </p:spPr>
        <p:txBody>
          <a:bodyPr/>
          <a:lstStyle/>
          <a:p>
            <a:r>
              <a:rPr lang="en-US" b="1" dirty="0" smtClean="0">
                <a:latin typeface="Times New Roman" panose="02020603050405020304" pitchFamily="18" charset="0"/>
                <a:cs typeface="Times New Roman" panose="02020603050405020304" pitchFamily="18" charset="0"/>
              </a:rPr>
              <a:t>Roll No.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Name</a:t>
            </a:r>
          </a:p>
          <a:p>
            <a:r>
              <a:rPr lang="en-US" dirty="0" smtClean="0">
                <a:latin typeface="Times New Roman" panose="02020603050405020304" pitchFamily="18" charset="0"/>
                <a:cs typeface="Times New Roman" panose="02020603050405020304" pitchFamily="18" charset="0"/>
              </a:rPr>
              <a:t>02		Akshay N. Vanjare</a:t>
            </a:r>
          </a:p>
          <a:p>
            <a:r>
              <a:rPr lang="en-US" dirty="0" smtClean="0">
                <a:latin typeface="Times New Roman" panose="02020603050405020304" pitchFamily="18" charset="0"/>
                <a:cs typeface="Times New Roman" panose="02020603050405020304" pitchFamily="18" charset="0"/>
              </a:rPr>
              <a:t>18		Lait R. Alone</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237208"/>
            <a:ext cx="8458200" cy="3733800"/>
          </a:xfrm>
          <a:prstGeom prst="rect">
            <a:avLst/>
          </a:prstGeom>
        </p:spPr>
      </p:pic>
      <p:sp>
        <p:nvSpPr>
          <p:cNvPr id="3" name="Rectangle 2"/>
          <p:cNvSpPr/>
          <p:nvPr/>
        </p:nvSpPr>
        <p:spPr>
          <a:xfrm>
            <a:off x="7999412" y="5181600"/>
            <a:ext cx="3200400" cy="1160639"/>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Guide: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Ms Rupal C. Rabari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Mr. Agniva Das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1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7614" y="2133600"/>
            <a:ext cx="9753600" cy="3886200"/>
          </a:xfrm>
        </p:spPr>
        <p:txBody>
          <a:bodyPr>
            <a:normAutofit fontScale="92500" lnSpcReduction="20000"/>
          </a:bodyPr>
          <a:lstStyle/>
          <a:p>
            <a:pPr lvl="0" algn="just">
              <a:buNone/>
            </a:pPr>
            <a:r>
              <a:rPr lang="en-US" b="1" dirty="0" smtClean="0">
                <a:latin typeface="Times New Roman" pitchFamily="18" charset="0"/>
                <a:cs typeface="Times New Roman" pitchFamily="18" charset="0"/>
              </a:rPr>
              <a:t>ARIMA (Annually)</a:t>
            </a:r>
          </a:p>
          <a:p>
            <a:pPr lvl="0" algn="just"/>
            <a:r>
              <a:rPr lang="en-US" b="1" dirty="0" smtClean="0">
                <a:latin typeface="Times New Roman" pitchFamily="18" charset="0"/>
                <a:cs typeface="Times New Roman" pitchFamily="18" charset="0"/>
              </a:rPr>
              <a:t>Stationary (Augmented Dickey-Fuller Test)</a:t>
            </a:r>
          </a:p>
          <a:p>
            <a:pPr marL="45720" lvl="0" indent="0" algn="just" latinLnBrk="1">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H0: Data is non-stationary.</a:t>
            </a:r>
          </a:p>
          <a:p>
            <a:pPr marL="45720" lvl="0" indent="0" algn="just" latinLnBrk="1">
              <a:buNone/>
            </a:pPr>
            <a:r>
              <a:rPr lang="en-US" b="1" dirty="0">
                <a:latin typeface="Times New Roman" pitchFamily="18" charset="0"/>
                <a:cs typeface="Times New Roman" pitchFamily="18" charset="0"/>
              </a:rPr>
              <a:t>	Ha: Data is </a:t>
            </a:r>
            <a:r>
              <a:rPr lang="en-US" b="1" dirty="0" smtClean="0">
                <a:latin typeface="Times New Roman" pitchFamily="18" charset="0"/>
                <a:cs typeface="Times New Roman" pitchFamily="18" charset="0"/>
              </a:rPr>
              <a:t>stationary</a:t>
            </a:r>
          </a:p>
          <a:p>
            <a:pPr algn="just" latinLnBrk="1">
              <a:buNone/>
            </a:pPr>
            <a:r>
              <a:rPr lang="en-US" dirty="0" smtClean="0">
                <a:latin typeface="Times New Roman" pitchFamily="18" charset="0"/>
                <a:cs typeface="Times New Roman" pitchFamily="18" charset="0"/>
              </a:rPr>
              <a:t>Dickey-Fuller = -3.7564, Lag order = 4, p-value = 0.02684</a:t>
            </a:r>
          </a:p>
          <a:p>
            <a:pPr algn="just">
              <a:buNone/>
            </a:pPr>
            <a:r>
              <a:rPr lang="en-US" dirty="0" smtClean="0">
                <a:latin typeface="Times New Roman" pitchFamily="18" charset="0"/>
                <a:cs typeface="Times New Roman" pitchFamily="18" charset="0"/>
              </a:rPr>
              <a:t>Alternative hypothesis: stationary</a:t>
            </a:r>
          </a:p>
          <a:p>
            <a:pPr algn="just">
              <a:buNone/>
            </a:pPr>
            <a:r>
              <a:rPr lang="en-US" b="1" dirty="0" smtClean="0">
                <a:latin typeface="Times New Roman" pitchFamily="18" charset="0"/>
                <a:cs typeface="Times New Roman" pitchFamily="18" charset="0"/>
              </a:rPr>
              <a:t>Interpretation</a:t>
            </a:r>
            <a:r>
              <a:rPr lang="en-US" dirty="0" smtClean="0">
                <a:latin typeface="Times New Roman" pitchFamily="18" charset="0"/>
                <a:cs typeface="Times New Roman" pitchFamily="18" charset="0"/>
              </a:rPr>
              <a:t>: </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Here the p-value displayed as 0.027, assuming significance alpha = 0.05,we reject the null hypothesis and classify this as stationary.</a:t>
            </a:r>
          </a:p>
          <a:p>
            <a:pPr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08922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latinLnBrk="1"/>
            <a:r>
              <a:rPr lang="en-US" sz="2200" b="1" dirty="0" smtClean="0">
                <a:latin typeface="Times New Roman" pitchFamily="18" charset="0"/>
                <a:cs typeface="Times New Roman" pitchFamily="18" charset="0"/>
              </a:rPr>
              <a:t> Box-</a:t>
            </a:r>
            <a:r>
              <a:rPr lang="en-US" sz="2200" b="1" dirty="0" err="1" smtClean="0">
                <a:latin typeface="Times New Roman" pitchFamily="18" charset="0"/>
                <a:cs typeface="Times New Roman" pitchFamily="18" charset="0"/>
              </a:rPr>
              <a:t>Ljung</a:t>
            </a:r>
            <a:r>
              <a:rPr lang="en-US" sz="2200" b="1" dirty="0" smtClean="0">
                <a:latin typeface="Times New Roman" pitchFamily="18" charset="0"/>
                <a:cs typeface="Times New Roman" pitchFamily="18" charset="0"/>
              </a:rPr>
              <a:t> test for annual GDP</a:t>
            </a:r>
          </a:p>
          <a:p>
            <a:pPr marL="45720" lvl="0" indent="0" algn="just" latinLnBrk="1">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H0: The model does not exhibit lack of fit.</a:t>
            </a:r>
          </a:p>
          <a:p>
            <a:pPr marL="45720" lvl="0" indent="0" algn="just" latinLnBrk="1">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Ha: the model exhibits lack of fit. (</a:t>
            </a:r>
            <a:r>
              <a:rPr lang="en-US" sz="1600" dirty="0">
                <a:latin typeface="Times New Roman" panose="02020603050405020304" pitchFamily="18" charset="0"/>
                <a:cs typeface="Times New Roman" panose="02020603050405020304" pitchFamily="18" charset="0"/>
              </a:rPr>
              <a:t>time series isn't </a:t>
            </a:r>
            <a:r>
              <a:rPr lang="en-US" sz="1600" dirty="0" smtClean="0">
                <a:latin typeface="Times New Roman" panose="02020603050405020304" pitchFamily="18" charset="0"/>
                <a:cs typeface="Times New Roman" panose="02020603050405020304" pitchFamily="18" charset="0"/>
              </a:rPr>
              <a:t>autocorrelated</a:t>
            </a:r>
            <a:r>
              <a:rPr lang="en-US" sz="1600" dirty="0" smtClean="0"/>
              <a:t>)</a:t>
            </a:r>
            <a:endParaRPr lang="en-US" sz="1800" b="1" dirty="0" smtClean="0">
              <a:latin typeface="Times New Roman" pitchFamily="18" charset="0"/>
              <a:cs typeface="Times New Roman" pitchFamily="18" charset="0"/>
            </a:endParaRPr>
          </a:p>
          <a:p>
            <a:pPr algn="just" latinLnBrk="1">
              <a:buNone/>
            </a:pPr>
            <a:r>
              <a:rPr lang="en-US" sz="2200" dirty="0" smtClean="0">
                <a:latin typeface="Times New Roman" pitchFamily="18" charset="0"/>
                <a:cs typeface="Times New Roman" pitchFamily="18" charset="0"/>
              </a:rPr>
              <a:t>X-squared = 21.709, df = 20, p-value = 0.3565</a:t>
            </a:r>
          </a:p>
          <a:p>
            <a:pPr algn="just" latinLnBrk="1">
              <a:buNone/>
            </a:pPr>
            <a:endParaRPr lang="en-US" sz="2200"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The test statistic of the test is Q = 21.709 and the p-value of the test is 0.3565, which is much larger than 0.05. Thus, we fail to reject the null hypothesis of the test and conclude that the time series is </a:t>
            </a:r>
            <a:r>
              <a:rPr lang="en-US" sz="2200" dirty="0" err="1" smtClean="0">
                <a:latin typeface="Times New Roman" pitchFamily="18" charset="0"/>
                <a:cs typeface="Times New Roman" pitchFamily="18" charset="0"/>
              </a:rPr>
              <a:t>autocorrelated</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1600200"/>
            <a:ext cx="9753600" cy="4572000"/>
          </a:xfrm>
        </p:spPr>
        <p:txBody>
          <a:bodyPr/>
          <a:lstStyle/>
          <a:p>
            <a:r>
              <a:rPr lang="en-US" sz="1800" dirty="0" smtClean="0">
                <a:latin typeface="Times New Roman" panose="02020603050405020304" pitchFamily="18" charset="0"/>
                <a:cs typeface="Times New Roman" panose="02020603050405020304" pitchFamily="18" charset="0"/>
              </a:rPr>
              <a:t>Annual GDP Forecast </a:t>
            </a:r>
          </a:p>
          <a:p>
            <a:pPr marL="45720" indent="0">
              <a:buNone/>
            </a:pPr>
            <a:r>
              <a:rPr lang="en-US" sz="1800" dirty="0">
                <a:latin typeface="Times New Roman" panose="02020603050405020304" pitchFamily="18" charset="0"/>
                <a:cs typeface="Times New Roman" panose="02020603050405020304" pitchFamily="18" charset="0"/>
              </a:rPr>
              <a:t>The above figure forecast of annual GDP growth for the next ten years we can see the output to next 2021 to 2030 years forecast.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4" name="Title 1"/>
          <p:cNvSpPr>
            <a:spLocks noGrp="1"/>
          </p:cNvSpPr>
          <p:nvPr>
            <p:ph type="title"/>
          </p:nvPr>
        </p:nvSpPr>
        <p:spPr>
          <a:xfrm>
            <a:off x="1217614" y="274638"/>
            <a:ext cx="9753600" cy="10969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1535082"/>
              </p:ext>
            </p:extLst>
          </p:nvPr>
        </p:nvGraphicFramePr>
        <p:xfrm>
          <a:off x="2665412" y="2819400"/>
          <a:ext cx="6121400" cy="3500568"/>
        </p:xfrm>
        <a:graphic>
          <a:graphicData uri="http://schemas.openxmlformats.org/drawingml/2006/table">
            <a:tbl>
              <a:tblPr firstRow="1" firstCol="1" bandRow="1">
                <a:tableStyleId>{3B4B98B0-60AC-42C2-AFA5-B58CD77FA1E5}</a:tableStyleId>
              </a:tblPr>
              <a:tblGrid>
                <a:gridCol w="1404911"/>
                <a:gridCol w="4716489"/>
              </a:tblGrid>
              <a:tr h="457203">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Years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Annual GDP Forecast next 10 Years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7.3387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6.6747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6.8152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327597">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2024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6.7855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6.7917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6.7904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6.7907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6.7906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6.7906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97171">
                <a:tc>
                  <a:txBody>
                    <a:bodyPr/>
                    <a:lstStyle/>
                    <a:p>
                      <a:pPr marL="0" marR="0" algn="ctr">
                        <a:lnSpc>
                          <a:spcPct val="110000"/>
                        </a:lnSpc>
                        <a:spcBef>
                          <a:spcPts val="0"/>
                        </a:spcBef>
                        <a:spcAft>
                          <a:spcPts val="0"/>
                        </a:spcAft>
                      </a:pPr>
                      <a:r>
                        <a:rPr lang="en-US" sz="1800">
                          <a:effectLst/>
                          <a:latin typeface="Times New Roman" panose="02020603050405020304" pitchFamily="18" charset="0"/>
                          <a:cs typeface="Times New Roman" panose="02020603050405020304" pitchFamily="18" charset="0"/>
                        </a:rPr>
                        <a:t>2030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6.7906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2152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7614" y="274638"/>
            <a:ext cx="9753600" cy="8683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13012" y="2428655"/>
            <a:ext cx="6501221" cy="3143689"/>
          </a:xfrm>
          <a:prstGeom prst="rect">
            <a:avLst/>
          </a:prstGeom>
        </p:spPr>
      </p:pic>
      <p:sp>
        <p:nvSpPr>
          <p:cNvPr id="6" name="Rectangle 5"/>
          <p:cNvSpPr/>
          <p:nvPr/>
        </p:nvSpPr>
        <p:spPr>
          <a:xfrm>
            <a:off x="1827212" y="1625411"/>
            <a:ext cx="5848845" cy="397032"/>
          </a:xfrm>
          <a:prstGeom prst="rect">
            <a:avLst/>
          </a:prstGeom>
        </p:spPr>
        <p:txBody>
          <a:bodyPr wrap="non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Forecast Plot form ARIMA Model with parameters(1,1,1)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1674812" y="5475341"/>
            <a:ext cx="9524998" cy="1006429"/>
          </a:xfrm>
          <a:prstGeom prst="rect">
            <a:avLst/>
          </a:prstGeom>
        </p:spPr>
        <p:txBody>
          <a:bodyPr wrap="squar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above Forecast GDP plot its annual GDP forecast is slowly downward direction for next ten years forecast values.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95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1600200"/>
            <a:ext cx="9753600" cy="457200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Annual GDP Forecast </a:t>
            </a:r>
          </a:p>
          <a:p>
            <a:pPr marL="45720" lvl="0" indent="0">
              <a:buNone/>
            </a:pP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p>
            <a:pPr marL="45720" lvl="0" indent="0">
              <a:buNone/>
            </a:pPr>
            <a:r>
              <a:rPr lang="en-US" dirty="0" smtClean="0">
                <a:latin typeface="Times New Roman" panose="02020603050405020304" pitchFamily="18" charset="0"/>
                <a:cs typeface="Times New Roman" panose="02020603050405020304" pitchFamily="18" charset="0"/>
              </a:rPr>
              <a:t>&gt;accuracy(</a:t>
            </a:r>
            <a:r>
              <a:rPr lang="en-US" dirty="0" err="1" smtClean="0">
                <a:latin typeface="Times New Roman" panose="02020603050405020304" pitchFamily="18" charset="0"/>
                <a:cs typeface="Times New Roman" panose="02020603050405020304" pitchFamily="18" charset="0"/>
              </a:rPr>
              <a:t>Annual_Forecast</a:t>
            </a:r>
            <a:r>
              <a:rPr lang="en-US" dirty="0" smtClean="0">
                <a:latin typeface="Times New Roman" panose="02020603050405020304" pitchFamily="18" charset="0"/>
                <a:cs typeface="Times New Roman" panose="02020603050405020304" pitchFamily="18" charset="0"/>
              </a:rPr>
              <a:t>)</a:t>
            </a:r>
          </a:p>
          <a:p>
            <a:pPr marL="45720" lvl="0" indent="0">
              <a:buNone/>
            </a:pPr>
            <a:endParaRPr lang="en-US" dirty="0">
              <a:latin typeface="Times New Roman" panose="02020603050405020304" pitchFamily="18" charset="0"/>
              <a:cs typeface="Times New Roman" panose="02020603050405020304" pitchFamily="18" charset="0"/>
            </a:endParaRPr>
          </a:p>
          <a:p>
            <a:pPr latinLnBrk="1"/>
            <a:endParaRPr lang="en-US" b="1" dirty="0" smtClean="0">
              <a:latin typeface="Times New Roman" panose="02020603050405020304" pitchFamily="18" charset="0"/>
              <a:cs typeface="Times New Roman" panose="02020603050405020304" pitchFamily="18" charset="0"/>
            </a:endParaRPr>
          </a:p>
          <a:p>
            <a:pPr latinLnBrk="1"/>
            <a:endParaRPr lang="en-US" b="1" dirty="0">
              <a:latin typeface="Times New Roman" panose="02020603050405020304" pitchFamily="18" charset="0"/>
              <a:cs typeface="Times New Roman" panose="02020603050405020304" pitchFamily="18" charset="0"/>
            </a:endParaRPr>
          </a:p>
          <a:p>
            <a:pPr latinLnBrk="1"/>
            <a:r>
              <a:rPr lang="en-US" b="1" dirty="0" smtClean="0">
                <a:latin typeface="Times New Roman" panose="02020603050405020304" pitchFamily="18" charset="0"/>
                <a:cs typeface="Times New Roman" panose="02020603050405020304" pitchFamily="18" charset="0"/>
              </a:rPr>
              <a:t>Interpretation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45720" indent="0" algn="just" latinLnBrk="1">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above time series analysis for GDP forecasting for Annual data. We can see the data is already stationary. And the Annual data are the forecast is pretty good up to next 10 years. GDP starting from 1953 to ending 2020. And the ending of the 2020 GDP rate is 4.2. And next 10 Years forecast in smoothly down GDP rate up to next 10 Years</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4" name="Title 1"/>
          <p:cNvSpPr>
            <a:spLocks noGrp="1"/>
          </p:cNvSpPr>
          <p:nvPr>
            <p:ph type="title"/>
          </p:nvPr>
        </p:nvSpPr>
        <p:spPr>
          <a:xfrm>
            <a:off x="1217614" y="274638"/>
            <a:ext cx="9753600" cy="10969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57856121"/>
              </p:ext>
            </p:extLst>
          </p:nvPr>
        </p:nvGraphicFramePr>
        <p:xfrm>
          <a:off x="2055812" y="3200400"/>
          <a:ext cx="7848599" cy="689610"/>
        </p:xfrm>
        <a:graphic>
          <a:graphicData uri="http://schemas.openxmlformats.org/drawingml/2006/table">
            <a:tbl>
              <a:tblPr>
                <a:tableStyleId>{3B4B98B0-60AC-42C2-AFA5-B58CD77FA1E5}</a:tableStyleId>
              </a:tblPr>
              <a:tblGrid>
                <a:gridCol w="1173379"/>
                <a:gridCol w="1048218"/>
                <a:gridCol w="1048218"/>
                <a:gridCol w="1235959"/>
                <a:gridCol w="1168163"/>
                <a:gridCol w="1048218"/>
                <a:gridCol w="1126444"/>
              </a:tblGrid>
              <a:tr h="314325">
                <a:tc>
                  <a:txBody>
                    <a:bodyPr/>
                    <a:lstStyle/>
                    <a:p>
                      <a:pPr algn="ctr" fontAlgn="ctr"/>
                      <a:r>
                        <a:rPr lang="en-US" sz="2200" b="1" u="none" strike="noStrike" dirty="0">
                          <a:effectLst/>
                          <a:latin typeface="Times New Roman" panose="02020603050405020304" pitchFamily="18" charset="0"/>
                          <a:cs typeface="Times New Roman" panose="02020603050405020304" pitchFamily="18" charset="0"/>
                        </a:rPr>
                        <a:t>ME    </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 RMSE    </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  MAE     </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  MPE     </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MAPE    </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  MASE     </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   ACF1</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14325">
                <a:tc>
                  <a:txBody>
                    <a:bodyPr/>
                    <a:lstStyle/>
                    <a:p>
                      <a:pPr algn="ctr" fontAlgn="ctr"/>
                      <a:r>
                        <a:rPr lang="en-US" sz="2200" b="1" u="none" strike="noStrike">
                          <a:effectLst/>
                          <a:latin typeface="Times New Roman" panose="02020603050405020304" pitchFamily="18" charset="0"/>
                          <a:cs typeface="Times New Roman" panose="02020603050405020304" pitchFamily="18" charset="0"/>
                        </a:rPr>
                        <a:t>0.413</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2.289</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1.864</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-42.601</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72.933</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0.681</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-0.033</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73626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lvl="0" latinLnBrk="1">
              <a:buNone/>
            </a:pPr>
            <a:r>
              <a:rPr lang="en-US" sz="2200" b="1" dirty="0" smtClean="0">
                <a:latin typeface="Times New Roman" pitchFamily="18" charset="0"/>
                <a:cs typeface="Times New Roman" pitchFamily="18" charset="0"/>
              </a:rPr>
              <a:t>ARIMA (Quarterly)</a:t>
            </a:r>
          </a:p>
          <a:p>
            <a:pPr lvl="0" latinLnBrk="1"/>
            <a:r>
              <a:rPr lang="en-US" sz="2200" b="1" dirty="0" smtClean="0">
                <a:latin typeface="Times New Roman" pitchFamily="18" charset="0"/>
                <a:cs typeface="Times New Roman" pitchFamily="18" charset="0"/>
              </a:rPr>
              <a:t>Stationary (Augmented Dickey-Fuller Test)</a:t>
            </a:r>
          </a:p>
          <a:p>
            <a:pPr marL="45720" lvl="0" indent="0" algn="just" latinLnBrk="1">
              <a:buNone/>
            </a:pPr>
            <a:r>
              <a:rPr lang="en-US" sz="2200" b="1" dirty="0">
                <a:latin typeface="Times New Roman" pitchFamily="18" charset="0"/>
                <a:cs typeface="Times New Roman" pitchFamily="18" charset="0"/>
              </a:rPr>
              <a:t>	</a:t>
            </a:r>
            <a:r>
              <a:rPr lang="en-US" sz="2000" b="1" dirty="0">
                <a:latin typeface="Times New Roman" pitchFamily="18" charset="0"/>
                <a:cs typeface="Times New Roman" pitchFamily="18" charset="0"/>
              </a:rPr>
              <a:t>H0: </a:t>
            </a:r>
            <a:r>
              <a:rPr lang="en-US" sz="2000" b="1" dirty="0" smtClean="0">
                <a:latin typeface="Times New Roman" pitchFamily="18" charset="0"/>
                <a:cs typeface="Times New Roman" pitchFamily="18" charset="0"/>
              </a:rPr>
              <a:t>Data is non-stationary.</a:t>
            </a:r>
            <a:endParaRPr lang="en-US" sz="2000" b="1" dirty="0">
              <a:latin typeface="Times New Roman" pitchFamily="18" charset="0"/>
              <a:cs typeface="Times New Roman" pitchFamily="18" charset="0"/>
            </a:endParaRPr>
          </a:p>
          <a:p>
            <a:pPr marL="45720" lvl="0" indent="0" algn="just" latinLnBrk="1">
              <a:buNone/>
            </a:pPr>
            <a:r>
              <a:rPr lang="en-US" sz="2000" b="1" dirty="0">
                <a:latin typeface="Times New Roman" pitchFamily="18" charset="0"/>
                <a:cs typeface="Times New Roman" pitchFamily="18" charset="0"/>
              </a:rPr>
              <a:t>	Ha: </a:t>
            </a:r>
            <a:r>
              <a:rPr lang="en-US" sz="2000" b="1" dirty="0" smtClean="0">
                <a:latin typeface="Times New Roman" pitchFamily="18" charset="0"/>
                <a:cs typeface="Times New Roman" pitchFamily="18" charset="0"/>
              </a:rPr>
              <a:t>Data is stationary</a:t>
            </a:r>
            <a:endParaRPr lang="en-US" sz="2200" b="1" dirty="0" smtClean="0">
              <a:latin typeface="Times New Roman" pitchFamily="18" charset="0"/>
              <a:cs typeface="Times New Roman" pitchFamily="18" charset="0"/>
            </a:endParaRPr>
          </a:p>
          <a:p>
            <a:pPr latinLnBrk="1">
              <a:buNone/>
            </a:pPr>
            <a:r>
              <a:rPr lang="en-US" sz="2200" dirty="0" smtClean="0">
                <a:latin typeface="Times New Roman" pitchFamily="18" charset="0"/>
                <a:cs typeface="Times New Roman" pitchFamily="18" charset="0"/>
              </a:rPr>
              <a:t>Dickey-Fuller = -2.4136, Lag order = 4, p-value = 0.4065</a:t>
            </a:r>
          </a:p>
          <a:p>
            <a:pPr latinLnBrk="1">
              <a:buNone/>
            </a:pPr>
            <a:r>
              <a:rPr lang="en-US" sz="2200" dirty="0" smtClean="0">
                <a:latin typeface="Times New Roman" pitchFamily="18" charset="0"/>
                <a:cs typeface="Times New Roman" pitchFamily="18" charset="0"/>
              </a:rPr>
              <a:t>Alternative hypothesis: stationary</a:t>
            </a:r>
          </a:p>
          <a:p>
            <a:pPr latinLnBrk="1">
              <a:buNone/>
            </a:pPr>
            <a:endParaRPr lang="en-US" sz="2200" dirty="0" smtClean="0">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a:t>
            </a:r>
          </a:p>
          <a:p>
            <a:pPr>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Here the p-value displayed as 0.4065, assuming significance alpha = 0.4065, we </a:t>
            </a:r>
            <a:r>
              <a:rPr lang="en-US" sz="2200" dirty="0" smtClean="0">
                <a:latin typeface="Times New Roman" pitchFamily="18" charset="0"/>
                <a:cs typeface="Times New Roman" pitchFamily="18" charset="0"/>
              </a:rPr>
              <a:t>accept the </a:t>
            </a:r>
            <a:r>
              <a:rPr lang="en-US" sz="2200" dirty="0" smtClean="0">
                <a:latin typeface="Times New Roman" pitchFamily="18" charset="0"/>
                <a:cs typeface="Times New Roman" pitchFamily="18" charset="0"/>
              </a:rPr>
              <a:t>null hypothesis and classify this as not stationary, we have to decompose data.</a:t>
            </a:r>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7614" y="1462517"/>
            <a:ext cx="9721368" cy="4343400"/>
          </a:xfrm>
          <a:prstGeom prst="rect">
            <a:avLst/>
          </a:prstGeom>
        </p:spPr>
      </p:pic>
      <p:sp>
        <p:nvSpPr>
          <p:cNvPr id="5" name="Title 1"/>
          <p:cNvSpPr>
            <a:spLocks noGrp="1"/>
          </p:cNvSpPr>
          <p:nvPr>
            <p:ph type="title"/>
          </p:nvPr>
        </p:nvSpPr>
        <p:spPr>
          <a:xfrm>
            <a:off x="1217614" y="274638"/>
            <a:ext cx="9753600" cy="563562"/>
          </a:xfrm>
        </p:spPr>
        <p:txBody>
          <a:bodyPr>
            <a:normAutofit fontScale="90000"/>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6" name="Rectangle 5"/>
          <p:cNvSpPr/>
          <p:nvPr/>
        </p:nvSpPr>
        <p:spPr>
          <a:xfrm>
            <a:off x="1598612" y="1447801"/>
            <a:ext cx="7542213" cy="4358116"/>
          </a:xfrm>
          <a:prstGeom prst="rect">
            <a:avLst/>
          </a:prstGeom>
        </p:spPr>
        <p:txBody>
          <a:bodyPr wrap="squar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p:cNvSpPr/>
          <p:nvPr/>
        </p:nvSpPr>
        <p:spPr>
          <a:xfrm>
            <a:off x="836612" y="1066800"/>
            <a:ext cx="10896600" cy="6152453"/>
          </a:xfrm>
          <a:prstGeom prst="rect">
            <a:avLst/>
          </a:prstGeom>
        </p:spPr>
        <p:txBody>
          <a:bodyPr wrap="squar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Decompose Data</a:t>
            </a: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Here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decompose of the time series data with additive type, there is present the seasonality and randomness in the data.</a:t>
            </a: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5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0" algn="just" latinLnBrk="1"/>
            <a:r>
              <a:rPr lang="en-US" sz="2600" b="1" dirty="0" smtClean="0">
                <a:latin typeface="Times New Roman" pitchFamily="18" charset="0"/>
                <a:cs typeface="Times New Roman" pitchFamily="18" charset="0"/>
              </a:rPr>
              <a:t>Box-</a:t>
            </a:r>
            <a:r>
              <a:rPr lang="en-US" sz="2600" b="1" dirty="0" err="1" smtClean="0">
                <a:latin typeface="Times New Roman" pitchFamily="18" charset="0"/>
                <a:cs typeface="Times New Roman" pitchFamily="18" charset="0"/>
              </a:rPr>
              <a:t>Ljung</a:t>
            </a:r>
            <a:r>
              <a:rPr lang="en-US" sz="2600" b="1" dirty="0" smtClean="0">
                <a:latin typeface="Times New Roman" pitchFamily="18" charset="0"/>
                <a:cs typeface="Times New Roman" pitchFamily="18" charset="0"/>
              </a:rPr>
              <a:t> test for Quarterly GDP</a:t>
            </a:r>
          </a:p>
          <a:p>
            <a:pPr marL="45720" lvl="0" indent="0" algn="just" latinLnBrk="1">
              <a:buNone/>
            </a:pPr>
            <a:r>
              <a:rPr lang="en-US" sz="2200" b="1" dirty="0">
                <a:latin typeface="Times New Roman" pitchFamily="18" charset="0"/>
                <a:cs typeface="Times New Roman" pitchFamily="18" charset="0"/>
              </a:rPr>
              <a:t>	</a:t>
            </a:r>
            <a:r>
              <a:rPr lang="en-US" sz="2000" b="1" dirty="0">
                <a:latin typeface="Times New Roman" pitchFamily="18" charset="0"/>
                <a:cs typeface="Times New Roman" pitchFamily="18" charset="0"/>
              </a:rPr>
              <a:t>H0: The model does not exhibit lack of fit.</a:t>
            </a:r>
          </a:p>
          <a:p>
            <a:pPr marL="45720" lvl="0" indent="0" algn="just" latinLnBrk="1">
              <a:buNone/>
            </a:pPr>
            <a:r>
              <a:rPr lang="en-US" sz="2000" b="1" dirty="0">
                <a:latin typeface="Times New Roman" pitchFamily="18" charset="0"/>
                <a:cs typeface="Times New Roman" pitchFamily="18" charset="0"/>
              </a:rPr>
              <a:t>	Ha: the model exhibits lack of fit. (</a:t>
            </a:r>
            <a:r>
              <a:rPr lang="en-US" sz="2000" dirty="0">
                <a:latin typeface="Times New Roman" panose="02020603050405020304" pitchFamily="18" charset="0"/>
                <a:cs typeface="Times New Roman" panose="02020603050405020304" pitchFamily="18" charset="0"/>
              </a:rPr>
              <a:t>time series isn't autocorrelated</a:t>
            </a:r>
            <a:r>
              <a:rPr lang="en-US" sz="2000" dirty="0" smtClean="0"/>
              <a:t>)</a:t>
            </a:r>
          </a:p>
          <a:p>
            <a:pPr marL="45720" lvl="0" indent="0" algn="just" latinLnBrk="1">
              <a:buNone/>
            </a:pPr>
            <a:endParaRPr lang="en-US" sz="2200" b="1"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X-squared = 16.033, df = 18, p-value = 0.5902 </a:t>
            </a:r>
          </a:p>
          <a:p>
            <a:pPr algn="just">
              <a:buNone/>
            </a:pPr>
            <a:endParaRPr lang="en-US" sz="2200"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The test statistic of the test is Q = 16.033 and the p-value of the test is 0.5902, which is much larger than 0.05. Thus, we fail to reject the null hypothesis of the test and conclude that the data values are independent.</a:t>
            </a:r>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1600200"/>
            <a:ext cx="9753600" cy="4572000"/>
          </a:xfrm>
        </p:spPr>
        <p:txBody>
          <a:bodyPr>
            <a:normAutofit/>
          </a:bodyPr>
          <a:lstStyle/>
          <a:p>
            <a:r>
              <a:rPr lang="en-US" sz="1800" dirty="0" smtClean="0">
                <a:latin typeface="Times New Roman" panose="02020603050405020304" pitchFamily="18" charset="0"/>
                <a:cs typeface="Times New Roman" panose="02020603050405020304" pitchFamily="18" charset="0"/>
              </a:rPr>
              <a:t>Quarterly GDP Forecast </a:t>
            </a:r>
          </a:p>
          <a:p>
            <a:pPr marL="45720" indent="0">
              <a:buNone/>
            </a:pPr>
            <a:r>
              <a:rPr lang="en-US" sz="1800" dirty="0">
                <a:latin typeface="Times New Roman" panose="02020603050405020304" pitchFamily="18" charset="0"/>
                <a:cs typeface="Times New Roman" panose="02020603050405020304" pitchFamily="18" charset="0"/>
              </a:rPr>
              <a:t>The above figure forecast of </a:t>
            </a:r>
            <a:r>
              <a:rPr lang="en-US" sz="1800" dirty="0" smtClean="0">
                <a:latin typeface="Times New Roman" panose="02020603050405020304" pitchFamily="18" charset="0"/>
                <a:cs typeface="Times New Roman" panose="02020603050405020304" pitchFamily="18" charset="0"/>
              </a:rPr>
              <a:t>Quarterly GDP </a:t>
            </a:r>
            <a:r>
              <a:rPr lang="en-US" sz="1800" dirty="0">
                <a:latin typeface="Times New Roman" panose="02020603050405020304" pitchFamily="18" charset="0"/>
                <a:cs typeface="Times New Roman" panose="02020603050405020304" pitchFamily="18" charset="0"/>
              </a:rPr>
              <a:t>growth for the next </a:t>
            </a:r>
            <a:r>
              <a:rPr lang="en-US" sz="1800" dirty="0" smtClean="0">
                <a:latin typeface="Times New Roman" panose="02020603050405020304" pitchFamily="18" charset="0"/>
                <a:cs typeface="Times New Roman" panose="02020603050405020304" pitchFamily="18" charset="0"/>
              </a:rPr>
              <a:t>five years </a:t>
            </a:r>
            <a:r>
              <a:rPr lang="en-US" sz="1800" dirty="0">
                <a:latin typeface="Times New Roman" panose="02020603050405020304" pitchFamily="18" charset="0"/>
                <a:cs typeface="Times New Roman" panose="02020603050405020304" pitchFamily="18" charset="0"/>
              </a:rPr>
              <a:t>we can see the output to next </a:t>
            </a:r>
            <a:r>
              <a:rPr lang="en-US" sz="1800" dirty="0" smtClean="0">
                <a:latin typeface="Times New Roman" panose="02020603050405020304" pitchFamily="18" charset="0"/>
                <a:cs typeface="Times New Roman" panose="02020603050405020304" pitchFamily="18" charset="0"/>
              </a:rPr>
              <a:t>2020-21 </a:t>
            </a:r>
            <a:r>
              <a:rPr lang="en-US" sz="1800" dirty="0">
                <a:latin typeface="Times New Roman" panose="02020603050405020304" pitchFamily="18" charset="0"/>
                <a:cs typeface="Times New Roman" panose="02020603050405020304" pitchFamily="18" charset="0"/>
              </a:rPr>
              <a:t>to </a:t>
            </a:r>
            <a:r>
              <a:rPr lang="en-US" sz="1800" dirty="0" smtClean="0">
                <a:latin typeface="Times New Roman" panose="02020603050405020304" pitchFamily="18" charset="0"/>
                <a:cs typeface="Times New Roman" panose="02020603050405020304" pitchFamily="18" charset="0"/>
              </a:rPr>
              <a:t>2024-25 </a:t>
            </a:r>
            <a:r>
              <a:rPr lang="en-US" sz="1800" dirty="0">
                <a:latin typeface="Times New Roman" panose="02020603050405020304" pitchFamily="18" charset="0"/>
                <a:cs typeface="Times New Roman" panose="02020603050405020304" pitchFamily="18" charset="0"/>
              </a:rPr>
              <a:t>years forecast.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r>
              <a:rPr lang="en-US" sz="2000" dirty="0" smtClean="0">
                <a:latin typeface="Times New Roman" panose="02020603050405020304" pitchFamily="18" charset="0"/>
                <a:cs typeface="Times New Roman" panose="02020603050405020304" pitchFamily="18" charset="0"/>
              </a:rPr>
              <a:t>Here we can see the forecast for quartile GDP rate up to next five years.</a:t>
            </a:r>
            <a:endParaRPr lang="en-US" sz="2000" dirty="0">
              <a:latin typeface="Times New Roman" panose="02020603050405020304" pitchFamily="18" charset="0"/>
              <a:cs typeface="Times New Roman" panose="02020603050405020304" pitchFamily="18" charset="0"/>
            </a:endParaRP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4" name="Title 1"/>
          <p:cNvSpPr>
            <a:spLocks noGrp="1"/>
          </p:cNvSpPr>
          <p:nvPr>
            <p:ph type="title"/>
          </p:nvPr>
        </p:nvSpPr>
        <p:spPr>
          <a:xfrm>
            <a:off x="1217614" y="274638"/>
            <a:ext cx="9753600" cy="10969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73905705"/>
              </p:ext>
            </p:extLst>
          </p:nvPr>
        </p:nvGraphicFramePr>
        <p:xfrm>
          <a:off x="1217614" y="3048000"/>
          <a:ext cx="9753602" cy="754380"/>
        </p:xfrm>
        <a:graphic>
          <a:graphicData uri="http://schemas.openxmlformats.org/drawingml/2006/table">
            <a:tbl>
              <a:tblPr>
                <a:tableStyleId>{3B4B98B0-60AC-42C2-AFA5-B58CD77FA1E5}</a:tableStyleId>
              </a:tblPr>
              <a:tblGrid>
                <a:gridCol w="1726301"/>
                <a:gridCol w="712099"/>
                <a:gridCol w="1154211"/>
                <a:gridCol w="1045028"/>
                <a:gridCol w="1123015"/>
                <a:gridCol w="998237"/>
                <a:gridCol w="998237"/>
                <a:gridCol w="998237"/>
                <a:gridCol w="998237"/>
              </a:tblGrid>
              <a:tr h="12382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Years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4">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2020-21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2021-22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Quarter</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8610">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Quartiles </a:t>
                      </a:r>
                      <a:r>
                        <a:rPr lang="en-US" sz="1400" u="none" strike="noStrike" dirty="0">
                          <a:effectLst/>
                          <a:latin typeface="Times New Roman" panose="02020603050405020304" pitchFamily="18" charset="0"/>
                          <a:cs typeface="Times New Roman" panose="02020603050405020304" pitchFamily="18" charset="0"/>
                        </a:rPr>
                        <a:t>GDP forecast</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4.186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4.967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5.528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5.931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6.221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6.429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6.579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6.686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0389995"/>
              </p:ext>
            </p:extLst>
          </p:nvPr>
        </p:nvGraphicFramePr>
        <p:xfrm>
          <a:off x="1827212" y="4191000"/>
          <a:ext cx="8077202" cy="990600"/>
        </p:xfrm>
        <a:graphic>
          <a:graphicData uri="http://schemas.openxmlformats.org/drawingml/2006/table">
            <a:tbl>
              <a:tblPr>
                <a:tableStyleId>{3B4B98B0-60AC-42C2-AFA5-B58CD77FA1E5}</a:tableStyleId>
              </a:tblPr>
              <a:tblGrid>
                <a:gridCol w="761253"/>
                <a:gridCol w="781026"/>
                <a:gridCol w="731595"/>
                <a:gridCol w="662389"/>
                <a:gridCol w="711822"/>
                <a:gridCol w="632731"/>
                <a:gridCol w="632731"/>
                <a:gridCol w="632731"/>
                <a:gridCol w="632731"/>
                <a:gridCol w="632731"/>
                <a:gridCol w="632731"/>
                <a:gridCol w="632731"/>
              </a:tblGrid>
              <a:tr h="330200">
                <a:tc gridSpan="4">
                  <a:txBody>
                    <a:bodyPr/>
                    <a:lstStyle/>
                    <a:p>
                      <a:pPr algn="ctr" fontAlgn="b"/>
                      <a:r>
                        <a:rPr lang="en-US" sz="1400" u="none" strike="noStrike" dirty="0" smtClean="0">
                          <a:effectLst/>
                          <a:latin typeface="Times New Roman" panose="02020603050405020304" pitchFamily="18" charset="0"/>
                          <a:cs typeface="Times New Roman" panose="02020603050405020304" pitchFamily="18" charset="0"/>
                        </a:rPr>
                        <a:t>2022-23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2023-24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2024-2025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algn="ctr" fontAlgn="b"/>
                      <a:r>
                        <a:rPr lang="en-US" sz="1400" u="none" strike="noStrike" dirty="0" smtClean="0">
                          <a:effectLst/>
                          <a:latin typeface="Times New Roman" panose="02020603050405020304" pitchFamily="18" charset="0"/>
                          <a:cs typeface="Times New Roman" panose="02020603050405020304" pitchFamily="18" charset="0"/>
                        </a:rPr>
                        <a:t>Q1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Q2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Q4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200">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6.764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6.819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6.859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6.888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6.908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6.923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6.934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6.941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6.947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6.951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6.954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6.956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414147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7614" y="274638"/>
            <a:ext cx="9753600" cy="8683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6" name="Rectangle 5"/>
          <p:cNvSpPr/>
          <p:nvPr/>
        </p:nvSpPr>
        <p:spPr>
          <a:xfrm>
            <a:off x="1827212" y="1625411"/>
            <a:ext cx="5848845" cy="397032"/>
          </a:xfrm>
          <a:prstGeom prst="rect">
            <a:avLst/>
          </a:prstGeom>
        </p:spPr>
        <p:txBody>
          <a:bodyPr wrap="non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Forecast Plot form ARIMA Model with parameters(1,1,1)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1674812" y="5475341"/>
            <a:ext cx="9524998" cy="1006429"/>
          </a:xfrm>
          <a:prstGeom prst="rect">
            <a:avLst/>
          </a:prstGeom>
        </p:spPr>
        <p:txBody>
          <a:bodyPr wrap="square">
            <a:spAutoFit/>
          </a:bodyPr>
          <a:lstStyle/>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latinLnBrk="1">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above Forecast GDP plot its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Quarterly GDP </a:t>
            </a:r>
            <a:r>
              <a:rPr lang="en-US" dirty="0">
                <a:latin typeface="Times New Roman" panose="02020603050405020304" pitchFamily="18" charset="0"/>
                <a:ea typeface="Times New Roman" panose="02020603050405020304" pitchFamily="18" charset="0"/>
                <a:cs typeface="Times New Roman" panose="02020603050405020304" pitchFamily="18" charset="0"/>
              </a:rPr>
              <a:t>forecast is slowly downward direction for next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five  years </a:t>
            </a:r>
            <a:r>
              <a:rPr lang="en-US" dirty="0">
                <a:latin typeface="Times New Roman" panose="02020603050405020304" pitchFamily="18" charset="0"/>
                <a:ea typeface="Times New Roman" panose="02020603050405020304" pitchFamily="18" charset="0"/>
                <a:cs typeface="Times New Roman" panose="02020603050405020304" pitchFamily="18" charset="0"/>
              </a:rPr>
              <a:t>forecast values.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5412" y="2209799"/>
            <a:ext cx="6781800" cy="3265541"/>
          </a:xfrm>
          <a:prstGeom prst="rect">
            <a:avLst/>
          </a:prstGeom>
        </p:spPr>
      </p:pic>
    </p:spTree>
    <p:extLst>
      <p:ext uri="{BB962C8B-B14F-4D97-AF65-F5344CB8AC3E}">
        <p14:creationId xmlns:p14="http://schemas.microsoft.com/office/powerpoint/2010/main" val="30545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GDP is an indicator of the growth of an economy.</a:t>
            </a:r>
          </a:p>
          <a:p>
            <a:pPr algn="just"/>
            <a:r>
              <a:rPr lang="en-US" sz="2200" dirty="0" smtClean="0">
                <a:latin typeface="Times New Roman" pitchFamily="18" charset="0"/>
                <a:cs typeface="Times New Roman" pitchFamily="18" charset="0"/>
              </a:rPr>
              <a:t>Financial Architecture aims sustainability of an economy by ensuring consistent growth rate.</a:t>
            </a:r>
          </a:p>
          <a:p>
            <a:pPr algn="just"/>
            <a:r>
              <a:rPr lang="en-US" sz="2200" dirty="0" smtClean="0">
                <a:latin typeface="Times New Roman" pitchFamily="18" charset="0"/>
                <a:cs typeface="Times New Roman" pitchFamily="18" charset="0"/>
              </a:rPr>
              <a:t>Higher GDP of an economy reflects robust growth of an economy and vice-versa and as such every country tries to maximize the growth rate of GDP.</a:t>
            </a:r>
          </a:p>
          <a:p>
            <a:pPr algn="just"/>
            <a:r>
              <a:rPr lang="en-US" sz="2200" dirty="0" smtClean="0">
                <a:latin typeface="Times New Roman" pitchFamily="18" charset="0"/>
                <a:cs typeface="Times New Roman" pitchFamily="18" charset="0"/>
              </a:rPr>
              <a:t>There are certain macro factors operating in the economic environment that will influence the GDP growth rate.</a:t>
            </a:r>
            <a:endParaRPr lang="en-US" sz="22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1600200"/>
            <a:ext cx="9753600" cy="4572000"/>
          </a:xfrm>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Annual GDP Forecast </a:t>
            </a:r>
          </a:p>
          <a:p>
            <a:pPr marL="45720" lvl="0" indent="0">
              <a:buNone/>
            </a:pP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p>
            <a:pPr marL="45720" lvl="0" indent="0">
              <a:buNone/>
            </a:pPr>
            <a:r>
              <a:rPr lang="en-US" dirty="0" smtClean="0">
                <a:latin typeface="Times New Roman" panose="02020603050405020304" pitchFamily="18" charset="0"/>
                <a:cs typeface="Times New Roman" panose="02020603050405020304" pitchFamily="18" charset="0"/>
              </a:rPr>
              <a:t>&gt;accuracy(</a:t>
            </a:r>
            <a:r>
              <a:rPr lang="en-US" dirty="0" err="1" smtClean="0">
                <a:latin typeface="Times New Roman" panose="02020603050405020304" pitchFamily="18" charset="0"/>
                <a:cs typeface="Times New Roman" panose="02020603050405020304" pitchFamily="18" charset="0"/>
              </a:rPr>
              <a:t>Annual_Forecast</a:t>
            </a:r>
            <a:r>
              <a:rPr lang="en-US" dirty="0" smtClean="0">
                <a:latin typeface="Times New Roman" panose="02020603050405020304" pitchFamily="18" charset="0"/>
                <a:cs typeface="Times New Roman" panose="02020603050405020304" pitchFamily="18" charset="0"/>
              </a:rPr>
              <a:t>)</a:t>
            </a:r>
          </a:p>
          <a:p>
            <a:pPr marL="45720" lvl="0" indent="0">
              <a:buNone/>
            </a:pPr>
            <a:endParaRPr lang="en-US" dirty="0">
              <a:latin typeface="Times New Roman" panose="02020603050405020304" pitchFamily="18" charset="0"/>
              <a:cs typeface="Times New Roman" panose="02020603050405020304" pitchFamily="18" charset="0"/>
            </a:endParaRPr>
          </a:p>
          <a:p>
            <a:pPr latinLnBrk="1"/>
            <a:endParaRPr lang="en-US" b="1" dirty="0" smtClean="0">
              <a:latin typeface="Times New Roman" panose="02020603050405020304" pitchFamily="18" charset="0"/>
              <a:cs typeface="Times New Roman" panose="02020603050405020304" pitchFamily="18" charset="0"/>
            </a:endParaRPr>
          </a:p>
          <a:p>
            <a:pPr latinLnBrk="1"/>
            <a:endParaRPr lang="en-US" b="1" dirty="0">
              <a:latin typeface="Times New Roman" panose="02020603050405020304" pitchFamily="18" charset="0"/>
              <a:cs typeface="Times New Roman" panose="02020603050405020304" pitchFamily="18" charset="0"/>
            </a:endParaRPr>
          </a:p>
          <a:p>
            <a:pPr latinLnBrk="1"/>
            <a:endParaRPr lang="en-US" b="1" dirty="0" smtClean="0">
              <a:latin typeface="Times New Roman" panose="02020603050405020304" pitchFamily="18" charset="0"/>
              <a:cs typeface="Times New Roman" panose="02020603050405020304" pitchFamily="18" charset="0"/>
            </a:endParaRPr>
          </a:p>
          <a:p>
            <a:pPr latinLnBrk="1"/>
            <a:r>
              <a:rPr lang="en-US" b="1" dirty="0" smtClean="0">
                <a:latin typeface="Times New Roman" panose="02020603050405020304" pitchFamily="18" charset="0"/>
                <a:cs typeface="Times New Roman" panose="02020603050405020304" pitchFamily="18" charset="0"/>
              </a:rPr>
              <a:t>Interpretation:</a:t>
            </a:r>
          </a:p>
          <a:p>
            <a:pPr marL="274320" lvl="1" indent="0" algn="just" latinLnBrk="1">
              <a:buNone/>
            </a:pPr>
            <a:r>
              <a:rPr lang="en-US"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Finally </a:t>
            </a:r>
            <a:r>
              <a:rPr lang="en-US" sz="3100" dirty="0">
                <a:latin typeface="Times New Roman" panose="02020603050405020304" pitchFamily="18" charset="0"/>
                <a:cs typeface="Times New Roman" panose="02020603050405020304" pitchFamily="18" charset="0"/>
              </a:rPr>
              <a:t>we see the above Quartile GDP forecasting for the next five years with respective quartiles. And look at the forecast plot the value of forecast is increasing direction. So the quartile forecast is best forecast in the above ARIMA Model (1, 0, 0) with non-zero mean.</a:t>
            </a:r>
          </a:p>
          <a:p>
            <a:pPr latinLnBrk="1"/>
            <a:endParaRPr lang="en-US" sz="3100" dirty="0" smtClean="0">
              <a:latin typeface="Times New Roman" panose="02020603050405020304" pitchFamily="18" charset="0"/>
              <a:cs typeface="Times New Roman" panose="02020603050405020304" pitchFamily="18" charset="0"/>
            </a:endParaRPr>
          </a:p>
          <a:p>
            <a:pPr marL="45720" indent="0" algn="just" latinLnBrk="1">
              <a:buNone/>
            </a:pPr>
            <a:r>
              <a:rPr lang="en-US" sz="2200" dirty="0" smtClean="0">
                <a:latin typeface="Times New Roman" panose="02020603050405020304" pitchFamily="18" charset="0"/>
                <a:cs typeface="Times New Roman" panose="02020603050405020304" pitchFamily="18" charset="0"/>
              </a:rPr>
              <a:t>	</a:t>
            </a: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4" name="Title 1"/>
          <p:cNvSpPr>
            <a:spLocks noGrp="1"/>
          </p:cNvSpPr>
          <p:nvPr>
            <p:ph type="title"/>
          </p:nvPr>
        </p:nvSpPr>
        <p:spPr>
          <a:xfrm>
            <a:off x="1217614" y="274638"/>
            <a:ext cx="9753600" cy="1096962"/>
          </a:xfrm>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48196085"/>
              </p:ext>
            </p:extLst>
          </p:nvPr>
        </p:nvGraphicFramePr>
        <p:xfrm>
          <a:off x="2055814" y="3429000"/>
          <a:ext cx="8534398" cy="762000"/>
        </p:xfrm>
        <a:graphic>
          <a:graphicData uri="http://schemas.openxmlformats.org/drawingml/2006/table">
            <a:tbl>
              <a:tblPr>
                <a:tableStyleId>{3B4B98B0-60AC-42C2-AFA5-B58CD77FA1E5}</a:tableStyleId>
              </a:tblPr>
              <a:tblGrid>
                <a:gridCol w="1356782"/>
                <a:gridCol w="1217470"/>
                <a:gridCol w="1308326"/>
                <a:gridCol w="1162955"/>
                <a:gridCol w="1162955"/>
                <a:gridCol w="1162955"/>
                <a:gridCol w="1162955"/>
              </a:tblGrid>
              <a:tr h="381000">
                <a:tc>
                  <a:txBody>
                    <a:bodyPr/>
                    <a:lstStyle/>
                    <a:p>
                      <a:pPr algn="ctr" fontAlgn="ctr"/>
                      <a:r>
                        <a:rPr lang="en-US" sz="1800" u="none" strike="noStrike" dirty="0" smtClean="0">
                          <a:effectLst/>
                          <a:latin typeface="Times New Roman" panose="02020603050405020304" pitchFamily="18" charset="0"/>
                          <a:cs typeface="Times New Roman" panose="02020603050405020304" pitchFamily="18" charset="0"/>
                        </a:rPr>
                        <a:t>ME    </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 RMSE    </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  MAE     </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  MPE     </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MAPE    </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  MASE     </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   ACF1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81000">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0.024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1.419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1.107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-6.815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20.415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0.936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0.013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30323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itchFamily="18" charset="0"/>
                <a:cs typeface="Times New Roman" pitchFamily="18" charset="0"/>
              </a:rPr>
              <a:t>GDP (constant LCU) Vs Years (1960 – 2018)</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Interpretation</a:t>
            </a:r>
            <a:r>
              <a:rPr lang="en-US" dirty="0" smtClean="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above GDP graph is the constant value of local currency unit in India. The trend is the monotonically increasing to upward direction, and the linear line is well the accuracy in line is 79% in the linear line with respective parameters.</a:t>
            </a:r>
            <a:endParaRPr lang="en-US" dirty="0">
              <a:latin typeface="Times New Roman" pitchFamily="18" charset="0"/>
              <a:cs typeface="Times New Roman" pitchFamily="18" charset="0"/>
            </a:endParaRPr>
          </a:p>
        </p:txBody>
      </p:sp>
      <p:graphicFrame>
        <p:nvGraphicFramePr>
          <p:cNvPr id="5" name="Chart 4"/>
          <p:cNvGraphicFramePr/>
          <p:nvPr>
            <p:extLst>
              <p:ext uri="{D42A27DB-BD31-4B8C-83A1-F6EECF244321}">
                <p14:modId xmlns:p14="http://schemas.microsoft.com/office/powerpoint/2010/main" val="1218232636"/>
              </p:ext>
            </p:extLst>
          </p:nvPr>
        </p:nvGraphicFramePr>
        <p:xfrm>
          <a:off x="1979612" y="2286000"/>
          <a:ext cx="7955280" cy="2667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Agriculture (constant LCU) Vs Years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Interpretation</a:t>
            </a:r>
            <a:r>
              <a:rPr lang="en-US" dirty="0" smtClean="0">
                <a:latin typeface="Times New Roman" pitchFamily="18" charset="0"/>
                <a:cs typeface="Times New Roman" pitchFamily="18" charset="0"/>
              </a:rPr>
              <a:t>:</a:t>
            </a:r>
          </a:p>
          <a:p>
            <a:pPr marL="274320" lvl="1" indent="0">
              <a:buNone/>
            </a:pPr>
            <a:r>
              <a:rPr lang="en-US" dirty="0" smtClean="0">
                <a:latin typeface="Times New Roman" pitchFamily="18" charset="0"/>
                <a:cs typeface="Times New Roman" pitchFamily="18" charset="0"/>
              </a:rPr>
              <a:t> In the above fig, you can see the trend of agriculture is increasing in exponential growth.</a:t>
            </a:r>
          </a:p>
          <a:p>
            <a:endParaRPr lang="en-US" dirty="0">
              <a:latin typeface="Times New Roman" pitchFamily="18" charset="0"/>
              <a:cs typeface="Times New Roman" pitchFamily="18" charset="0"/>
            </a:endParaRPr>
          </a:p>
        </p:txBody>
      </p:sp>
      <p:graphicFrame>
        <p:nvGraphicFramePr>
          <p:cNvPr id="4" name="Chart 3"/>
          <p:cNvGraphicFramePr/>
          <p:nvPr/>
        </p:nvGraphicFramePr>
        <p:xfrm>
          <a:off x="1979612" y="2438400"/>
          <a:ext cx="7955280" cy="24688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0" algn="just"/>
            <a:r>
              <a:rPr lang="en-US" sz="2200" b="1" dirty="0" smtClean="0">
                <a:latin typeface="Times New Roman" pitchFamily="18" charset="0"/>
                <a:cs typeface="Times New Roman" pitchFamily="18" charset="0"/>
              </a:rPr>
              <a:t>Manufacturing, value added (constant LCU)</a:t>
            </a:r>
          </a:p>
          <a:p>
            <a:pPr lvl="0" algn="just"/>
            <a:endParaRPr lang="en-US" sz="2200" dirty="0" smtClean="0">
              <a:latin typeface="Times New Roman" pitchFamily="18" charset="0"/>
              <a:cs typeface="Times New Roman" pitchFamily="18" charset="0"/>
            </a:endParaRPr>
          </a:p>
          <a:p>
            <a:pPr lvl="0" algn="just"/>
            <a:endParaRPr lang="en-US" sz="2200" dirty="0" smtClean="0">
              <a:latin typeface="Times New Roman" pitchFamily="18" charset="0"/>
              <a:cs typeface="Times New Roman" pitchFamily="18" charset="0"/>
            </a:endParaRPr>
          </a:p>
          <a:p>
            <a:pPr lvl="0" algn="just"/>
            <a:endParaRPr lang="en-US" sz="2200" dirty="0" smtClean="0">
              <a:latin typeface="Times New Roman" pitchFamily="18" charset="0"/>
              <a:cs typeface="Times New Roman" pitchFamily="18" charset="0"/>
            </a:endParaRPr>
          </a:p>
          <a:p>
            <a:pPr lvl="0" algn="just"/>
            <a:endParaRPr lang="en-US" sz="2200" dirty="0" smtClean="0">
              <a:latin typeface="Times New Roman" pitchFamily="18" charset="0"/>
              <a:cs typeface="Times New Roman" pitchFamily="18" charset="0"/>
            </a:endParaRPr>
          </a:p>
          <a:p>
            <a:pPr lvl="0" algn="just"/>
            <a:endParaRPr lang="en-US" sz="2200" dirty="0" smtClean="0">
              <a:latin typeface="Times New Roman" pitchFamily="18" charset="0"/>
              <a:cs typeface="Times New Roman" pitchFamily="18" charset="0"/>
            </a:endParaRPr>
          </a:p>
          <a:p>
            <a:pPr lvl="0" algn="just"/>
            <a:endParaRPr lang="en-US" sz="2200" dirty="0" smtClean="0">
              <a:latin typeface="Times New Roman" pitchFamily="18" charset="0"/>
              <a:cs typeface="Times New Roman" pitchFamily="18" charset="0"/>
            </a:endParaRPr>
          </a:p>
          <a:p>
            <a:pPr lvl="0" algn="just"/>
            <a:r>
              <a:rPr lang="en-US" sz="2200" b="1" dirty="0" smtClean="0">
                <a:latin typeface="Times New Roman" pitchFamily="18" charset="0"/>
                <a:cs typeface="Times New Roman" pitchFamily="18" charset="0"/>
              </a:rPr>
              <a:t>Interpretation</a:t>
            </a:r>
            <a:r>
              <a:rPr lang="en-US" sz="2200" dirty="0" smtClean="0">
                <a:latin typeface="Times New Roman" pitchFamily="18" charset="0"/>
                <a:cs typeface="Times New Roman" pitchFamily="18" charset="0"/>
              </a:rPr>
              <a:t>: </a:t>
            </a:r>
          </a:p>
          <a:p>
            <a:pPr marL="274320" lvl="1" indent="0" algn="just">
              <a:buNone/>
            </a:pPr>
            <a:r>
              <a:rPr lang="en-US" sz="1800" dirty="0" smtClean="0">
                <a:latin typeface="Times New Roman" pitchFamily="18" charset="0"/>
                <a:cs typeface="Times New Roman" pitchFamily="18" charset="0"/>
              </a:rPr>
              <a:t>In the above fig, manufacturing increasing in price to every year up to 2018. There are exponentially increasing trend in price of manufacturing factor.</a:t>
            </a:r>
          </a:p>
        </p:txBody>
      </p:sp>
      <p:graphicFrame>
        <p:nvGraphicFramePr>
          <p:cNvPr id="4" name="Chart 3"/>
          <p:cNvGraphicFramePr/>
          <p:nvPr/>
        </p:nvGraphicFramePr>
        <p:xfrm>
          <a:off x="1903412" y="2438400"/>
          <a:ext cx="7955280" cy="24688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Analysis and interpretation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lvl="0" algn="just"/>
            <a:r>
              <a:rPr lang="en-US" b="1" dirty="0" smtClean="0">
                <a:latin typeface="Times New Roman" pitchFamily="18" charset="0"/>
                <a:cs typeface="Times New Roman" pitchFamily="18" charset="0"/>
              </a:rPr>
              <a:t>Import – Export trend.</a:t>
            </a: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r>
              <a:rPr lang="en-US" b="1" dirty="0" smtClean="0">
                <a:latin typeface="Times New Roman" pitchFamily="18" charset="0"/>
                <a:cs typeface="Times New Roman" pitchFamily="18" charset="0"/>
              </a:rPr>
              <a:t>Interpretation</a:t>
            </a:r>
            <a:r>
              <a:rPr lang="en-US" dirty="0" smtClean="0">
                <a:latin typeface="Times New Roman" pitchFamily="18" charset="0"/>
                <a:cs typeface="Times New Roman" pitchFamily="18" charset="0"/>
              </a:rPr>
              <a:t>: </a:t>
            </a:r>
          </a:p>
          <a:p>
            <a:pPr lvl="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Import – Export trend is also increasing trend, but mostly we seen the trend of Export is less than Import. That is the Net export trend is also affect on GDP to improve Indian Economy.</a:t>
            </a:r>
          </a:p>
        </p:txBody>
      </p:sp>
      <p:graphicFrame>
        <p:nvGraphicFramePr>
          <p:cNvPr id="4" name="Chart 3"/>
          <p:cNvGraphicFramePr/>
          <p:nvPr/>
        </p:nvGraphicFramePr>
        <p:xfrm>
          <a:off x="1751012" y="2362200"/>
          <a:ext cx="7955280" cy="24688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868362"/>
          </a:xfrm>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7614" y="1371600"/>
            <a:ext cx="10058398" cy="5257800"/>
          </a:xfrm>
        </p:spPr>
        <p:txBody>
          <a:bodyPr anchor="ctr">
            <a:normAutofit/>
          </a:bodyPr>
          <a:lstStyle/>
          <a:p>
            <a:pPr marL="45720" indent="0" algn="just">
              <a:buNone/>
            </a:pPr>
            <a:r>
              <a:rPr lang="en-US" sz="2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Above analysis we conclude that the classical linear regression model we can see the some assumption is violated and how its deal systematically first we data transformed for normality and linearity assumption,  after we goes no autocorrelation assumption there are also violated, then we tackle the problem of autocorrelation help of AR model after we check the multicollinearity its also violated  then we used to remove multicollinearity in data using Principal component analysis and remove the multicollinearity in the data. </a:t>
            </a:r>
            <a:endParaRPr lang="en-US" dirty="0">
              <a:latin typeface="Times New Roman" panose="02020603050405020304" pitchFamily="18" charset="0"/>
              <a:cs typeface="Times New Roman" panose="02020603050405020304" pitchFamily="18" charset="0"/>
            </a:endParaRPr>
          </a:p>
          <a:p>
            <a:pPr marL="274320" lvl="1" indent="0" algn="just">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838200"/>
            <a:ext cx="9982200" cy="3785652"/>
          </a:xfrm>
          <a:prstGeom prst="rect">
            <a:avLst/>
          </a:prstGeom>
        </p:spPr>
        <p:txBody>
          <a:bodyPr wrap="square">
            <a:spAutoFit/>
          </a:bodyPr>
          <a:lstStyle/>
          <a:p>
            <a:pPr marL="274320" lvl="1" indent="0" algn="just">
              <a:buNone/>
            </a:pPr>
            <a:r>
              <a:rPr lang="en-US" sz="2400" dirty="0">
                <a:latin typeface="Times New Roman" panose="02020603050405020304" pitchFamily="18" charset="0"/>
                <a:cs typeface="Times New Roman" panose="02020603050405020304" pitchFamily="18" charset="0"/>
              </a:rPr>
              <a:t>Now all the classical linear regression model satisfy. Last we remove the multcollinearity problem in data using PCA. In PCA first two component is more amount of variation in the original data. Then we extract first two PCs components. And Regress first two PCs component and its also know as Principal Component regression model. Then we estimate the parameters of original variable help of weighted matrix to multiply my PCs component coefficient and get the original classical linear regression model variables with best accuracy R-squares value is very close to one. </a:t>
            </a:r>
          </a:p>
          <a:p>
            <a:pPr marL="274320" lvl="1" indent="0" algn="just">
              <a:buNone/>
            </a:pPr>
            <a:r>
              <a:rPr lang="en-US" sz="2400" dirty="0">
                <a:latin typeface="Times New Roman" panose="02020603050405020304" pitchFamily="18" charset="0"/>
                <a:cs typeface="Times New Roman" panose="02020603050405020304" pitchFamily="18" charset="0"/>
              </a:rPr>
              <a:t>	Then we goes to Time series analysis and forecast the Annual GDP and Quarterly GDP for future values of GDP.</a:t>
            </a:r>
          </a:p>
        </p:txBody>
      </p:sp>
    </p:spTree>
    <p:extLst>
      <p:ext uri="{BB962C8B-B14F-4D97-AF65-F5344CB8AC3E}">
        <p14:creationId xmlns:p14="http://schemas.microsoft.com/office/powerpoint/2010/main" val="265823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lvl="0"/>
            <a:r>
              <a:rPr lang="en-US" u="sng" dirty="0" smtClean="0">
                <a:latin typeface="Times New Roman" pitchFamily="18" charset="0"/>
                <a:cs typeface="Times New Roman" pitchFamily="18" charset="0"/>
                <a:hlinkClick r:id="rId2"/>
              </a:rPr>
              <a:t>https://www.rbi.org.in/Scripts/AnnualPublications.aspx?head=Handbook%20of%20Statistics%20on%20Indian%20Economy/</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3"/>
              </a:rPr>
              <a:t>http://mospi.nic.in/data</a:t>
            </a:r>
            <a:r>
              <a:rPr lang="en-US" dirty="0" smtClean="0">
                <a:latin typeface="Times New Roman" pitchFamily="18" charset="0"/>
                <a:cs typeface="Times New Roman" pitchFamily="18" charset="0"/>
              </a:rPr>
              <a:t>: secondary data for annually and quarterly GDP data collected.</a:t>
            </a:r>
          </a:p>
          <a:p>
            <a:pPr lvl="0"/>
            <a:r>
              <a:rPr lang="en-US" u="sng" dirty="0" smtClean="0">
                <a:latin typeface="Times New Roman" pitchFamily="18" charset="0"/>
                <a:cs typeface="Times New Roman" pitchFamily="18" charset="0"/>
                <a:hlinkClick r:id="rId4"/>
              </a:rPr>
              <a:t>https://data.worldbank.org/indicator/NY.GDP.PCAP.CD?locations=AF&amp;start=1971</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Basic Econometrics by Damodar N. Gujrati (Book)</a:t>
            </a:r>
          </a:p>
          <a:p>
            <a:pPr lvl="0"/>
            <a:r>
              <a:rPr lang="en-US" u="sng" dirty="0" smtClean="0">
                <a:latin typeface="Times New Roman" pitchFamily="18" charset="0"/>
                <a:cs typeface="Times New Roman" pitchFamily="18" charset="0"/>
                <a:hlinkClick r:id="rId5"/>
              </a:rPr>
              <a:t>https://uclspp.github.io/PUBL0055/seminar8.html</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6"/>
              </a:rPr>
              <a:t>http://www.kse.org.ua/uploads/file/library/2003/Demchuk.pdf</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7"/>
              </a:rPr>
              <a:t>http://www.diva-portal.org/smash/get/diva2:664110/FULLTEXT01.pdf</a:t>
            </a:r>
            <a:endParaRPr lang="en-US" dirty="0" smtClean="0">
              <a:latin typeface="Times New Roman" pitchFamily="18" charset="0"/>
              <a:cs typeface="Times New Roman" pitchFamily="18" charset="0"/>
            </a:endParaRPr>
          </a:p>
          <a:p>
            <a:pPr lvl="0"/>
            <a:r>
              <a:rPr lang="en-US" u="sng" dirty="0" smtClean="0">
                <a:latin typeface="Times New Roman" pitchFamily="18" charset="0"/>
                <a:cs typeface="Times New Roman" pitchFamily="18" charset="0"/>
                <a:hlinkClick r:id="rId8"/>
              </a:rPr>
              <a:t>http://dergipark.gov.tr/download/article-file/364168</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9543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412" y="1981200"/>
            <a:ext cx="9753600" cy="1295400"/>
          </a:xfrm>
        </p:spPr>
        <p:txBody>
          <a:bodyPr>
            <a:normAutofit/>
          </a:bodyPr>
          <a:lstStyle/>
          <a:p>
            <a:pPr algn="ctr"/>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200" dirty="0" smtClean="0">
                <a:latin typeface="Times New Roman" pitchFamily="18" charset="0"/>
                <a:cs typeface="Times New Roman" pitchFamily="18" charset="0"/>
              </a:rPr>
              <a:t>The main objectives of the study are:</a:t>
            </a:r>
          </a:p>
          <a:p>
            <a:pPr algn="just"/>
            <a:r>
              <a:rPr lang="en-US" sz="2200" dirty="0" smtClean="0">
                <a:latin typeface="Times New Roman" pitchFamily="18" charset="0"/>
                <a:cs typeface="Times New Roman" pitchFamily="18" charset="0"/>
              </a:rPr>
              <a:t>To identify the relationship between selected economic variables and GDP of Indian Economy.</a:t>
            </a:r>
          </a:p>
          <a:p>
            <a:pPr algn="just"/>
            <a:r>
              <a:rPr lang="en-US" sz="2200" dirty="0" smtClean="0">
                <a:latin typeface="Times New Roman" pitchFamily="18" charset="0"/>
                <a:cs typeface="Times New Roman" pitchFamily="18" charset="0"/>
              </a:rPr>
              <a:t>To analyze the impact of selected economic variables on GDP of Indian economy.</a:t>
            </a:r>
          </a:p>
          <a:p>
            <a:pPr algn="just"/>
            <a:r>
              <a:rPr lang="en-US" sz="2200" dirty="0" smtClean="0">
                <a:latin typeface="Times New Roman" pitchFamily="18" charset="0"/>
                <a:cs typeface="Times New Roman" pitchFamily="18" charset="0"/>
              </a:rPr>
              <a:t>To briefly overview the trends in Indian GDP and its related sector such as Agriculture, Service, Manufacturing, Export, Import etc. in India and study of change in contribution of different sector in Indian GDP and estimate it for future Trend.</a:t>
            </a:r>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WHAT IS GDP?</a:t>
            </a: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1233278" y="1828800"/>
            <a:ext cx="9661733" cy="4343400"/>
          </a:xfrm>
        </p:spPr>
        <p:txBody>
          <a:bodyPr>
            <a:normAutofit/>
          </a:bodyPr>
          <a:lstStyle/>
          <a:p>
            <a:pPr algn="just"/>
            <a:r>
              <a:rPr lang="en-US" sz="2200" dirty="0" smtClean="0">
                <a:latin typeface="Times New Roman" pitchFamily="18" charset="0"/>
                <a:cs typeface="Times New Roman" pitchFamily="18" charset="0"/>
              </a:rPr>
              <a:t>Gross domestic product (GDP) is the market value of all officially recognized final goods and services produced within a country in a given period of time.</a:t>
            </a:r>
          </a:p>
          <a:p>
            <a:pPr algn="just"/>
            <a:r>
              <a:rPr lang="en-US" sz="2200" dirty="0" smtClean="0">
                <a:latin typeface="Times New Roman" pitchFamily="18" charset="0"/>
                <a:cs typeface="Times New Roman" pitchFamily="18" charset="0"/>
              </a:rPr>
              <a:t>It does not include the incomes of NRI’s.</a:t>
            </a:r>
          </a:p>
          <a:p>
            <a:pPr algn="just"/>
            <a:r>
              <a:rPr lang="en-US" sz="2200" dirty="0" smtClean="0">
                <a:latin typeface="Times New Roman" pitchFamily="18" charset="0"/>
                <a:cs typeface="Times New Roman" pitchFamily="18" charset="0"/>
              </a:rPr>
              <a:t>In simple terms GDP is the national income of a country in a given period of time.</a:t>
            </a:r>
          </a:p>
          <a:p>
            <a:r>
              <a:rPr lang="en-US" sz="2200" dirty="0" smtClean="0">
                <a:latin typeface="Times New Roman" pitchFamily="18" charset="0"/>
                <a:cs typeface="Times New Roman" pitchFamily="18" charset="0"/>
              </a:rPr>
              <a:t>It is one of the measure of the size of economy .</a:t>
            </a:r>
          </a:p>
          <a:p>
            <a:r>
              <a:rPr lang="en-US" sz="2200" dirty="0" smtClean="0">
                <a:latin typeface="Times New Roman" pitchFamily="18" charset="0"/>
                <a:cs typeface="Times New Roman" pitchFamily="18" charset="0"/>
              </a:rPr>
              <a:t>It is an indicator of economic health of a country</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History OF GDP</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1233278" y="1828800"/>
            <a:ext cx="9585534" cy="4343400"/>
          </a:xfrm>
        </p:spPr>
        <p:txBody>
          <a:bodyPr>
            <a:noAutofit/>
          </a:bodyPr>
          <a:lstStyle/>
          <a:p>
            <a:pPr algn="just">
              <a:lnSpc>
                <a:spcPct val="120000"/>
              </a:lnSpc>
            </a:pPr>
            <a:r>
              <a:rPr lang="en-US" sz="2200" dirty="0" smtClean="0">
                <a:latin typeface="Times New Roman" panose="02020603050405020304" pitchFamily="18" charset="0"/>
                <a:cs typeface="Times New Roman" panose="02020603050405020304" pitchFamily="18" charset="0"/>
              </a:rPr>
              <a:t>GDP </a:t>
            </a:r>
            <a:r>
              <a:rPr lang="en-US" sz="2200" dirty="0">
                <a:latin typeface="Times New Roman" panose="02020603050405020304" pitchFamily="18" charset="0"/>
                <a:cs typeface="Times New Roman" panose="02020603050405020304" pitchFamily="18" charset="0"/>
              </a:rPr>
              <a:t>first came to light 1937 in a report to the U.S. Congress in response to the Great Depression, conceived of and presented by an economist at the National Bureau of Economic Research, Simon Kuznets. At the time, the preeminent system of measurement was GNP. After the Bretton Woods conference in 1944, GDP was widely adopted as the standard means for measuring national economies, </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Equation of gdp</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233278" y="1828800"/>
            <a:ext cx="9737933" cy="4343400"/>
          </a:xfrm>
        </p:spPr>
        <p:txBody>
          <a:bodyPr>
            <a:noAutofit/>
          </a:bodyPr>
          <a:lstStyle/>
          <a:p>
            <a:pPr algn="just"/>
            <a:r>
              <a:rPr lang="en-US" sz="2200" dirty="0" smtClean="0">
                <a:latin typeface="Times New Roman" pitchFamily="18" charset="0"/>
                <a:cs typeface="Times New Roman" pitchFamily="18" charset="0"/>
              </a:rPr>
              <a:t>The equation of GDP is:</a:t>
            </a:r>
          </a:p>
          <a:p>
            <a:pPr algn="ctr">
              <a:buNone/>
            </a:pPr>
            <a:r>
              <a:rPr lang="nn-NO" sz="2200" dirty="0" smtClean="0">
                <a:latin typeface="Times New Roman" pitchFamily="18" charset="0"/>
                <a:cs typeface="Times New Roman" pitchFamily="18" charset="0"/>
              </a:rPr>
              <a:t>GDP = C + G + I + (E - I)</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Consumption (C) - Includes personal consumption goods.</a:t>
            </a:r>
          </a:p>
          <a:p>
            <a:pPr algn="just"/>
            <a:r>
              <a:rPr lang="en-US" sz="2200" dirty="0" smtClean="0">
                <a:latin typeface="Times New Roman" pitchFamily="18" charset="0"/>
                <a:cs typeface="Times New Roman" pitchFamily="18" charset="0"/>
              </a:rPr>
              <a:t>Government Purchases (G) - This category includes government spending various items.</a:t>
            </a:r>
          </a:p>
          <a:p>
            <a:pPr algn="just"/>
            <a:r>
              <a:rPr lang="en-US" sz="2200" dirty="0" smtClean="0">
                <a:latin typeface="Times New Roman" pitchFamily="18" charset="0"/>
                <a:cs typeface="Times New Roman" pitchFamily="18" charset="0"/>
              </a:rPr>
              <a:t>Investment (I) - Includes Gross Private Investments such as Fixed Deposits etc.</a:t>
            </a:r>
          </a:p>
          <a:p>
            <a:pPr algn="just"/>
            <a:r>
              <a:rPr lang="en-US" sz="2200" dirty="0" smtClean="0">
                <a:latin typeface="Times New Roman" pitchFamily="18" charset="0"/>
                <a:cs typeface="Times New Roman" pitchFamily="18" charset="0"/>
              </a:rPr>
              <a:t>Net Exports (E-I)- This is calculated by  subtracting a nations imports (I) from exports (E).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The selected variables </a:t>
            </a:r>
            <a:r>
              <a:rPr lang="en-US" dirty="0" smtClean="0">
                <a:latin typeface="Times New Roman" panose="02020603050405020304" pitchFamily="18" charset="0"/>
                <a:cs typeface="Times New Roman" panose="02020603050405020304" pitchFamily="18" charset="0"/>
              </a:rPr>
              <a:t>are</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989012" y="1981200"/>
            <a:ext cx="4937762" cy="4190999"/>
          </a:xfrm>
        </p:spPr>
        <p:txBody>
          <a:bodyPr>
            <a:noAutofit/>
          </a:bodyPr>
          <a:lstStyle/>
          <a:p>
            <a:pPr>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Agriculture </a:t>
            </a:r>
          </a:p>
          <a:p>
            <a:pPr>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Mining </a:t>
            </a:r>
            <a:r>
              <a:rPr lang="en-US" sz="2100" dirty="0">
                <a:latin typeface="Times New Roman" panose="02020603050405020304" pitchFamily="18" charset="0"/>
                <a:cs typeface="Times New Roman" panose="02020603050405020304" pitchFamily="18" charset="0"/>
              </a:rPr>
              <a:t>&amp; Querrying</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Manufacturing</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Electricity Gas &amp;Water supply</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Construction</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Trade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Financial  real estate &amp; </a:t>
            </a:r>
            <a:r>
              <a:rPr lang="en-US" sz="2100" dirty="0" smtClean="0">
                <a:latin typeface="Times New Roman" panose="02020603050405020304" pitchFamily="18" charset="0"/>
                <a:cs typeface="Times New Roman" panose="02020603050405020304" pitchFamily="18" charset="0"/>
              </a:rPr>
              <a:t>personal services </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Public </a:t>
            </a:r>
            <a:r>
              <a:rPr lang="en-US" sz="2100" dirty="0" smtClean="0">
                <a:latin typeface="Times New Roman" panose="02020603050405020304" pitchFamily="18" charset="0"/>
                <a:cs typeface="Times New Roman" panose="02020603050405020304" pitchFamily="18" charset="0"/>
              </a:rPr>
              <a:t>Administration </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Gross National Income </a:t>
            </a:r>
          </a:p>
        </p:txBody>
      </p:sp>
      <p:sp>
        <p:nvSpPr>
          <p:cNvPr id="6" name="Content Placeholder 5"/>
          <p:cNvSpPr>
            <a:spLocks noGrp="1"/>
          </p:cNvSpPr>
          <p:nvPr>
            <p:ph sz="quarter" idx="4"/>
          </p:nvPr>
        </p:nvSpPr>
        <p:spPr>
          <a:xfrm>
            <a:off x="6262054" y="1981200"/>
            <a:ext cx="4937758" cy="4190999"/>
          </a:xfrm>
        </p:spPr>
        <p:txBody>
          <a:bodyPr>
            <a:noAutofit/>
          </a:bodyPr>
          <a:lstStyle/>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Net National Income </a:t>
            </a:r>
            <a:endParaRPr lang="en-US" sz="21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Per </a:t>
            </a:r>
            <a:r>
              <a:rPr lang="en-US" sz="2100" dirty="0">
                <a:latin typeface="Times New Roman" panose="02020603050405020304" pitchFamily="18" charset="0"/>
                <a:cs typeface="Times New Roman" panose="02020603050405020304" pitchFamily="18" charset="0"/>
              </a:rPr>
              <a:t>Capita Income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Private Final Consumption Expenditure </a:t>
            </a:r>
          </a:p>
          <a:p>
            <a:pPr>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Government </a:t>
            </a:r>
            <a:r>
              <a:rPr lang="en-US" sz="2100" dirty="0">
                <a:latin typeface="Times New Roman" panose="02020603050405020304" pitchFamily="18" charset="0"/>
                <a:cs typeface="Times New Roman" panose="02020603050405020304" pitchFamily="18" charset="0"/>
              </a:rPr>
              <a:t>Final </a:t>
            </a:r>
            <a:r>
              <a:rPr lang="en-US" sz="2100" dirty="0" smtClean="0">
                <a:latin typeface="Times New Roman" panose="02020603050405020304" pitchFamily="18" charset="0"/>
                <a:cs typeface="Times New Roman" panose="02020603050405020304" pitchFamily="18" charset="0"/>
              </a:rPr>
              <a:t>Consumption Expenditure </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Changes in Stocks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Valuables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Export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Less Import</a:t>
            </a:r>
          </a:p>
        </p:txBody>
      </p:sp>
    </p:spTree>
    <p:extLst>
      <p:ext uri="{BB962C8B-B14F-4D97-AF65-F5344CB8AC3E}">
        <p14:creationId xmlns:p14="http://schemas.microsoft.com/office/powerpoint/2010/main" val="376032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020762"/>
          </a:xfrm>
        </p:spPr>
        <p:txBody>
          <a:bodyPr/>
          <a:lstStyle/>
          <a:p>
            <a:pPr algn="ctr"/>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1217612" y="3581400"/>
            <a:ext cx="4709160" cy="2590799"/>
          </a:xfrm>
        </p:spPr>
        <p:txBody>
          <a:bodyPr>
            <a:noAutofit/>
          </a:bodyPr>
          <a:lstStyle/>
          <a:p>
            <a:pPr>
              <a:buNone/>
            </a:pPr>
            <a:r>
              <a:rPr lang="en-US" sz="2200" b="1" dirty="0" smtClean="0">
                <a:latin typeface="Times New Roman" pitchFamily="18" charset="0"/>
                <a:cs typeface="Times New Roman" pitchFamily="18" charset="0"/>
              </a:rPr>
              <a:t>Tools Used in Analysis</a:t>
            </a:r>
          </a:p>
          <a:p>
            <a:r>
              <a:rPr lang="en-US" sz="2200" dirty="0" smtClean="0">
                <a:latin typeface="Times New Roman" pitchFamily="18" charset="0"/>
                <a:cs typeface="Times New Roman" pitchFamily="18" charset="0"/>
              </a:rPr>
              <a:t>Normality Test </a:t>
            </a:r>
          </a:p>
          <a:p>
            <a:r>
              <a:rPr lang="en-US" sz="2200" dirty="0" smtClean="0">
                <a:latin typeface="Times New Roman" pitchFamily="18" charset="0"/>
                <a:cs typeface="Times New Roman" pitchFamily="18" charset="0"/>
              </a:rPr>
              <a:t>Durbin-Watson test</a:t>
            </a:r>
          </a:p>
          <a:p>
            <a:r>
              <a:rPr lang="en-US" sz="2200" dirty="0" smtClean="0">
                <a:latin typeface="Times New Roman" pitchFamily="18" charset="0"/>
                <a:cs typeface="Times New Roman" pitchFamily="18" charset="0"/>
              </a:rPr>
              <a:t>Breusch-Godfrey test</a:t>
            </a:r>
          </a:p>
          <a:p>
            <a:r>
              <a:rPr lang="en-US" sz="2200" dirty="0" smtClean="0">
                <a:latin typeface="Times New Roman" pitchFamily="18" charset="0"/>
                <a:cs typeface="Times New Roman" pitchFamily="18" charset="0"/>
              </a:rPr>
              <a:t>Goldfeld-Quant test</a:t>
            </a:r>
          </a:p>
          <a:p>
            <a:r>
              <a:rPr lang="en-US" sz="2200" dirty="0" smtClean="0">
                <a:latin typeface="Times New Roman" pitchFamily="18" charset="0"/>
                <a:cs typeface="Times New Roman" pitchFamily="18" charset="0"/>
              </a:rPr>
              <a:t>VIF</a:t>
            </a:r>
          </a:p>
        </p:txBody>
      </p:sp>
      <p:sp>
        <p:nvSpPr>
          <p:cNvPr id="6" name="Content Placeholder 5"/>
          <p:cNvSpPr>
            <a:spLocks noGrp="1"/>
          </p:cNvSpPr>
          <p:nvPr>
            <p:ph sz="quarter" idx="4"/>
          </p:nvPr>
        </p:nvSpPr>
        <p:spPr>
          <a:xfrm>
            <a:off x="6262054" y="3581400"/>
            <a:ext cx="4709160" cy="2590799"/>
          </a:xfrm>
        </p:spPr>
        <p:txBody>
          <a:bodyPr>
            <a:norm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Principal Component Analysis</a:t>
            </a:r>
          </a:p>
          <a:p>
            <a:r>
              <a:rPr lang="en-US" sz="2200" dirty="0" smtClean="0">
                <a:latin typeface="Times New Roman" pitchFamily="18" charset="0"/>
                <a:cs typeface="Times New Roman" pitchFamily="18" charset="0"/>
              </a:rPr>
              <a:t>Principal Component Regression</a:t>
            </a:r>
          </a:p>
          <a:p>
            <a:r>
              <a:rPr lang="en-US" sz="2200" dirty="0" smtClean="0">
                <a:latin typeface="Times New Roman" pitchFamily="18" charset="0"/>
                <a:cs typeface="Times New Roman" pitchFamily="18" charset="0"/>
              </a:rPr>
              <a:t>ARIMA</a:t>
            </a:r>
          </a:p>
          <a:p>
            <a:r>
              <a:rPr lang="en-US" sz="2200" dirty="0" smtClean="0">
                <a:latin typeface="Times New Roman" pitchFamily="18" charset="0"/>
                <a:cs typeface="Times New Roman" pitchFamily="18" charset="0"/>
              </a:rPr>
              <a:t>Forecasting</a:t>
            </a:r>
            <a:endParaRPr lang="en-US" sz="2200" dirty="0">
              <a:latin typeface="Times New Roman" pitchFamily="18" charset="0"/>
              <a:cs typeface="Times New Roman" pitchFamily="18" charset="0"/>
            </a:endParaRPr>
          </a:p>
        </p:txBody>
      </p:sp>
      <p:sp>
        <p:nvSpPr>
          <p:cNvPr id="8" name="Content Placeholder 3"/>
          <p:cNvSpPr txBox="1">
            <a:spLocks/>
          </p:cNvSpPr>
          <p:nvPr/>
        </p:nvSpPr>
        <p:spPr>
          <a:xfrm>
            <a:off x="989012" y="1981201"/>
            <a:ext cx="9982200" cy="1447800"/>
          </a:xfrm>
          <a:prstGeom prst="rect">
            <a:avLst/>
          </a:prstGeom>
        </p:spPr>
        <p:txBody>
          <a:bodyPr vert="horz" lIns="91440" tIns="45720" rIns="91440" bIns="45720" rtlCol="0">
            <a:noAutofit/>
          </a:bodyPr>
          <a:lstStyle/>
          <a:p>
            <a:pPr marL="274320" marR="0" lvl="0" indent="-228600" algn="l" defTabSz="914400" rtl="0" eaLnBrk="1" fontAlgn="auto" latinLnBrk="0" hangingPunct="1">
              <a:lnSpc>
                <a:spcPct val="90000"/>
              </a:lnSpc>
              <a:spcBef>
                <a:spcPts val="1800"/>
              </a:spcBef>
              <a:spcAft>
                <a:spcPts val="0"/>
              </a:spcAft>
              <a:buClr>
                <a:schemeClr val="accent1">
                  <a:lumMod val="50000"/>
                </a:schemeClr>
              </a:buClr>
              <a:buSzPct val="80000"/>
              <a:buFont typeface="Wingdings" panose="05000000000000000000" pitchFamily="2" charset="2"/>
              <a:buChar char="§"/>
              <a:tabLst/>
              <a:defRPr/>
            </a:pPr>
            <a:endParaRPr kumimoji="0" lang="en-US" sz="21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9" name="TextBox 8"/>
          <p:cNvSpPr txBox="1"/>
          <p:nvPr/>
        </p:nvSpPr>
        <p:spPr>
          <a:xfrm>
            <a:off x="989012" y="1447799"/>
            <a:ext cx="9753600" cy="1785104"/>
          </a:xfrm>
          <a:prstGeom prst="rect">
            <a:avLst/>
          </a:prstGeom>
          <a:noFill/>
          <a:ln>
            <a:solidFill>
              <a:schemeClr val="bg2"/>
            </a:solidFill>
          </a:ln>
        </p:spPr>
        <p:txBody>
          <a:bodyPr wrap="square" rtlCol="0">
            <a:spAutoFit/>
          </a:bodyPr>
          <a:lstStyle/>
          <a:p>
            <a:pPr algn="just"/>
            <a:r>
              <a:rPr lang="en-US" sz="2200" b="1" dirty="0" smtClean="0">
                <a:latin typeface="Times New Roman" pitchFamily="18" charset="0"/>
                <a:cs typeface="Times New Roman" pitchFamily="18" charset="0"/>
              </a:rPr>
              <a:t>Sources of Data</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 data is collected by using secondary sources relating to the selected economic variables. Annual data is collected for a period from 1950-51 to </a:t>
            </a:r>
            <a:r>
              <a:rPr lang="en-US" sz="2200" dirty="0">
                <a:latin typeface="Times New Roman" pitchFamily="18" charset="0"/>
                <a:cs typeface="Times New Roman" pitchFamily="18" charset="0"/>
              </a:rPr>
              <a:t>2018-19, </a:t>
            </a:r>
            <a:r>
              <a:rPr lang="en-US" sz="2200" dirty="0" smtClean="0">
                <a:latin typeface="Times New Roman" pitchFamily="18" charset="0"/>
                <a:cs typeface="Times New Roman" pitchFamily="18" charset="0"/>
              </a:rPr>
              <a:t>Quarterly data </a:t>
            </a:r>
            <a:r>
              <a:rPr lang="en-US" sz="2200" dirty="0">
                <a:latin typeface="Times New Roman" pitchFamily="18" charset="0"/>
                <a:cs typeface="Times New Roman" pitchFamily="18" charset="0"/>
              </a:rPr>
              <a:t>is collected for a period </a:t>
            </a:r>
            <a:r>
              <a:rPr lang="en-US" sz="2200" dirty="0" smtClean="0">
                <a:latin typeface="Times New Roman" pitchFamily="18" charset="0"/>
                <a:cs typeface="Times New Roman" pitchFamily="18" charset="0"/>
              </a:rPr>
              <a:t>from 2000-01 </a:t>
            </a:r>
            <a:r>
              <a:rPr lang="en-US" sz="2200" dirty="0">
                <a:latin typeface="Times New Roman" pitchFamily="18" charset="0"/>
                <a:cs typeface="Times New Roman" pitchFamily="18" charset="0"/>
              </a:rPr>
              <a:t>to </a:t>
            </a:r>
            <a:r>
              <a:rPr lang="en-US" sz="2200" dirty="0" smtClean="0">
                <a:latin typeface="Times New Roman" pitchFamily="18" charset="0"/>
                <a:cs typeface="Times New Roman" pitchFamily="18" charset="0"/>
              </a:rPr>
              <a:t>2019-20. And state wise data is collected for a period from 1980-81 to 2019-20.</a:t>
            </a:r>
            <a:endParaRPr lang="en-US" sz="2200" dirty="0" err="1"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1121</TotalTime>
  <Words>1345</Words>
  <Application>Microsoft Office PowerPoint</Application>
  <PresentationFormat>Custom</PresentationFormat>
  <Paragraphs>488</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Century Gothic</vt:lpstr>
      <vt:lpstr>Times New Roman</vt:lpstr>
      <vt:lpstr>Wingdings</vt:lpstr>
      <vt:lpstr>World country report presentation</vt:lpstr>
      <vt:lpstr>A COMPARATIVE STUDY ON  SELECTED MACRO VARIABLES OF GDP USING EXPLORATORY ANALYSIS, AND EVALUATING DIFFERENT TIME SERIES MODEL</vt:lpstr>
      <vt:lpstr>PowerPoint Presentation</vt:lpstr>
      <vt:lpstr>ABSTRACT</vt:lpstr>
      <vt:lpstr>OBJECTIVES</vt:lpstr>
      <vt:lpstr>WHAT IS GDP?</vt:lpstr>
      <vt:lpstr>History OF GDP</vt:lpstr>
      <vt:lpstr>Equation of gdp</vt:lpstr>
      <vt:lpstr>The selected variables are</vt:lpstr>
      <vt:lpstr>methodology</vt:lpstr>
      <vt:lpstr>Theory</vt:lpstr>
      <vt:lpstr>PowerPoint Presentation</vt:lpstr>
      <vt:lpstr>Analysis and Interpretation</vt:lpstr>
      <vt:lpstr>Analysis and interpretation</vt:lpstr>
      <vt:lpstr>Analysis and interpretation</vt:lpstr>
      <vt:lpstr>Analysis and interpretation</vt:lpstr>
      <vt:lpstr>PowerPoint Presentation</vt:lpstr>
      <vt:lpstr>Analysis and interpretation</vt:lpstr>
      <vt:lpstr> </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Analysis and interpretation</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 Domestic Product (GDP)</dc:title>
  <dc:creator>Jameer Mulani</dc:creator>
  <cp:lastModifiedBy>admin</cp:lastModifiedBy>
  <cp:revision>86</cp:revision>
  <dcterms:created xsi:type="dcterms:W3CDTF">2020-03-05T08:20:06Z</dcterms:created>
  <dcterms:modified xsi:type="dcterms:W3CDTF">2020-08-28T13:56:35Z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