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f4aa9c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f4aa9c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f4a14b15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f4a14b15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f4a14b15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f4a14b15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f82dcbe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f82dcbe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ce6c2c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ce6c2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1ce6c2c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1ce6c2c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f4a14b1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f4a14b1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f4a14b1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f4a14b1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f4aa9cde0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f4aa9cde0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85275" y="1293322"/>
            <a:ext cx="7136700" cy="809100"/>
          </a:xfrm>
          <a:prstGeom prst="rect">
            <a:avLst/>
          </a:prstGeom>
        </p:spPr>
        <p:txBody>
          <a:bodyPr anchorCtr="0" anchor="t" bIns="91425" lIns="91425" spcFirstLastPara="1" rIns="91425" wrap="square" tIns="91425">
            <a:noAutofit/>
          </a:bodyPr>
          <a:lstStyle/>
          <a:p>
            <a:pPr indent="-1828800" lvl="0" marL="1885950" rtl="0" algn="l">
              <a:spcBef>
                <a:spcPts val="0"/>
              </a:spcBef>
              <a:spcAft>
                <a:spcPts val="0"/>
              </a:spcAft>
              <a:buSzPts val="990"/>
              <a:buNone/>
            </a:pPr>
            <a:r>
              <a:rPr lang="en" sz="3000"/>
              <a:t>Question Answering System using Word2Vec and GloVe</a:t>
            </a:r>
            <a:endParaRPr sz="3000"/>
          </a:p>
        </p:txBody>
      </p:sp>
      <p:sp>
        <p:nvSpPr>
          <p:cNvPr id="87" name="Google Shape;87;p13"/>
          <p:cNvSpPr txBox="1"/>
          <p:nvPr>
            <p:ph idx="1" type="subTitle"/>
          </p:nvPr>
        </p:nvSpPr>
        <p:spPr>
          <a:xfrm>
            <a:off x="2807300" y="3086000"/>
            <a:ext cx="3402600" cy="1335600"/>
          </a:xfrm>
          <a:prstGeom prst="rect">
            <a:avLst/>
          </a:prstGeom>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35">
                <a:solidFill>
                  <a:srgbClr val="000000"/>
                </a:solidFill>
                <a:latin typeface="Arial"/>
                <a:ea typeface="Arial"/>
                <a:cs typeface="Arial"/>
                <a:sym typeface="Arial"/>
              </a:rPr>
              <a:t>Akshay Shirahatti          SUID: 341001392</a:t>
            </a:r>
            <a:endParaRPr sz="1335">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335">
                <a:solidFill>
                  <a:srgbClr val="000000"/>
                </a:solidFill>
                <a:latin typeface="Arial"/>
                <a:ea typeface="Arial"/>
                <a:cs typeface="Arial"/>
                <a:sym typeface="Arial"/>
              </a:rPr>
              <a:t>Rahul Parande              SUID: 904792531</a:t>
            </a:r>
            <a:endParaRPr sz="1335">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335">
                <a:solidFill>
                  <a:srgbClr val="000000"/>
                </a:solidFill>
                <a:latin typeface="Arial"/>
                <a:ea typeface="Arial"/>
                <a:cs typeface="Arial"/>
                <a:sym typeface="Arial"/>
              </a:rPr>
              <a:t>Yugmi Bhatt                   SUID: 918182440</a:t>
            </a:r>
            <a:endParaRPr sz="1335">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335">
                <a:solidFill>
                  <a:srgbClr val="000000"/>
                </a:solidFill>
                <a:latin typeface="Arial"/>
                <a:ea typeface="Arial"/>
                <a:cs typeface="Arial"/>
                <a:sym typeface="Arial"/>
              </a:rPr>
              <a:t>Sakshi Sheth                 SUID: 703086135</a:t>
            </a:r>
            <a:endParaRPr sz="1335">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335">
                <a:solidFill>
                  <a:srgbClr val="000000"/>
                </a:solidFill>
                <a:latin typeface="Arial"/>
                <a:ea typeface="Arial"/>
                <a:cs typeface="Arial"/>
                <a:sym typeface="Arial"/>
              </a:rPr>
              <a:t>Yash Patel                     SUID:  517958851</a:t>
            </a:r>
            <a:endParaRPr sz="1335">
              <a:solidFill>
                <a:srgbClr val="000000"/>
              </a:solidFill>
              <a:latin typeface="Arial"/>
              <a:ea typeface="Arial"/>
              <a:cs typeface="Arial"/>
              <a:sym typeface="Arial"/>
            </a:endParaRPr>
          </a:p>
        </p:txBody>
      </p:sp>
      <p:sp>
        <p:nvSpPr>
          <p:cNvPr id="88" name="Google Shape;88;p13"/>
          <p:cNvSpPr txBox="1"/>
          <p:nvPr>
            <p:ph idx="1" type="subTitle"/>
          </p:nvPr>
        </p:nvSpPr>
        <p:spPr>
          <a:xfrm>
            <a:off x="2463225" y="2408975"/>
            <a:ext cx="4180800" cy="40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435">
                <a:solidFill>
                  <a:srgbClr val="000000"/>
                </a:solidFill>
              </a:rPr>
              <a:t>CIS 600 Applied Natural Language Processing</a:t>
            </a:r>
            <a:r>
              <a:rPr b="1" lang="en" sz="1435">
                <a:solidFill>
                  <a:srgbClr val="000000"/>
                </a:solidFill>
              </a:rPr>
              <a:t>,                     </a:t>
            </a:r>
            <a:endParaRPr b="1" sz="1435">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506025"/>
            <a:ext cx="8520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INTRODUCTION</a:t>
            </a:r>
            <a:endParaRPr sz="2220"/>
          </a:p>
        </p:txBody>
      </p:sp>
      <p:sp>
        <p:nvSpPr>
          <p:cNvPr id="94" name="Google Shape;94;p14"/>
          <p:cNvSpPr txBox="1"/>
          <p:nvPr>
            <p:ph idx="1" type="body"/>
          </p:nvPr>
        </p:nvSpPr>
        <p:spPr>
          <a:xfrm>
            <a:off x="311700" y="700050"/>
            <a:ext cx="8520600" cy="444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chemeClr val="dk2"/>
              </a:solidFill>
            </a:endParaRPr>
          </a:p>
          <a:p>
            <a:pPr indent="0" lvl="0" marL="0" rtl="0" algn="l">
              <a:lnSpc>
                <a:spcPct val="115000"/>
              </a:lnSpc>
              <a:spcBef>
                <a:spcPts val="0"/>
              </a:spcBef>
              <a:spcAft>
                <a:spcPts val="0"/>
              </a:spcAft>
              <a:buNone/>
            </a:pPr>
            <a:r>
              <a:t/>
            </a:r>
            <a:endParaRPr sz="1400">
              <a:solidFill>
                <a:schemeClr val="dk2"/>
              </a:solidFill>
            </a:endParaRPr>
          </a:p>
          <a:p>
            <a:pPr indent="0" lvl="0" marL="0" rtl="0" algn="l">
              <a:lnSpc>
                <a:spcPct val="115000"/>
              </a:lnSpc>
              <a:spcBef>
                <a:spcPts val="0"/>
              </a:spcBef>
              <a:spcAft>
                <a:spcPts val="0"/>
              </a:spcAft>
              <a:buNone/>
            </a:pPr>
            <a:r>
              <a:t/>
            </a:r>
            <a:endParaRPr sz="1400">
              <a:solidFill>
                <a:schemeClr val="dk2"/>
              </a:solidFill>
            </a:endParaRPr>
          </a:p>
          <a:p>
            <a:pPr indent="0" lvl="0" marL="0" rtl="0" algn="l">
              <a:lnSpc>
                <a:spcPct val="115000"/>
              </a:lnSpc>
              <a:spcBef>
                <a:spcPts val="0"/>
              </a:spcBef>
              <a:spcAft>
                <a:spcPts val="0"/>
              </a:spcAft>
              <a:buNone/>
            </a:pPr>
            <a:r>
              <a:rPr lang="en" sz="1400">
                <a:solidFill>
                  <a:schemeClr val="dk2"/>
                </a:solidFill>
              </a:rPr>
              <a:t>We are developing an advanced Natural Language Processing (NLP) system tailored for the efficient retrieval of most similar answer to the asked questions. Our system integrates state-of-the-art NLP techniques to transform the way queries are answered. These techniques include</a:t>
            </a:r>
            <a:endParaRPr sz="1400">
              <a:solidFill>
                <a:schemeClr val="dk2"/>
              </a:solidFill>
            </a:endParaRPr>
          </a:p>
          <a:p>
            <a:pPr indent="0" lvl="0" marL="0" rtl="0" algn="l">
              <a:lnSpc>
                <a:spcPct val="115000"/>
              </a:lnSpc>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Word2Vec: Neural network-based model.</a:t>
            </a:r>
            <a:endParaRPr sz="1400">
              <a:solidFill>
                <a:schemeClr val="dk2"/>
              </a:solidFill>
            </a:endParaRPr>
          </a:p>
          <a:p>
            <a:pPr indent="-317500" lvl="0" marL="914400" marR="0" rtl="0" algn="l">
              <a:lnSpc>
                <a:spcPct val="115000"/>
              </a:lnSpc>
              <a:spcBef>
                <a:spcPts val="0"/>
              </a:spcBef>
              <a:spcAft>
                <a:spcPts val="0"/>
              </a:spcAft>
              <a:buClr>
                <a:schemeClr val="dk2"/>
              </a:buClr>
              <a:buSzPts val="1400"/>
              <a:buChar char="❖"/>
            </a:pPr>
            <a:r>
              <a:rPr lang="en" sz="1400">
                <a:solidFill>
                  <a:schemeClr val="dk2"/>
                </a:solidFill>
              </a:rPr>
              <a:t>Generates high-dimensional vectors to represent words.</a:t>
            </a:r>
            <a:endParaRPr sz="1400">
              <a:solidFill>
                <a:schemeClr val="dk2"/>
              </a:solidFill>
            </a:endParaRPr>
          </a:p>
          <a:p>
            <a:pPr indent="-317500" lvl="0" marL="914400" marR="0" rtl="0" algn="l">
              <a:lnSpc>
                <a:spcPct val="115000"/>
              </a:lnSpc>
              <a:spcBef>
                <a:spcPts val="0"/>
              </a:spcBef>
              <a:spcAft>
                <a:spcPts val="0"/>
              </a:spcAft>
              <a:buClr>
                <a:schemeClr val="dk2"/>
              </a:buClr>
              <a:buSzPts val="1400"/>
              <a:buChar char="❖"/>
            </a:pPr>
            <a:r>
              <a:rPr lang="en" sz="1400">
                <a:solidFill>
                  <a:schemeClr val="dk2"/>
                </a:solidFill>
              </a:rPr>
              <a:t>Captures semantic similarities between words.</a:t>
            </a:r>
            <a:endParaRPr sz="1400">
              <a:solidFill>
                <a:schemeClr val="dk2"/>
              </a:solidFill>
            </a:endParaRPr>
          </a:p>
          <a:p>
            <a:pPr indent="0" lvl="0" marL="457200" rtl="0" algn="l">
              <a:lnSpc>
                <a:spcPct val="115000"/>
              </a:lnSpc>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GloVe (Global Vectors for Word Representation):</a:t>
            </a:r>
            <a:endParaRPr sz="1400">
              <a:solidFill>
                <a:schemeClr val="dk2"/>
              </a:solidFill>
            </a:endParaRPr>
          </a:p>
          <a:p>
            <a:pPr indent="-317500" lvl="0" marL="914400" rtl="0" algn="l">
              <a:spcBef>
                <a:spcPts val="0"/>
              </a:spcBef>
              <a:spcAft>
                <a:spcPts val="0"/>
              </a:spcAft>
              <a:buClr>
                <a:schemeClr val="dk2"/>
              </a:buClr>
              <a:buSzPts val="1400"/>
              <a:buChar char="❖"/>
            </a:pPr>
            <a:r>
              <a:rPr lang="en" sz="1400">
                <a:solidFill>
                  <a:schemeClr val="dk2"/>
                </a:solidFill>
              </a:rPr>
              <a:t> Combines global word co-occurrence statistics with local context.</a:t>
            </a:r>
            <a:endParaRPr sz="1400">
              <a:solidFill>
                <a:schemeClr val="dk2"/>
              </a:solidFill>
            </a:endParaRPr>
          </a:p>
          <a:p>
            <a:pPr indent="-317500" lvl="0" marL="914400" rtl="0" algn="l">
              <a:spcBef>
                <a:spcPts val="0"/>
              </a:spcBef>
              <a:spcAft>
                <a:spcPts val="0"/>
              </a:spcAft>
              <a:buClr>
                <a:schemeClr val="dk2"/>
              </a:buClr>
              <a:buSzPts val="1400"/>
              <a:buChar char="❖"/>
            </a:pPr>
            <a:r>
              <a:rPr lang="en" sz="1400">
                <a:solidFill>
                  <a:schemeClr val="dk2"/>
                </a:solidFill>
              </a:rPr>
              <a:t>Produces word embeddings with linear relationships.</a:t>
            </a:r>
            <a:endParaRPr sz="1400">
              <a:solidFill>
                <a:schemeClr val="dk2"/>
              </a:solidFill>
            </a:endParaRPr>
          </a:p>
          <a:p>
            <a:pPr indent="0" lvl="0" marL="1828800" rtl="0" algn="l">
              <a:spcBef>
                <a:spcPts val="0"/>
              </a:spcBef>
              <a:spcAft>
                <a:spcPts val="0"/>
              </a:spcAft>
              <a:buNone/>
            </a:pPr>
            <a:r>
              <a:rPr lang="en" sz="1400">
                <a:solidFill>
                  <a:schemeClr val="dk2"/>
                </a:solidFill>
              </a:rPr>
              <a:t>       </a:t>
            </a:r>
            <a:endParaRPr sz="1400">
              <a:solidFill>
                <a:schemeClr val="dk2"/>
              </a:solidFill>
            </a:endParaRPr>
          </a:p>
          <a:p>
            <a:pPr indent="0" lvl="0" marL="0" rtl="0" algn="l">
              <a:lnSpc>
                <a:spcPct val="115000"/>
              </a:lnSpc>
              <a:spcBef>
                <a:spcPts val="0"/>
              </a:spcBef>
              <a:spcAft>
                <a:spcPts val="0"/>
              </a:spcAft>
              <a:buNone/>
            </a:pPr>
            <a:r>
              <a:t/>
            </a:r>
            <a:endParaRPr b="1" sz="1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03925" y="54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a:t>
            </a:r>
            <a:endParaRPr/>
          </a:p>
        </p:txBody>
      </p:sp>
      <p:sp>
        <p:nvSpPr>
          <p:cNvPr id="100" name="Google Shape;100;p15"/>
          <p:cNvSpPr txBox="1"/>
          <p:nvPr>
            <p:ph idx="1" type="body"/>
          </p:nvPr>
        </p:nvSpPr>
        <p:spPr>
          <a:xfrm>
            <a:off x="235750" y="1334700"/>
            <a:ext cx="8520600" cy="2579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00">
                <a:solidFill>
                  <a:schemeClr val="dk2"/>
                </a:solidFill>
              </a:rPr>
              <a:t>Our project leverages advanced NLP techniques to revolutionize information retrieval across key sectors like job recruitment, customer service, and education. Here's the impact:</a:t>
            </a:r>
            <a:endParaRPr sz="1400">
              <a:solidFill>
                <a:schemeClr val="dk2"/>
              </a:solidFill>
            </a:endParaRPr>
          </a:p>
          <a:p>
            <a:pPr indent="-317500" lvl="0" marL="457200" rtl="0" algn="l">
              <a:lnSpc>
                <a:spcPct val="105000"/>
              </a:lnSpc>
              <a:spcBef>
                <a:spcPts val="1200"/>
              </a:spcBef>
              <a:spcAft>
                <a:spcPts val="0"/>
              </a:spcAft>
              <a:buClr>
                <a:schemeClr val="dk2"/>
              </a:buClr>
              <a:buSzPts val="1400"/>
              <a:buChar char="●"/>
            </a:pPr>
            <a:r>
              <a:rPr b="1" lang="en" sz="1400">
                <a:solidFill>
                  <a:schemeClr val="dk2"/>
                </a:solidFill>
              </a:rPr>
              <a:t>Streamlined Job Applications</a:t>
            </a:r>
            <a:r>
              <a:rPr lang="en" sz="1400">
                <a:solidFill>
                  <a:schemeClr val="dk2"/>
                </a:solidFill>
              </a:rPr>
              <a:t>: By integrating our system with chatbots, applicants can access instant and accurate answers about job roles, company policies, and the application process. This not only makes the job application process smoother but also more transparent.</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b="1" lang="en" sz="1400">
                <a:solidFill>
                  <a:schemeClr val="dk2"/>
                </a:solidFill>
              </a:rPr>
              <a:t>Enhanced Customer Support</a:t>
            </a:r>
            <a:r>
              <a:rPr lang="en" sz="1400">
                <a:solidFill>
                  <a:schemeClr val="dk2"/>
                </a:solidFill>
              </a:rPr>
              <a:t>: Our system rapidly provides accurate responses to frequently asked questions, greatly reducing the burden on customer support teams. This efficiency boost improves customer satisfaction by ensuring that queries are resolved quickly and accurately.</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b="1" lang="en" sz="1400">
                <a:solidFill>
                  <a:schemeClr val="dk2"/>
                </a:solidFill>
              </a:rPr>
              <a:t>Increased Operational Efficiency</a:t>
            </a:r>
            <a:r>
              <a:rPr lang="en" sz="1400">
                <a:solidFill>
                  <a:schemeClr val="dk2"/>
                </a:solidFill>
              </a:rPr>
              <a:t>: Automating the retrieval of FAQs allows businesses to handle customer inquiries without manual intervention, streamlining operations and reducing costs associated with customer service.</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b="1" lang="en" sz="1400">
                <a:solidFill>
                  <a:schemeClr val="dk2"/>
                </a:solidFill>
              </a:rPr>
              <a:t>Improved User Experience</a:t>
            </a:r>
            <a:r>
              <a:rPr lang="en" sz="1400">
                <a:solidFill>
                  <a:schemeClr val="dk2"/>
                </a:solidFill>
              </a:rPr>
              <a:t>: Fast and relevant responses enhance user engagement and retention.</a:t>
            </a:r>
            <a:endParaRPr sz="1400">
              <a:solidFill>
                <a:schemeClr val="dk2"/>
              </a:solidFill>
            </a:endParaRPr>
          </a:p>
          <a:p>
            <a:pPr indent="0" lvl="0" marL="0" rtl="0" algn="l">
              <a:lnSpc>
                <a:spcPct val="105000"/>
              </a:lnSpc>
              <a:spcBef>
                <a:spcPts val="1200"/>
              </a:spcBef>
              <a:spcAft>
                <a:spcPts val="1200"/>
              </a:spcAft>
              <a:buSzPts val="770"/>
              <a:buNone/>
            </a:pPr>
            <a:r>
              <a:t/>
            </a:r>
            <a:endParaRPr sz="1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WORKFLOW</a:t>
            </a:r>
            <a:endParaRPr/>
          </a:p>
        </p:txBody>
      </p:sp>
      <p:pic>
        <p:nvPicPr>
          <p:cNvPr id="106" name="Google Shape;106;p16"/>
          <p:cNvPicPr preferRelativeResize="0"/>
          <p:nvPr/>
        </p:nvPicPr>
        <p:blipFill>
          <a:blip r:embed="rId3">
            <a:alphaModFix/>
          </a:blip>
          <a:stretch>
            <a:fillRect/>
          </a:stretch>
        </p:blipFill>
        <p:spPr>
          <a:xfrm>
            <a:off x="1151713" y="832125"/>
            <a:ext cx="6840574" cy="4125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332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2" name="Google Shape;112;p17"/>
          <p:cNvSpPr txBox="1"/>
          <p:nvPr/>
        </p:nvSpPr>
        <p:spPr>
          <a:xfrm>
            <a:off x="433600" y="530800"/>
            <a:ext cx="84630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0D0D"/>
                </a:solidFill>
                <a:latin typeface="Roboto"/>
                <a:ea typeface="Roboto"/>
                <a:cs typeface="Roboto"/>
                <a:sym typeface="Roboto"/>
              </a:rPr>
              <a:t>We have developed a Flask application which serves as a question-answering system that allows users to upload PDF documents and ask questions about the content of those documents.</a:t>
            </a:r>
            <a:endParaRPr sz="1300">
              <a:solidFill>
                <a:schemeClr val="accent1"/>
              </a:solidFill>
              <a:latin typeface="Lato"/>
              <a:ea typeface="Lato"/>
              <a:cs typeface="Lato"/>
              <a:sym typeface="Lato"/>
            </a:endParaRPr>
          </a:p>
        </p:txBody>
      </p:sp>
      <p:pic>
        <p:nvPicPr>
          <p:cNvPr id="113" name="Google Shape;113;p17"/>
          <p:cNvPicPr preferRelativeResize="0"/>
          <p:nvPr/>
        </p:nvPicPr>
        <p:blipFill>
          <a:blip r:embed="rId3">
            <a:alphaModFix/>
          </a:blip>
          <a:stretch>
            <a:fillRect/>
          </a:stretch>
        </p:blipFill>
        <p:spPr>
          <a:xfrm>
            <a:off x="333225" y="1814125"/>
            <a:ext cx="4070151" cy="2701400"/>
          </a:xfrm>
          <a:prstGeom prst="rect">
            <a:avLst/>
          </a:prstGeom>
          <a:noFill/>
          <a:ln>
            <a:noFill/>
          </a:ln>
        </p:spPr>
      </p:pic>
      <p:pic>
        <p:nvPicPr>
          <p:cNvPr id="114" name="Google Shape;114;p17"/>
          <p:cNvPicPr preferRelativeResize="0"/>
          <p:nvPr/>
        </p:nvPicPr>
        <p:blipFill>
          <a:blip r:embed="rId4">
            <a:alphaModFix/>
          </a:blip>
          <a:stretch>
            <a:fillRect/>
          </a:stretch>
        </p:blipFill>
        <p:spPr>
          <a:xfrm>
            <a:off x="4762225" y="1814125"/>
            <a:ext cx="4029575" cy="270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603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0" name="Google Shape;120;p18"/>
          <p:cNvPicPr preferRelativeResize="0"/>
          <p:nvPr/>
        </p:nvPicPr>
        <p:blipFill>
          <a:blip r:embed="rId3">
            <a:alphaModFix/>
          </a:blip>
          <a:stretch>
            <a:fillRect/>
          </a:stretch>
        </p:blipFill>
        <p:spPr>
          <a:xfrm>
            <a:off x="219675" y="971875"/>
            <a:ext cx="4352325" cy="3237125"/>
          </a:xfrm>
          <a:prstGeom prst="rect">
            <a:avLst/>
          </a:prstGeom>
          <a:noFill/>
          <a:ln>
            <a:noFill/>
          </a:ln>
        </p:spPr>
      </p:pic>
      <p:pic>
        <p:nvPicPr>
          <p:cNvPr id="121" name="Google Shape;121;p18"/>
          <p:cNvPicPr preferRelativeResize="0"/>
          <p:nvPr/>
        </p:nvPicPr>
        <p:blipFill>
          <a:blip r:embed="rId4">
            <a:alphaModFix/>
          </a:blip>
          <a:stretch>
            <a:fillRect/>
          </a:stretch>
        </p:blipFill>
        <p:spPr>
          <a:xfrm>
            <a:off x="4829500" y="971875"/>
            <a:ext cx="4089400" cy="323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Our project demonstrates the successful implementation of a NLP system using the Word2Vec and GloVe embedding technique for FAQ retrieval. </a:t>
            </a:r>
            <a:endParaRPr sz="1200">
              <a:solidFill>
                <a:srgbClr val="0D0D0D"/>
              </a:solidFill>
              <a:highlight>
                <a:srgbClr val="FFFFFF"/>
              </a:highlight>
              <a:latin typeface="Roboto"/>
              <a:ea typeface="Roboto"/>
              <a:cs typeface="Roboto"/>
              <a:sym typeface="Roboto"/>
            </a:endParaRPr>
          </a:p>
          <a:p>
            <a:pPr indent="0" lvl="0" marL="457200" marR="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Through meticulous text preprocessing, word embedding, and cosine similarity calculation, we've developed a robust system capable of efficiently retrieving relevant answers to user queries from a frequently asked questions. </a:t>
            </a:r>
            <a:endParaRPr sz="1200">
              <a:solidFill>
                <a:srgbClr val="0D0D0D"/>
              </a:solidFill>
              <a:highlight>
                <a:srgbClr val="FFFFFF"/>
              </a:highlight>
              <a:latin typeface="Roboto"/>
              <a:ea typeface="Roboto"/>
              <a:cs typeface="Roboto"/>
              <a:sym typeface="Roboto"/>
            </a:endParaRPr>
          </a:p>
          <a:p>
            <a:pPr indent="0" lvl="0" marL="457200" marR="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project showcases the significance of NLP in automating processes, improving operational efficiency, and enhancing user experience across various domains such as job applications, customer support, and business analytics.</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Advanced Embedding Techniques: Explore advanced word embedding models such as  FastText, or contextual embeddings like BERT and ELMO to enhance semantic understanding and improve the accuracy of FAQ retrieval.</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Integration with Chatbots: Integrate the FAQ retrieval system with chatbot platforms to automate responses and facilitate seamless interaction with users across different communication channels, enhancing user engagement and satisfaction.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Personalization and Recommendation: Implement personalized recommendation systems based on user interactions and feedback to deliver tailored FAQ responses, enhancing user satisfaction and engagement.</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Multi-modal Data Handling: Extend the system's capabilities to handle multi-modal data sources, including text, images, and audio, enabling more comprehensive and rich FAQ responses tailored to user needs.</a:t>
            </a:r>
            <a:endParaRPr sz="1200">
              <a:solidFill>
                <a:srgbClr val="0D0D0D"/>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857250" lvl="0" marL="3143250" rtl="0" algn="l">
              <a:spcBef>
                <a:spcPts val="0"/>
              </a:spcBef>
              <a:spcAft>
                <a:spcPts val="1200"/>
              </a:spcAft>
              <a:buNone/>
            </a:pPr>
            <a:r>
              <a:rPr lang="en" sz="4000"/>
              <a:t>THANK YOU  !!</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