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28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3b54eb3d0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3b54eb3d0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3b35125e15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3b35125e15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3b35125e15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3b35125e1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3b35125e15_4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3b35125e15_4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3b35125e15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3b35125e15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3b35125e15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3b35125e1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3b35125e15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3b35125e15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3b35125e15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3b35125e15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3b35125e15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3b35125e15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762600" y="784925"/>
            <a:ext cx="7618800" cy="1189500"/>
          </a:xfrm>
          <a:prstGeom prst="rect">
            <a:avLst/>
          </a:prstGeom>
          <a:solidFill>
            <a:srgbClr val="FFFAE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FAED"/>
              </a:highlight>
            </a:endParaRPr>
          </a:p>
        </p:txBody>
      </p:sp>
      <p:sp>
        <p:nvSpPr>
          <p:cNvPr id="55" name="Google Shape;55;p13"/>
          <p:cNvSpPr txBox="1">
            <a:spLocks noGrp="1"/>
          </p:cNvSpPr>
          <p:nvPr>
            <p:ph type="ctrTitle"/>
          </p:nvPr>
        </p:nvSpPr>
        <p:spPr>
          <a:xfrm>
            <a:off x="762600" y="864125"/>
            <a:ext cx="7618800" cy="1110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a:solidFill>
                  <a:schemeClr val="lt1"/>
                </a:solidFill>
                <a:latin typeface="Times New Roman"/>
                <a:ea typeface="Times New Roman"/>
                <a:cs typeface="Times New Roman"/>
                <a:sym typeface="Times New Roman"/>
              </a:rPr>
              <a:t>Sentiment &amp; Emotion Analysis of COVID-19 Tweets</a:t>
            </a:r>
            <a:endParaRPr sz="3500">
              <a:solidFill>
                <a:schemeClr val="lt1"/>
              </a:solidFill>
              <a:latin typeface="Times New Roman"/>
              <a:ea typeface="Times New Roman"/>
              <a:cs typeface="Times New Roman"/>
              <a:sym typeface="Times New Roman"/>
            </a:endParaRPr>
          </a:p>
        </p:txBody>
      </p:sp>
      <p:sp>
        <p:nvSpPr>
          <p:cNvPr id="56" name="Google Shape;56;p13"/>
          <p:cNvSpPr txBox="1">
            <a:spLocks noGrp="1"/>
          </p:cNvSpPr>
          <p:nvPr>
            <p:ph type="subTitle" idx="1"/>
          </p:nvPr>
        </p:nvSpPr>
        <p:spPr>
          <a:xfrm>
            <a:off x="705900" y="2623975"/>
            <a:ext cx="8013600" cy="19686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7200" b="1">
                <a:solidFill>
                  <a:schemeClr val="dk1"/>
                </a:solidFill>
                <a:latin typeface="Times New Roman"/>
                <a:ea typeface="Times New Roman"/>
                <a:cs typeface="Times New Roman"/>
                <a:sym typeface="Times New Roman"/>
              </a:rPr>
              <a:t>Group Members: </a:t>
            </a:r>
            <a:endParaRPr sz="72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7200" b="1">
              <a:latin typeface="Times New Roman"/>
              <a:ea typeface="Times New Roman"/>
              <a:cs typeface="Times New Roman"/>
              <a:sym typeface="Times New Roman"/>
            </a:endParaRPr>
          </a:p>
          <a:p>
            <a:pPr marL="0" lvl="0" indent="0" algn="l" rtl="0">
              <a:spcBef>
                <a:spcPts val="0"/>
              </a:spcBef>
              <a:spcAft>
                <a:spcPts val="0"/>
              </a:spcAft>
              <a:buNone/>
            </a:pPr>
            <a:r>
              <a:rPr lang="en" sz="7200">
                <a:latin typeface="Times New Roman"/>
                <a:ea typeface="Times New Roman"/>
                <a:cs typeface="Times New Roman"/>
                <a:sym typeface="Times New Roman"/>
              </a:rPr>
              <a:t>Jay Ganatra	</a:t>
            </a:r>
            <a:endParaRPr sz="7200">
              <a:latin typeface="Times New Roman"/>
              <a:ea typeface="Times New Roman"/>
              <a:cs typeface="Times New Roman"/>
              <a:sym typeface="Times New Roman"/>
            </a:endParaRPr>
          </a:p>
          <a:p>
            <a:pPr marL="0" lvl="0" indent="0" algn="l" rtl="0">
              <a:spcBef>
                <a:spcPts val="0"/>
              </a:spcBef>
              <a:spcAft>
                <a:spcPts val="0"/>
              </a:spcAft>
              <a:buNone/>
            </a:pPr>
            <a:r>
              <a:rPr lang="en" sz="7200">
                <a:latin typeface="Times New Roman"/>
                <a:ea typeface="Times New Roman"/>
                <a:cs typeface="Times New Roman"/>
                <a:sym typeface="Times New Roman"/>
              </a:rPr>
              <a:t>Akshay Shirahatti		</a:t>
            </a:r>
            <a:endParaRPr sz="7200">
              <a:latin typeface="Times New Roman"/>
              <a:ea typeface="Times New Roman"/>
              <a:cs typeface="Times New Roman"/>
              <a:sym typeface="Times New Roman"/>
            </a:endParaRPr>
          </a:p>
          <a:p>
            <a:pPr marL="0" lvl="0" indent="0" algn="l" rtl="0">
              <a:spcBef>
                <a:spcPts val="0"/>
              </a:spcBef>
              <a:spcAft>
                <a:spcPts val="0"/>
              </a:spcAft>
              <a:buNone/>
            </a:pPr>
            <a:r>
              <a:rPr lang="en" sz="7200">
                <a:latin typeface="Times New Roman"/>
                <a:ea typeface="Times New Roman"/>
                <a:cs typeface="Times New Roman"/>
                <a:sym typeface="Times New Roman"/>
              </a:rPr>
              <a:t>Bhavik Vasant Panchal					</a:t>
            </a:r>
            <a:endParaRPr sz="7200">
              <a:latin typeface="Times New Roman"/>
              <a:ea typeface="Times New Roman"/>
              <a:cs typeface="Times New Roman"/>
              <a:sym typeface="Times New Roman"/>
            </a:endParaRPr>
          </a:p>
          <a:p>
            <a:pPr marL="0" lvl="0" indent="0" algn="l" rtl="0">
              <a:spcBef>
                <a:spcPts val="0"/>
              </a:spcBef>
              <a:spcAft>
                <a:spcPts val="0"/>
              </a:spcAft>
              <a:buNone/>
            </a:pPr>
            <a:r>
              <a:rPr lang="en" sz="7200">
                <a:latin typeface="Times New Roman"/>
                <a:ea typeface="Times New Roman"/>
                <a:cs typeface="Times New Roman"/>
                <a:sym typeface="Times New Roman"/>
              </a:rPr>
              <a:t>Manali Shah				</a:t>
            </a:r>
            <a:endParaRPr sz="7200">
              <a:latin typeface="Times New Roman"/>
              <a:ea typeface="Times New Roman"/>
              <a:cs typeface="Times New Roman"/>
              <a:sym typeface="Times New Roman"/>
            </a:endParaRPr>
          </a:p>
          <a:p>
            <a:pPr marL="0" lvl="0" indent="0" algn="l" rtl="0">
              <a:spcBef>
                <a:spcPts val="0"/>
              </a:spcBef>
              <a:spcAft>
                <a:spcPts val="0"/>
              </a:spcAft>
              <a:buNone/>
            </a:pPr>
            <a:r>
              <a:rPr lang="en" sz="7200">
                <a:latin typeface="Times New Roman"/>
                <a:ea typeface="Times New Roman"/>
                <a:cs typeface="Times New Roman"/>
                <a:sym typeface="Times New Roman"/>
              </a:rPr>
              <a:t>Rahul Parande			</a:t>
            </a:r>
            <a:endParaRPr sz="7200">
              <a:latin typeface="Times New Roman"/>
              <a:ea typeface="Times New Roman"/>
              <a:cs typeface="Times New Roman"/>
              <a:sym typeface="Times New Roman"/>
            </a:endParaRPr>
          </a:p>
          <a:p>
            <a:pPr marL="0" lvl="0" indent="0" algn="l" rtl="0">
              <a:spcBef>
                <a:spcPts val="0"/>
              </a:spcBef>
              <a:spcAft>
                <a:spcPts val="0"/>
              </a:spcAft>
              <a:buNone/>
            </a:pPr>
            <a:r>
              <a:rPr lang="en" sz="7200">
                <a:latin typeface="Times New Roman"/>
                <a:ea typeface="Times New Roman"/>
                <a:cs typeface="Times New Roman"/>
                <a:sym typeface="Times New Roman"/>
              </a:rPr>
              <a:t>Shruti Rao				</a:t>
            </a:r>
            <a:endParaRPr sz="7200">
              <a:latin typeface="Times New Roman"/>
              <a:ea typeface="Times New Roman"/>
              <a:cs typeface="Times New Roman"/>
              <a:sym typeface="Times New Roman"/>
            </a:endParaRPr>
          </a:p>
          <a:p>
            <a:pPr marL="0" lvl="0" indent="0" algn="l" rtl="0">
              <a:spcBef>
                <a:spcPts val="0"/>
              </a:spcBef>
              <a:spcAft>
                <a:spcPts val="0"/>
              </a:spcAft>
              <a:buNone/>
            </a:pPr>
            <a:r>
              <a:rPr lang="en" sz="7200">
                <a:latin typeface="Times New Roman"/>
                <a:ea typeface="Times New Roman"/>
                <a:cs typeface="Times New Roman"/>
                <a:sym typeface="Times New Roman"/>
              </a:rPr>
              <a:t>Vanshika Patel	</a:t>
            </a:r>
            <a:r>
              <a:rPr lang="en">
                <a:latin typeface="Times New Roman"/>
                <a:ea typeface="Times New Roman"/>
                <a:cs typeface="Times New Roman"/>
                <a:sym typeface="Times New Roman"/>
              </a:rPr>
              <a:t>				             					    </a:t>
            </a:r>
            <a:r>
              <a:rPr lang="en" sz="7200">
                <a:solidFill>
                  <a:schemeClr val="dk1"/>
                </a:solidFill>
                <a:latin typeface="Times New Roman"/>
                <a:ea typeface="Times New Roman"/>
                <a:cs typeface="Times New Roman"/>
                <a:sym typeface="Times New Roman"/>
              </a:rPr>
              <a:t>Syracuse University</a:t>
            </a:r>
            <a:endParaRPr sz="72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pic>
        <p:nvPicPr>
          <p:cNvPr id="57" name="Google Shape;57;p13"/>
          <p:cNvPicPr preferRelativeResize="0"/>
          <p:nvPr/>
        </p:nvPicPr>
        <p:blipFill>
          <a:blip r:embed="rId3">
            <a:alphaModFix/>
          </a:blip>
          <a:stretch>
            <a:fillRect/>
          </a:stretch>
        </p:blipFill>
        <p:spPr>
          <a:xfrm rot="5400000">
            <a:off x="-24209" y="1322559"/>
            <a:ext cx="1175294" cy="100025"/>
          </a:xfrm>
          <a:prstGeom prst="rect">
            <a:avLst/>
          </a:prstGeom>
          <a:noFill/>
          <a:ln>
            <a:noFill/>
          </a:ln>
        </p:spPr>
      </p:pic>
      <p:pic>
        <p:nvPicPr>
          <p:cNvPr id="58" name="Google Shape;58;p13"/>
          <p:cNvPicPr preferRelativeResize="0"/>
          <p:nvPr/>
        </p:nvPicPr>
        <p:blipFill>
          <a:blip r:embed="rId3">
            <a:alphaModFix/>
          </a:blip>
          <a:stretch>
            <a:fillRect/>
          </a:stretch>
        </p:blipFill>
        <p:spPr>
          <a:xfrm rot="5400000">
            <a:off x="6081225" y="4555473"/>
            <a:ext cx="234725" cy="39125"/>
          </a:xfrm>
          <a:prstGeom prst="rect">
            <a:avLst/>
          </a:prstGeom>
          <a:noFill/>
          <a:ln>
            <a:noFill/>
          </a:ln>
        </p:spPr>
      </p:pic>
      <p:pic>
        <p:nvPicPr>
          <p:cNvPr id="59" name="Google Shape;59;p13"/>
          <p:cNvPicPr preferRelativeResize="0"/>
          <p:nvPr/>
        </p:nvPicPr>
        <p:blipFill rotWithShape="1">
          <a:blip r:embed="rId4">
            <a:alphaModFix/>
          </a:blip>
          <a:srcRect l="8506" t="30925" r="9148" b="30799"/>
          <a:stretch/>
        </p:blipFill>
        <p:spPr>
          <a:xfrm>
            <a:off x="4101850" y="2284125"/>
            <a:ext cx="4279541" cy="1491851"/>
          </a:xfrm>
          <a:prstGeom prst="rect">
            <a:avLst/>
          </a:prstGeom>
          <a:noFill/>
          <a:ln>
            <a:noFill/>
          </a:ln>
        </p:spPr>
      </p:pic>
      <p:pic>
        <p:nvPicPr>
          <p:cNvPr id="60" name="Google Shape;60;p13"/>
          <p:cNvPicPr preferRelativeResize="0"/>
          <p:nvPr/>
        </p:nvPicPr>
        <p:blipFill>
          <a:blip r:embed="rId5">
            <a:alphaModFix/>
          </a:blip>
          <a:stretch>
            <a:fillRect/>
          </a:stretch>
        </p:blipFill>
        <p:spPr>
          <a:xfrm>
            <a:off x="7548099" y="1302675"/>
            <a:ext cx="693876" cy="569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311700" y="21809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000">
                <a:latin typeface="Times New Roman"/>
                <a:ea typeface="Times New Roman"/>
                <a:cs typeface="Times New Roman"/>
                <a:sym typeface="Times New Roman"/>
              </a:rPr>
              <a:t>THANK YOU</a:t>
            </a:r>
            <a:endParaRPr sz="5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3356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20">
                <a:solidFill>
                  <a:srgbClr val="FFFAED"/>
                </a:solidFill>
                <a:latin typeface="Times New Roman"/>
                <a:ea typeface="Times New Roman"/>
                <a:cs typeface="Times New Roman"/>
                <a:sym typeface="Times New Roman"/>
              </a:rPr>
              <a:t>Introduction</a:t>
            </a:r>
            <a:endParaRPr sz="3020">
              <a:solidFill>
                <a:srgbClr val="FFFAED"/>
              </a:solidFill>
              <a:latin typeface="Times New Roman"/>
              <a:ea typeface="Times New Roman"/>
              <a:cs typeface="Times New Roman"/>
              <a:sym typeface="Times New Roman"/>
            </a:endParaRPr>
          </a:p>
        </p:txBody>
      </p:sp>
      <p:sp>
        <p:nvSpPr>
          <p:cNvPr id="66" name="Google Shape;66;p14"/>
          <p:cNvSpPr txBox="1">
            <a:spLocks noGrp="1"/>
          </p:cNvSpPr>
          <p:nvPr>
            <p:ph type="body" idx="1"/>
          </p:nvPr>
        </p:nvSpPr>
        <p:spPr>
          <a:xfrm>
            <a:off x="311700" y="1137700"/>
            <a:ext cx="8520600" cy="3416400"/>
          </a:xfrm>
          <a:prstGeom prst="rect">
            <a:avLst/>
          </a:prstGeom>
        </p:spPr>
        <p:txBody>
          <a:bodyPr spcFirstLastPara="1" wrap="square" lIns="91425" tIns="91425" rIns="91425" bIns="91425" anchor="t" anchorCtr="0">
            <a:normAutofit/>
          </a:bodyPr>
          <a:lstStyle/>
          <a:p>
            <a:pPr marL="457200" lvl="0" indent="-336550" algn="l" rtl="0">
              <a:lnSpc>
                <a:spcPct val="10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The COVID-19 pandemic has had a profound impact on the world in many ways. </a:t>
            </a:r>
            <a:endParaRPr sz="1700">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1700">
              <a:latin typeface="Times New Roman"/>
              <a:ea typeface="Times New Roman"/>
              <a:cs typeface="Times New Roman"/>
              <a:sym typeface="Times New Roman"/>
            </a:endParaRPr>
          </a:p>
          <a:p>
            <a:pPr marL="457200" lvl="0" indent="-336550" algn="l" rtl="0">
              <a:lnSpc>
                <a:spcPct val="10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The coronavirus has affected millions of people and caused countless deaths. It has also disrupted economies, social structures, and daily life in ways that were unimaginable just a few years ago.</a:t>
            </a:r>
            <a:endParaRPr sz="1700">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1700">
              <a:latin typeface="Times New Roman"/>
              <a:ea typeface="Times New Roman"/>
              <a:cs typeface="Times New Roman"/>
              <a:sym typeface="Times New Roman"/>
            </a:endParaRPr>
          </a:p>
          <a:p>
            <a:pPr marL="457200" lvl="0" indent="-336550" algn="l" rtl="0">
              <a:lnSpc>
                <a:spcPct val="10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Sentiment and emotion analysis of social media data related to COVID-19 can be a valuable to understand the human impact of the pandemic. </a:t>
            </a:r>
            <a:endParaRPr sz="1700">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1700">
              <a:latin typeface="Times New Roman"/>
              <a:ea typeface="Times New Roman"/>
              <a:cs typeface="Times New Roman"/>
              <a:sym typeface="Times New Roman"/>
            </a:endParaRPr>
          </a:p>
          <a:p>
            <a:pPr marL="457200" lvl="0" indent="-336550" algn="l" rtl="0">
              <a:lnSpc>
                <a:spcPct val="10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By analyzing tweets, for example, we can gain insight into how people are feeling about the pandemic, what issues are most important to them, and how they are responding to news and information related to COVID-19.</a:t>
            </a:r>
            <a:endParaRPr sz="1700">
              <a:latin typeface="Times New Roman"/>
              <a:ea typeface="Times New Roman"/>
              <a:cs typeface="Times New Roman"/>
              <a:sym typeface="Times New Roman"/>
            </a:endParaRPr>
          </a:p>
        </p:txBody>
      </p:sp>
      <p:pic>
        <p:nvPicPr>
          <p:cNvPr id="67" name="Google Shape;67;p14"/>
          <p:cNvPicPr preferRelativeResize="0"/>
          <p:nvPr/>
        </p:nvPicPr>
        <p:blipFill>
          <a:blip r:embed="rId3">
            <a:alphaModFix/>
          </a:blip>
          <a:stretch>
            <a:fillRect/>
          </a:stretch>
        </p:blipFill>
        <p:spPr>
          <a:xfrm>
            <a:off x="8101725" y="-354150"/>
            <a:ext cx="1491850" cy="1491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300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20">
                <a:solidFill>
                  <a:srgbClr val="FFFAED"/>
                </a:solidFill>
                <a:latin typeface="Times New Roman"/>
                <a:ea typeface="Times New Roman"/>
                <a:cs typeface="Times New Roman"/>
                <a:sym typeface="Times New Roman"/>
              </a:rPr>
              <a:t>Methodology</a:t>
            </a:r>
            <a:endParaRPr sz="3020">
              <a:solidFill>
                <a:srgbClr val="FFFAED"/>
              </a:solidFill>
              <a:latin typeface="Times New Roman"/>
              <a:ea typeface="Times New Roman"/>
              <a:cs typeface="Times New Roman"/>
              <a:sym typeface="Times New Roman"/>
            </a:endParaRPr>
          </a:p>
        </p:txBody>
      </p:sp>
      <p:sp>
        <p:nvSpPr>
          <p:cNvPr id="73" name="Google Shape;73;p15"/>
          <p:cNvSpPr txBox="1">
            <a:spLocks noGrp="1"/>
          </p:cNvSpPr>
          <p:nvPr>
            <p:ph type="body" idx="1"/>
          </p:nvPr>
        </p:nvSpPr>
        <p:spPr>
          <a:xfrm>
            <a:off x="311700" y="1237400"/>
            <a:ext cx="8694300" cy="3766800"/>
          </a:xfrm>
          <a:prstGeom prst="rect">
            <a:avLst/>
          </a:prstGeom>
        </p:spPr>
        <p:txBody>
          <a:bodyPr spcFirstLastPara="1" wrap="square" lIns="91425" tIns="91425" rIns="91425" bIns="91425" anchor="t" anchorCtr="0">
            <a:noAutofit/>
          </a:bodyPr>
          <a:lstStyle/>
          <a:p>
            <a:pPr marL="457200" lvl="0" indent="-337661" algn="l" rtl="0">
              <a:lnSpc>
                <a:spcPct val="95000"/>
              </a:lnSpc>
              <a:spcBef>
                <a:spcPts val="0"/>
              </a:spcBef>
              <a:spcAft>
                <a:spcPts val="0"/>
              </a:spcAft>
              <a:buSzPts val="1717"/>
              <a:buFont typeface="Times New Roman"/>
              <a:buChar char="➢"/>
            </a:pPr>
            <a:r>
              <a:rPr lang="en" sz="1717" b="1" i="1">
                <a:solidFill>
                  <a:schemeClr val="dk1"/>
                </a:solidFill>
                <a:latin typeface="Times New Roman"/>
                <a:ea typeface="Times New Roman"/>
                <a:cs typeface="Times New Roman"/>
                <a:sym typeface="Times New Roman"/>
              </a:rPr>
              <a:t>Defining the search criteria</a:t>
            </a:r>
            <a:r>
              <a:rPr lang="en" sz="1717">
                <a:solidFill>
                  <a:schemeClr val="dk1"/>
                </a:solidFill>
                <a:latin typeface="Times New Roman"/>
                <a:ea typeface="Times New Roman"/>
                <a:cs typeface="Times New Roman"/>
                <a:sym typeface="Times New Roman"/>
              </a:rPr>
              <a:t>:</a:t>
            </a:r>
            <a:r>
              <a:rPr lang="en" sz="1717">
                <a:latin typeface="Times New Roman"/>
                <a:ea typeface="Times New Roman"/>
                <a:cs typeface="Times New Roman"/>
                <a:sym typeface="Times New Roman"/>
              </a:rPr>
              <a:t> Following keywords will be used to search for relevant tweets on Twitter.</a:t>
            </a:r>
            <a:endParaRPr sz="1717">
              <a:latin typeface="Times New Roman"/>
              <a:ea typeface="Times New Roman"/>
              <a:cs typeface="Times New Roman"/>
              <a:sym typeface="Times New Roman"/>
            </a:endParaRPr>
          </a:p>
          <a:p>
            <a:pPr marL="457200" lvl="0" indent="0" algn="l" rtl="0">
              <a:lnSpc>
                <a:spcPct val="95000"/>
              </a:lnSpc>
              <a:spcBef>
                <a:spcPts val="0"/>
              </a:spcBef>
              <a:spcAft>
                <a:spcPts val="0"/>
              </a:spcAft>
              <a:buNone/>
            </a:pPr>
            <a:endParaRPr sz="1717">
              <a:latin typeface="Times New Roman"/>
              <a:ea typeface="Times New Roman"/>
              <a:cs typeface="Times New Roman"/>
              <a:sym typeface="Times New Roman"/>
            </a:endParaRPr>
          </a:p>
          <a:p>
            <a:pPr marL="457200" lvl="0" indent="0" algn="l" rtl="0">
              <a:lnSpc>
                <a:spcPct val="95000"/>
              </a:lnSpc>
              <a:spcBef>
                <a:spcPts val="0"/>
              </a:spcBef>
              <a:spcAft>
                <a:spcPts val="0"/>
              </a:spcAft>
              <a:buSzPts val="852"/>
              <a:buNone/>
            </a:pPr>
            <a:endParaRPr sz="1717">
              <a:latin typeface="Times New Roman"/>
              <a:ea typeface="Times New Roman"/>
              <a:cs typeface="Times New Roman"/>
              <a:sym typeface="Times New Roman"/>
            </a:endParaRPr>
          </a:p>
          <a:p>
            <a:pPr marL="457200" lvl="0" indent="-337661" algn="l" rtl="0">
              <a:lnSpc>
                <a:spcPct val="95000"/>
              </a:lnSpc>
              <a:spcBef>
                <a:spcPts val="0"/>
              </a:spcBef>
              <a:spcAft>
                <a:spcPts val="0"/>
              </a:spcAft>
              <a:buSzPts val="1717"/>
              <a:buFont typeface="Times New Roman"/>
              <a:buChar char="➢"/>
            </a:pPr>
            <a:r>
              <a:rPr lang="en" sz="1717" b="1" i="1">
                <a:solidFill>
                  <a:schemeClr val="dk1"/>
                </a:solidFill>
                <a:latin typeface="Times New Roman"/>
                <a:ea typeface="Times New Roman"/>
                <a:cs typeface="Times New Roman"/>
                <a:sym typeface="Times New Roman"/>
              </a:rPr>
              <a:t>Defining the sample size:</a:t>
            </a:r>
            <a:r>
              <a:rPr lang="en" sz="1717">
                <a:latin typeface="Times New Roman"/>
                <a:ea typeface="Times New Roman"/>
                <a:cs typeface="Times New Roman"/>
                <a:sym typeface="Times New Roman"/>
              </a:rPr>
              <a:t> The sample size is 1000 tweets. This number was chosen to ensure that we have a representative sample of tweets while still being manageable in terms of data processing.</a:t>
            </a:r>
            <a:endParaRPr sz="1717">
              <a:latin typeface="Times New Roman"/>
              <a:ea typeface="Times New Roman"/>
              <a:cs typeface="Times New Roman"/>
              <a:sym typeface="Times New Roman"/>
            </a:endParaRPr>
          </a:p>
          <a:p>
            <a:pPr marL="457200" lvl="0" indent="0" algn="l" rtl="0">
              <a:lnSpc>
                <a:spcPct val="95000"/>
              </a:lnSpc>
              <a:spcBef>
                <a:spcPts val="0"/>
              </a:spcBef>
              <a:spcAft>
                <a:spcPts val="0"/>
              </a:spcAft>
              <a:buSzPts val="852"/>
              <a:buNone/>
            </a:pPr>
            <a:endParaRPr sz="1717">
              <a:latin typeface="Times New Roman"/>
              <a:ea typeface="Times New Roman"/>
              <a:cs typeface="Times New Roman"/>
              <a:sym typeface="Times New Roman"/>
            </a:endParaRPr>
          </a:p>
          <a:p>
            <a:pPr marL="0" lvl="0" indent="0" algn="l" rtl="0">
              <a:lnSpc>
                <a:spcPct val="95000"/>
              </a:lnSpc>
              <a:spcBef>
                <a:spcPts val="0"/>
              </a:spcBef>
              <a:spcAft>
                <a:spcPts val="0"/>
              </a:spcAft>
              <a:buSzPts val="852"/>
              <a:buNone/>
            </a:pPr>
            <a:endParaRPr sz="1717">
              <a:latin typeface="Times New Roman"/>
              <a:ea typeface="Times New Roman"/>
              <a:cs typeface="Times New Roman"/>
              <a:sym typeface="Times New Roman"/>
            </a:endParaRPr>
          </a:p>
          <a:p>
            <a:pPr marL="457200" lvl="0" indent="-337661" algn="l" rtl="0">
              <a:lnSpc>
                <a:spcPct val="95000"/>
              </a:lnSpc>
              <a:spcBef>
                <a:spcPts val="0"/>
              </a:spcBef>
              <a:spcAft>
                <a:spcPts val="0"/>
              </a:spcAft>
              <a:buSzPts val="1717"/>
              <a:buFont typeface="Times New Roman"/>
              <a:buChar char="➢"/>
            </a:pPr>
            <a:r>
              <a:rPr lang="en" sz="1717" b="1" i="1">
                <a:solidFill>
                  <a:schemeClr val="dk1"/>
                </a:solidFill>
                <a:latin typeface="Times New Roman"/>
                <a:ea typeface="Times New Roman"/>
                <a:cs typeface="Times New Roman"/>
                <a:sym typeface="Times New Roman"/>
              </a:rPr>
              <a:t>Data collection</a:t>
            </a:r>
            <a:r>
              <a:rPr lang="en" sz="1717">
                <a:latin typeface="Times New Roman"/>
                <a:ea typeface="Times New Roman"/>
                <a:cs typeface="Times New Roman"/>
                <a:sym typeface="Times New Roman"/>
              </a:rPr>
              <a:t>: We used the Twitter API to collect tweets that match our search criteria. We will collect the full text of each tweet, the creation date, and any other relevant metadata.</a:t>
            </a:r>
            <a:endParaRPr sz="1717">
              <a:latin typeface="Times New Roman"/>
              <a:ea typeface="Times New Roman"/>
              <a:cs typeface="Times New Roman"/>
              <a:sym typeface="Times New Roman"/>
            </a:endParaRPr>
          </a:p>
          <a:p>
            <a:pPr marL="0" lvl="0" indent="0" algn="l" rtl="0">
              <a:lnSpc>
                <a:spcPct val="95000"/>
              </a:lnSpc>
              <a:spcBef>
                <a:spcPts val="0"/>
              </a:spcBef>
              <a:spcAft>
                <a:spcPts val="0"/>
              </a:spcAft>
              <a:buSzPts val="852"/>
              <a:buNone/>
            </a:pPr>
            <a:endParaRPr sz="1556">
              <a:latin typeface="Times New Roman"/>
              <a:ea typeface="Times New Roman"/>
              <a:cs typeface="Times New Roman"/>
              <a:sym typeface="Times New Roman"/>
            </a:endParaRPr>
          </a:p>
          <a:p>
            <a:pPr marL="0" lvl="0" indent="0" algn="l" rtl="0">
              <a:lnSpc>
                <a:spcPct val="95000"/>
              </a:lnSpc>
              <a:spcBef>
                <a:spcPts val="1200"/>
              </a:spcBef>
              <a:spcAft>
                <a:spcPts val="1200"/>
              </a:spcAft>
              <a:buSzPts val="852"/>
              <a:buNone/>
            </a:pPr>
            <a:endParaRPr sz="1407"/>
          </a:p>
        </p:txBody>
      </p:sp>
      <p:pic>
        <p:nvPicPr>
          <p:cNvPr id="74" name="Google Shape;74;p15"/>
          <p:cNvPicPr preferRelativeResize="0"/>
          <p:nvPr/>
        </p:nvPicPr>
        <p:blipFill>
          <a:blip r:embed="rId3">
            <a:alphaModFix/>
          </a:blip>
          <a:stretch>
            <a:fillRect/>
          </a:stretch>
        </p:blipFill>
        <p:spPr>
          <a:xfrm>
            <a:off x="8101725" y="-354150"/>
            <a:ext cx="1491850" cy="1491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rgbClr val="000000"/>
              </a:buClr>
              <a:buSzPct val="29522"/>
              <a:buFont typeface="Arial"/>
              <a:buNone/>
            </a:pPr>
            <a:r>
              <a:rPr lang="en" sz="3353">
                <a:solidFill>
                  <a:srgbClr val="FFFAED"/>
                </a:solidFill>
                <a:latin typeface="Times New Roman"/>
                <a:ea typeface="Times New Roman"/>
                <a:cs typeface="Times New Roman"/>
                <a:sym typeface="Times New Roman"/>
              </a:rPr>
              <a:t>Methodology</a:t>
            </a:r>
            <a:endParaRPr sz="3353">
              <a:solidFill>
                <a:srgbClr val="FFFAED"/>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80" name="Google Shape;80;p16"/>
          <p:cNvSpPr txBox="1">
            <a:spLocks noGrp="1"/>
          </p:cNvSpPr>
          <p:nvPr>
            <p:ph type="body" idx="1"/>
          </p:nvPr>
        </p:nvSpPr>
        <p:spPr>
          <a:xfrm>
            <a:off x="311700" y="1285475"/>
            <a:ext cx="8520600" cy="34164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Font typeface="Times New Roman"/>
              <a:buChar char="➢"/>
            </a:pPr>
            <a:r>
              <a:rPr lang="en" sz="1700" b="1" i="1">
                <a:solidFill>
                  <a:schemeClr val="dk1"/>
                </a:solidFill>
                <a:latin typeface="Times New Roman"/>
                <a:ea typeface="Times New Roman"/>
                <a:cs typeface="Times New Roman"/>
                <a:sym typeface="Times New Roman"/>
              </a:rPr>
              <a:t>Data preprocessing:</a:t>
            </a:r>
            <a:r>
              <a:rPr lang="en" sz="1700">
                <a:latin typeface="Times New Roman"/>
                <a:ea typeface="Times New Roman"/>
                <a:cs typeface="Times New Roman"/>
                <a:sym typeface="Times New Roman"/>
              </a:rPr>
              <a:t> We preprocessed the collected data by removing URLs, mentions, hashtags, numbers, and special characters from the tweet text. We will also convert the text to lowercase, remove stopwords, and lemmatize the words. This will help to standardize the text and reduce noise in the data.</a:t>
            </a:r>
            <a:endParaRPr sz="1700">
              <a:latin typeface="Times New Roman"/>
              <a:ea typeface="Times New Roman"/>
              <a:cs typeface="Times New Roman"/>
              <a:sym typeface="Times New Roman"/>
            </a:endParaRPr>
          </a:p>
          <a:p>
            <a:pPr marL="457200" lvl="0" indent="0" algn="l" rtl="0">
              <a:spcBef>
                <a:spcPts val="0"/>
              </a:spcBef>
              <a:spcAft>
                <a:spcPts val="0"/>
              </a:spcAft>
              <a:buNone/>
            </a:pPr>
            <a:endParaRPr sz="1700">
              <a:latin typeface="Times New Roman"/>
              <a:ea typeface="Times New Roman"/>
              <a:cs typeface="Times New Roman"/>
              <a:sym typeface="Times New Roman"/>
            </a:endParaRPr>
          </a:p>
          <a:p>
            <a:pPr marL="457200" lvl="0" indent="-336550" algn="l" rtl="0">
              <a:spcBef>
                <a:spcPts val="0"/>
              </a:spcBef>
              <a:spcAft>
                <a:spcPts val="0"/>
              </a:spcAft>
              <a:buSzPts val="1700"/>
              <a:buFont typeface="Times New Roman"/>
              <a:buChar char="➢"/>
            </a:pPr>
            <a:r>
              <a:rPr lang="en" sz="1700" b="1" i="1">
                <a:solidFill>
                  <a:schemeClr val="dk1"/>
                </a:solidFill>
                <a:latin typeface="Times New Roman"/>
                <a:ea typeface="Times New Roman"/>
                <a:cs typeface="Times New Roman"/>
                <a:sym typeface="Times New Roman"/>
              </a:rPr>
              <a:t>Sentiment analysis:</a:t>
            </a:r>
            <a:r>
              <a:rPr lang="en" sz="1700">
                <a:latin typeface="Times New Roman"/>
                <a:ea typeface="Times New Roman"/>
                <a:cs typeface="Times New Roman"/>
                <a:sym typeface="Times New Roman"/>
              </a:rPr>
              <a:t> We used the TextBlob library to perform sentiment analysis on the preprocessed tweets. This will allow us to determine the overall polarity and subjectivity of each tweet.</a:t>
            </a:r>
            <a:endParaRPr sz="1700"/>
          </a:p>
        </p:txBody>
      </p:sp>
      <p:pic>
        <p:nvPicPr>
          <p:cNvPr id="81" name="Google Shape;81;p16"/>
          <p:cNvPicPr preferRelativeResize="0"/>
          <p:nvPr/>
        </p:nvPicPr>
        <p:blipFill>
          <a:blip r:embed="rId3">
            <a:alphaModFix/>
          </a:blip>
          <a:stretch>
            <a:fillRect/>
          </a:stretch>
        </p:blipFill>
        <p:spPr>
          <a:xfrm>
            <a:off x="-417200" y="4028525"/>
            <a:ext cx="1491850" cy="1491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315125"/>
            <a:ext cx="8163600" cy="521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355">
                <a:solidFill>
                  <a:srgbClr val="FFFAED"/>
                </a:solidFill>
                <a:latin typeface="Times New Roman"/>
                <a:ea typeface="Times New Roman"/>
                <a:cs typeface="Times New Roman"/>
                <a:sym typeface="Times New Roman"/>
              </a:rPr>
              <a:t>Methodology</a:t>
            </a:r>
            <a:r>
              <a:rPr lang="en">
                <a:solidFill>
                  <a:srgbClr val="FFFAED"/>
                </a:solidFill>
              </a:rPr>
              <a:t> </a:t>
            </a:r>
            <a:endParaRPr>
              <a:solidFill>
                <a:srgbClr val="FFFAED"/>
              </a:solidFill>
            </a:endParaRPr>
          </a:p>
        </p:txBody>
      </p:sp>
      <p:sp>
        <p:nvSpPr>
          <p:cNvPr id="87" name="Google Shape;87;p17"/>
          <p:cNvSpPr txBox="1">
            <a:spLocks noGrp="1"/>
          </p:cNvSpPr>
          <p:nvPr>
            <p:ph type="body" idx="1"/>
          </p:nvPr>
        </p:nvSpPr>
        <p:spPr>
          <a:xfrm>
            <a:off x="311700" y="1186150"/>
            <a:ext cx="85206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Times New Roman"/>
              <a:buChar char="➢"/>
            </a:pPr>
            <a:r>
              <a:rPr lang="en" sz="1700" b="1" i="1">
                <a:solidFill>
                  <a:schemeClr val="dk1"/>
                </a:solidFill>
                <a:latin typeface="Times New Roman"/>
                <a:ea typeface="Times New Roman"/>
                <a:cs typeface="Times New Roman"/>
                <a:sym typeface="Times New Roman"/>
              </a:rPr>
              <a:t>Emotion analysis:</a:t>
            </a:r>
            <a:r>
              <a:rPr lang="en" sz="1700">
                <a:latin typeface="Times New Roman"/>
                <a:ea typeface="Times New Roman"/>
                <a:cs typeface="Times New Roman"/>
                <a:sym typeface="Times New Roman"/>
              </a:rPr>
              <a:t> We used the BERT Transformers library to perform emotion analysis on the preprocessed tweets, allowing us to determine the predominant emotion expressed in each tweet.</a:t>
            </a:r>
            <a:endParaRPr sz="1700">
              <a:latin typeface="Times New Roman"/>
              <a:ea typeface="Times New Roman"/>
              <a:cs typeface="Times New Roman"/>
              <a:sym typeface="Times New Roman"/>
            </a:endParaRPr>
          </a:p>
          <a:p>
            <a:pPr marL="457200" lvl="0" indent="0" algn="l" rtl="0">
              <a:spcBef>
                <a:spcPts val="0"/>
              </a:spcBef>
              <a:spcAft>
                <a:spcPts val="0"/>
              </a:spcAft>
              <a:buNone/>
            </a:pPr>
            <a:endParaRPr sz="1700">
              <a:latin typeface="Times New Roman"/>
              <a:ea typeface="Times New Roman"/>
              <a:cs typeface="Times New Roman"/>
              <a:sym typeface="Times New Roman"/>
            </a:endParaRPr>
          </a:p>
          <a:p>
            <a:pPr marL="457200" lvl="0" indent="-336550" algn="l" rtl="0">
              <a:spcBef>
                <a:spcPts val="0"/>
              </a:spcBef>
              <a:spcAft>
                <a:spcPts val="0"/>
              </a:spcAft>
              <a:buSzPts val="1700"/>
              <a:buFont typeface="Times New Roman"/>
              <a:buChar char="➢"/>
            </a:pPr>
            <a:r>
              <a:rPr lang="en" sz="1700" b="1" i="1">
                <a:solidFill>
                  <a:schemeClr val="dk1"/>
                </a:solidFill>
                <a:latin typeface="Times New Roman"/>
                <a:ea typeface="Times New Roman"/>
                <a:cs typeface="Times New Roman"/>
                <a:sym typeface="Times New Roman"/>
              </a:rPr>
              <a:t>Data visualization:</a:t>
            </a:r>
            <a:r>
              <a:rPr lang="en" sz="1700">
                <a:latin typeface="Times New Roman"/>
                <a:ea typeface="Times New Roman"/>
                <a:cs typeface="Times New Roman"/>
                <a:sym typeface="Times New Roman"/>
              </a:rPr>
              <a:t> We used matplotlib to create visualizations to communicate our findings of the sentiment and emotion analysis results clearly and concisely. </a:t>
            </a:r>
            <a:endParaRPr sz="1700">
              <a:latin typeface="Times New Roman"/>
              <a:ea typeface="Times New Roman"/>
              <a:cs typeface="Times New Roman"/>
              <a:sym typeface="Times New Roman"/>
            </a:endParaRPr>
          </a:p>
          <a:p>
            <a:pPr marL="457200" lvl="0" indent="0" algn="l" rtl="0">
              <a:spcBef>
                <a:spcPts val="0"/>
              </a:spcBef>
              <a:spcAft>
                <a:spcPts val="0"/>
              </a:spcAft>
              <a:buNone/>
            </a:pPr>
            <a:endParaRPr sz="1700">
              <a:latin typeface="Times New Roman"/>
              <a:ea typeface="Times New Roman"/>
              <a:cs typeface="Times New Roman"/>
              <a:sym typeface="Times New Roman"/>
            </a:endParaRPr>
          </a:p>
          <a:p>
            <a:pPr marL="457200" lvl="0" indent="-336550" algn="l" rtl="0">
              <a:spcBef>
                <a:spcPts val="0"/>
              </a:spcBef>
              <a:spcAft>
                <a:spcPts val="0"/>
              </a:spcAft>
              <a:buSzPts val="1700"/>
              <a:buFont typeface="Times New Roman"/>
              <a:buChar char="➢"/>
            </a:pPr>
            <a:r>
              <a:rPr lang="en" sz="1700" b="1" i="1">
                <a:solidFill>
                  <a:schemeClr val="dk1"/>
                </a:solidFill>
                <a:latin typeface="Times New Roman"/>
                <a:ea typeface="Times New Roman"/>
                <a:cs typeface="Times New Roman"/>
                <a:sym typeface="Times New Roman"/>
              </a:rPr>
              <a:t>Data interpretation:</a:t>
            </a:r>
            <a:r>
              <a:rPr lang="en" sz="1700">
                <a:latin typeface="Times New Roman"/>
                <a:ea typeface="Times New Roman"/>
                <a:cs typeface="Times New Roman"/>
                <a:sym typeface="Times New Roman"/>
              </a:rPr>
              <a:t> We interpreted the results of the analysis and draw conclusions about people's emotions and sentiments related to the COVID-19 pandemic on Twitter. We will also identify any limitations or biases in the data and discuss implications for future research.</a:t>
            </a:r>
            <a:endParaRPr sz="2200">
              <a:latin typeface="Times New Roman"/>
              <a:ea typeface="Times New Roman"/>
              <a:cs typeface="Times New Roman"/>
              <a:sym typeface="Times New Roman"/>
            </a:endParaRPr>
          </a:p>
        </p:txBody>
      </p:sp>
      <p:pic>
        <p:nvPicPr>
          <p:cNvPr id="88" name="Google Shape;88;p17"/>
          <p:cNvPicPr preferRelativeResize="0"/>
          <p:nvPr/>
        </p:nvPicPr>
        <p:blipFill>
          <a:blip r:embed="rId3">
            <a:alphaModFix/>
          </a:blip>
          <a:stretch>
            <a:fillRect/>
          </a:stretch>
        </p:blipFill>
        <p:spPr>
          <a:xfrm>
            <a:off x="7962425" y="4360725"/>
            <a:ext cx="1491850" cy="1491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623400" y="322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20">
                <a:solidFill>
                  <a:srgbClr val="FFFAED"/>
                </a:solidFill>
                <a:latin typeface="Times New Roman"/>
                <a:ea typeface="Times New Roman"/>
                <a:cs typeface="Times New Roman"/>
                <a:sym typeface="Times New Roman"/>
              </a:rPr>
              <a:t>Realtime Results using </a:t>
            </a:r>
            <a:r>
              <a:rPr lang="en" sz="3000">
                <a:solidFill>
                  <a:srgbClr val="FFFAED"/>
                </a:solidFill>
                <a:latin typeface="Times New Roman"/>
                <a:ea typeface="Times New Roman"/>
                <a:cs typeface="Times New Roman"/>
                <a:sym typeface="Times New Roman"/>
              </a:rPr>
              <a:t>DistilRoBERTa</a:t>
            </a:r>
            <a:endParaRPr sz="4620">
              <a:solidFill>
                <a:srgbClr val="FFFAED"/>
              </a:solidFill>
              <a:latin typeface="Times New Roman"/>
              <a:ea typeface="Times New Roman"/>
              <a:cs typeface="Times New Roman"/>
              <a:sym typeface="Times New Roman"/>
            </a:endParaRPr>
          </a:p>
        </p:txBody>
      </p:sp>
      <p:sp>
        <p:nvSpPr>
          <p:cNvPr id="94" name="Google Shape;94;p18"/>
          <p:cNvSpPr txBox="1"/>
          <p:nvPr/>
        </p:nvSpPr>
        <p:spPr>
          <a:xfrm>
            <a:off x="657875" y="1248125"/>
            <a:ext cx="7566000" cy="3154500"/>
          </a:xfrm>
          <a:prstGeom prst="rect">
            <a:avLst/>
          </a:prstGeom>
          <a:noFill/>
          <a:ln>
            <a:noFill/>
          </a:ln>
        </p:spPr>
        <p:txBody>
          <a:bodyPr spcFirstLastPara="1" wrap="square" lIns="91425" tIns="91425" rIns="91425" bIns="91425" anchor="ctr" anchorCtr="0">
            <a:spAutoFit/>
          </a:bodyPr>
          <a:lstStyle/>
          <a:p>
            <a:pPr marL="457200" marR="0" lvl="0" indent="-336550" algn="l" rtl="0">
              <a:lnSpc>
                <a:spcPct val="115000"/>
              </a:lnSpc>
              <a:spcBef>
                <a:spcPts val="0"/>
              </a:spcBef>
              <a:spcAft>
                <a:spcPts val="0"/>
              </a:spcAft>
              <a:buClr>
                <a:schemeClr val="lt2"/>
              </a:buClr>
              <a:buSzPts val="1700"/>
              <a:buFont typeface="Times New Roman"/>
              <a:buChar char="➢"/>
            </a:pPr>
            <a:r>
              <a:rPr lang="en" sz="1700">
                <a:solidFill>
                  <a:schemeClr val="lt2"/>
                </a:solidFill>
                <a:latin typeface="Times New Roman"/>
                <a:ea typeface="Times New Roman"/>
                <a:cs typeface="Times New Roman"/>
                <a:sym typeface="Times New Roman"/>
              </a:rPr>
              <a:t>DistilRoBERTa-base is a pre-trained language model that can be fine-tuned for various NLP tasks, including emotional analysis. </a:t>
            </a:r>
            <a:endParaRPr sz="1700">
              <a:solidFill>
                <a:schemeClr val="lt2"/>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endParaRPr sz="1700">
              <a:solidFill>
                <a:schemeClr val="lt2"/>
              </a:solidFill>
              <a:latin typeface="Times New Roman"/>
              <a:ea typeface="Times New Roman"/>
              <a:cs typeface="Times New Roman"/>
              <a:sym typeface="Times New Roman"/>
            </a:endParaRPr>
          </a:p>
          <a:p>
            <a:pPr marL="457200" marR="0" lvl="0" indent="-336550" algn="l" rtl="0">
              <a:lnSpc>
                <a:spcPct val="115000"/>
              </a:lnSpc>
              <a:spcBef>
                <a:spcPts val="0"/>
              </a:spcBef>
              <a:spcAft>
                <a:spcPts val="0"/>
              </a:spcAft>
              <a:buClr>
                <a:schemeClr val="lt2"/>
              </a:buClr>
              <a:buSzPts val="1700"/>
              <a:buFont typeface="Times New Roman"/>
              <a:buChar char="➢"/>
            </a:pPr>
            <a:r>
              <a:rPr lang="en" sz="1700">
                <a:solidFill>
                  <a:schemeClr val="lt2"/>
                </a:solidFill>
                <a:latin typeface="Times New Roman"/>
                <a:ea typeface="Times New Roman"/>
                <a:cs typeface="Times New Roman"/>
                <a:sym typeface="Times New Roman"/>
              </a:rPr>
              <a:t>Using the model, we predict emotions on new COVID-related data, in form of tweets. We classify the tweets into:</a:t>
            </a:r>
            <a:endParaRPr sz="1700">
              <a:solidFill>
                <a:schemeClr val="lt2"/>
              </a:solidFill>
              <a:latin typeface="Times New Roman"/>
              <a:ea typeface="Times New Roman"/>
              <a:cs typeface="Times New Roman"/>
              <a:sym typeface="Times New Roman"/>
            </a:endParaRPr>
          </a:p>
          <a:p>
            <a:pPr marL="457200" marR="0" lvl="0" indent="0" algn="l" rtl="0">
              <a:lnSpc>
                <a:spcPct val="115000"/>
              </a:lnSpc>
              <a:spcBef>
                <a:spcPts val="0"/>
              </a:spcBef>
              <a:spcAft>
                <a:spcPts val="0"/>
              </a:spcAft>
              <a:buNone/>
            </a:pPr>
            <a:r>
              <a:rPr lang="en" sz="1700">
                <a:solidFill>
                  <a:schemeClr val="lt2"/>
                </a:solidFill>
                <a:latin typeface="Times New Roman"/>
                <a:ea typeface="Times New Roman"/>
                <a:cs typeface="Times New Roman"/>
                <a:sym typeface="Times New Roman"/>
              </a:rPr>
              <a:t>ANGER, DISGUST, FEAR, JOY, NEUTRAL, SADNESS, SURPRISE </a:t>
            </a:r>
            <a:endParaRPr sz="1700">
              <a:solidFill>
                <a:schemeClr val="lt2"/>
              </a:solidFill>
              <a:latin typeface="Times New Roman"/>
              <a:ea typeface="Times New Roman"/>
              <a:cs typeface="Times New Roman"/>
              <a:sym typeface="Times New Roman"/>
            </a:endParaRPr>
          </a:p>
          <a:p>
            <a:pPr marL="457200" marR="0" lvl="0" indent="0" algn="l" rtl="0">
              <a:lnSpc>
                <a:spcPct val="115000"/>
              </a:lnSpc>
              <a:spcBef>
                <a:spcPts val="0"/>
              </a:spcBef>
              <a:spcAft>
                <a:spcPts val="0"/>
              </a:spcAft>
              <a:buNone/>
            </a:pPr>
            <a:endParaRPr sz="1700">
              <a:solidFill>
                <a:schemeClr val="lt2"/>
              </a:solidFill>
              <a:latin typeface="Times New Roman"/>
              <a:ea typeface="Times New Roman"/>
              <a:cs typeface="Times New Roman"/>
              <a:sym typeface="Times New Roman"/>
            </a:endParaRPr>
          </a:p>
          <a:p>
            <a:pPr marL="457200" marR="0" lvl="0" indent="-336550" algn="l" rtl="0">
              <a:lnSpc>
                <a:spcPct val="115000"/>
              </a:lnSpc>
              <a:spcBef>
                <a:spcPts val="0"/>
              </a:spcBef>
              <a:spcAft>
                <a:spcPts val="0"/>
              </a:spcAft>
              <a:buClr>
                <a:schemeClr val="lt2"/>
              </a:buClr>
              <a:buSzPts val="1700"/>
              <a:buFont typeface="Times New Roman"/>
              <a:buChar char="➢"/>
            </a:pPr>
            <a:r>
              <a:rPr lang="en" sz="1700">
                <a:solidFill>
                  <a:schemeClr val="lt2"/>
                </a:solidFill>
                <a:latin typeface="Times New Roman"/>
                <a:ea typeface="Times New Roman"/>
                <a:cs typeface="Times New Roman"/>
                <a:sym typeface="Times New Roman"/>
              </a:rPr>
              <a:t>The predicted emotions can be analyzed to gain insights into people's thoughts and feelings about the pandemic and can be used to inform decision-making and communication strategies.</a:t>
            </a:r>
            <a:endParaRPr>
              <a:solidFill>
                <a:schemeClr val="dk1"/>
              </a:solidFill>
            </a:endParaRPr>
          </a:p>
        </p:txBody>
      </p:sp>
      <p:pic>
        <p:nvPicPr>
          <p:cNvPr id="95" name="Google Shape;95;p18"/>
          <p:cNvPicPr preferRelativeResize="0"/>
          <p:nvPr/>
        </p:nvPicPr>
        <p:blipFill>
          <a:blip r:embed="rId3">
            <a:alphaModFix/>
          </a:blip>
          <a:stretch>
            <a:fillRect/>
          </a:stretch>
        </p:blipFill>
        <p:spPr>
          <a:xfrm>
            <a:off x="8101725" y="-354150"/>
            <a:ext cx="1491850" cy="1491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body" idx="1"/>
          </p:nvPr>
        </p:nvSpPr>
        <p:spPr>
          <a:xfrm>
            <a:off x="311700" y="1285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600">
              <a:latin typeface="Times New Roman"/>
              <a:ea typeface="Times New Roman"/>
              <a:cs typeface="Times New Roman"/>
              <a:sym typeface="Times New Roman"/>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01" name="Google Shape;101;p19"/>
          <p:cNvPicPr preferRelativeResize="0"/>
          <p:nvPr/>
        </p:nvPicPr>
        <p:blipFill>
          <a:blip r:embed="rId3">
            <a:alphaModFix/>
          </a:blip>
          <a:stretch>
            <a:fillRect/>
          </a:stretch>
        </p:blipFill>
        <p:spPr>
          <a:xfrm>
            <a:off x="214375" y="210175"/>
            <a:ext cx="3112326" cy="2344675"/>
          </a:xfrm>
          <a:prstGeom prst="rect">
            <a:avLst/>
          </a:prstGeom>
          <a:noFill/>
          <a:ln>
            <a:noFill/>
          </a:ln>
        </p:spPr>
      </p:pic>
      <p:pic>
        <p:nvPicPr>
          <p:cNvPr id="102" name="Google Shape;102;p19"/>
          <p:cNvPicPr preferRelativeResize="0"/>
          <p:nvPr/>
        </p:nvPicPr>
        <p:blipFill>
          <a:blip r:embed="rId4">
            <a:alphaModFix/>
          </a:blip>
          <a:stretch>
            <a:fillRect/>
          </a:stretch>
        </p:blipFill>
        <p:spPr>
          <a:xfrm>
            <a:off x="3567950" y="210175"/>
            <a:ext cx="2368751" cy="2344676"/>
          </a:xfrm>
          <a:prstGeom prst="rect">
            <a:avLst/>
          </a:prstGeom>
          <a:noFill/>
          <a:ln>
            <a:noFill/>
          </a:ln>
        </p:spPr>
      </p:pic>
      <p:pic>
        <p:nvPicPr>
          <p:cNvPr id="103" name="Google Shape;103;p19"/>
          <p:cNvPicPr preferRelativeResize="0"/>
          <p:nvPr/>
        </p:nvPicPr>
        <p:blipFill>
          <a:blip r:embed="rId5">
            <a:alphaModFix/>
          </a:blip>
          <a:stretch>
            <a:fillRect/>
          </a:stretch>
        </p:blipFill>
        <p:spPr>
          <a:xfrm>
            <a:off x="6177950" y="253600"/>
            <a:ext cx="2730300" cy="2301251"/>
          </a:xfrm>
          <a:prstGeom prst="rect">
            <a:avLst/>
          </a:prstGeom>
          <a:noFill/>
          <a:ln>
            <a:noFill/>
          </a:ln>
        </p:spPr>
      </p:pic>
      <p:pic>
        <p:nvPicPr>
          <p:cNvPr id="104" name="Google Shape;104;p19"/>
          <p:cNvPicPr preferRelativeResize="0"/>
          <p:nvPr/>
        </p:nvPicPr>
        <p:blipFill>
          <a:blip r:embed="rId6">
            <a:alphaModFix/>
          </a:blip>
          <a:stretch>
            <a:fillRect/>
          </a:stretch>
        </p:blipFill>
        <p:spPr>
          <a:xfrm>
            <a:off x="3916700" y="2791525"/>
            <a:ext cx="4991550" cy="2167425"/>
          </a:xfrm>
          <a:prstGeom prst="rect">
            <a:avLst/>
          </a:prstGeom>
          <a:noFill/>
          <a:ln>
            <a:noFill/>
          </a:ln>
        </p:spPr>
      </p:pic>
      <p:pic>
        <p:nvPicPr>
          <p:cNvPr id="105" name="Google Shape;105;p19"/>
          <p:cNvPicPr preferRelativeResize="0"/>
          <p:nvPr/>
        </p:nvPicPr>
        <p:blipFill>
          <a:blip r:embed="rId7">
            <a:alphaModFix/>
          </a:blip>
          <a:stretch>
            <a:fillRect/>
          </a:stretch>
        </p:blipFill>
        <p:spPr>
          <a:xfrm>
            <a:off x="214375" y="2791525"/>
            <a:ext cx="3464651" cy="2167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3208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20">
                <a:solidFill>
                  <a:srgbClr val="FFFAED"/>
                </a:solidFill>
                <a:latin typeface="Times New Roman"/>
                <a:ea typeface="Times New Roman"/>
                <a:cs typeface="Times New Roman"/>
                <a:sym typeface="Times New Roman"/>
              </a:rPr>
              <a:t>Conclusion</a:t>
            </a:r>
            <a:endParaRPr sz="3020">
              <a:solidFill>
                <a:srgbClr val="FFFAED"/>
              </a:solidFill>
              <a:latin typeface="Times New Roman"/>
              <a:ea typeface="Times New Roman"/>
              <a:cs typeface="Times New Roman"/>
              <a:sym typeface="Times New Roman"/>
            </a:endParaRPr>
          </a:p>
        </p:txBody>
      </p:sp>
      <p:sp>
        <p:nvSpPr>
          <p:cNvPr id="111" name="Google Shape;111;p20"/>
          <p:cNvSpPr txBox="1">
            <a:spLocks noGrp="1"/>
          </p:cNvSpPr>
          <p:nvPr>
            <p:ph type="body" idx="1"/>
          </p:nvPr>
        </p:nvSpPr>
        <p:spPr>
          <a:xfrm>
            <a:off x="311700" y="1152475"/>
            <a:ext cx="5412900" cy="3416400"/>
          </a:xfrm>
          <a:prstGeom prst="rect">
            <a:avLst/>
          </a:prstGeom>
        </p:spPr>
        <p:txBody>
          <a:bodyPr spcFirstLastPara="1" wrap="square" lIns="91425" tIns="91425" rIns="91425" bIns="91425" anchor="t" anchorCtr="0">
            <a:noAutofit/>
          </a:bodyPr>
          <a:lstStyle/>
          <a:p>
            <a:pPr marL="457200" lvl="0" indent="-323850" algn="l" rtl="0">
              <a:lnSpc>
                <a:spcPct val="95000"/>
              </a:lnSpc>
              <a:spcBef>
                <a:spcPts val="0"/>
              </a:spcBef>
              <a:spcAft>
                <a:spcPts val="0"/>
              </a:spcAft>
              <a:buClr>
                <a:schemeClr val="dk1"/>
              </a:buClr>
              <a:buSzPts val="1500"/>
              <a:buFont typeface="Times New Roman"/>
              <a:buAutoNum type="arabicPeriod"/>
            </a:pPr>
            <a:r>
              <a:rPr lang="en" sz="1500" b="1" i="1">
                <a:solidFill>
                  <a:schemeClr val="dk1"/>
                </a:solidFill>
                <a:latin typeface="Times New Roman"/>
                <a:ea typeface="Times New Roman"/>
                <a:cs typeface="Times New Roman"/>
                <a:sym typeface="Times New Roman"/>
              </a:rPr>
              <a:t>Sentiment analysis:</a:t>
            </a:r>
            <a:endParaRPr sz="1500" b="1" i="1">
              <a:solidFill>
                <a:schemeClr val="dk1"/>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275"/>
              <a:buNone/>
            </a:pPr>
            <a:r>
              <a:rPr lang="en" sz="1500">
                <a:latin typeface="Times New Roman"/>
                <a:ea typeface="Times New Roman"/>
                <a:cs typeface="Times New Roman"/>
                <a:sym typeface="Times New Roman"/>
              </a:rPr>
              <a:t>The sentiment analysis results show that out of the 1000 tweets collected, the majority (39%) were classified as neutral, with 28% classified as positive and 33% classified as negative. This suggests that, overall, there is no overwhelmingly positive or negative sentiment towards the topic of COVID-19 on Twitter</a:t>
            </a:r>
            <a:endParaRPr sz="1500">
              <a:latin typeface="Times New Roman"/>
              <a:ea typeface="Times New Roman"/>
              <a:cs typeface="Times New Roman"/>
              <a:sym typeface="Times New Roman"/>
            </a:endParaRPr>
          </a:p>
          <a:p>
            <a:pPr marL="457200" lvl="0" indent="-323850" algn="l" rtl="0">
              <a:lnSpc>
                <a:spcPct val="95000"/>
              </a:lnSpc>
              <a:spcBef>
                <a:spcPts val="1200"/>
              </a:spcBef>
              <a:spcAft>
                <a:spcPts val="0"/>
              </a:spcAft>
              <a:buClr>
                <a:schemeClr val="dk1"/>
              </a:buClr>
              <a:buSzPts val="1500"/>
              <a:buFont typeface="Times New Roman"/>
              <a:buAutoNum type="arabicPeriod"/>
            </a:pPr>
            <a:r>
              <a:rPr lang="en" sz="1500" b="1" i="1">
                <a:solidFill>
                  <a:schemeClr val="dk1"/>
                </a:solidFill>
                <a:latin typeface="Times New Roman"/>
                <a:ea typeface="Times New Roman"/>
                <a:cs typeface="Times New Roman"/>
                <a:sym typeface="Times New Roman"/>
              </a:rPr>
              <a:t>Emotion analysis:</a:t>
            </a:r>
            <a:endParaRPr sz="1500" b="1" i="1">
              <a:solidFill>
                <a:schemeClr val="dk1"/>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275"/>
              <a:buNone/>
            </a:pPr>
            <a:r>
              <a:rPr lang="en" sz="1500">
                <a:latin typeface="Times New Roman"/>
                <a:ea typeface="Times New Roman"/>
                <a:cs typeface="Times New Roman"/>
                <a:sym typeface="Times New Roman"/>
              </a:rPr>
              <a:t>The emotion analysis results show that the dominant emotions expressed in the tweets were neutral (39%) and least expressed was disgust (0.4%). This is consistent with the sentiment analysis results, as a neutral sentiment implies a lack of strong emotion. The prevalence of fear in the tweets suggests that COVID-19 is still a topic of concern and uncertainty for many people.</a:t>
            </a:r>
            <a:endParaRPr sz="1500">
              <a:latin typeface="Times New Roman"/>
              <a:ea typeface="Times New Roman"/>
              <a:cs typeface="Times New Roman"/>
              <a:sym typeface="Times New Roman"/>
            </a:endParaRPr>
          </a:p>
          <a:p>
            <a:pPr marL="0" lvl="0" indent="0" algn="l" rtl="0">
              <a:lnSpc>
                <a:spcPct val="95000"/>
              </a:lnSpc>
              <a:spcBef>
                <a:spcPts val="1200"/>
              </a:spcBef>
              <a:spcAft>
                <a:spcPts val="0"/>
              </a:spcAft>
              <a:buSzPts val="275"/>
              <a:buNone/>
            </a:pPr>
            <a:endParaRPr sz="1450"/>
          </a:p>
          <a:p>
            <a:pPr marL="0" lvl="0" indent="0" algn="l" rtl="0">
              <a:lnSpc>
                <a:spcPct val="95000"/>
              </a:lnSpc>
              <a:spcBef>
                <a:spcPts val="1200"/>
              </a:spcBef>
              <a:spcAft>
                <a:spcPts val="1200"/>
              </a:spcAft>
              <a:buSzPts val="275"/>
              <a:buNone/>
            </a:pPr>
            <a:endParaRPr sz="1450"/>
          </a:p>
        </p:txBody>
      </p:sp>
      <p:pic>
        <p:nvPicPr>
          <p:cNvPr id="112" name="Google Shape;112;p20"/>
          <p:cNvPicPr preferRelativeResize="0"/>
          <p:nvPr/>
        </p:nvPicPr>
        <p:blipFill>
          <a:blip r:embed="rId3">
            <a:alphaModFix/>
          </a:blip>
          <a:stretch>
            <a:fillRect/>
          </a:stretch>
        </p:blipFill>
        <p:spPr>
          <a:xfrm>
            <a:off x="6243925" y="206715"/>
            <a:ext cx="2653024" cy="2114036"/>
          </a:xfrm>
          <a:prstGeom prst="rect">
            <a:avLst/>
          </a:prstGeom>
          <a:noFill/>
          <a:ln>
            <a:noFill/>
          </a:ln>
        </p:spPr>
      </p:pic>
      <p:pic>
        <p:nvPicPr>
          <p:cNvPr id="113" name="Google Shape;113;p20"/>
          <p:cNvPicPr preferRelativeResize="0"/>
          <p:nvPr/>
        </p:nvPicPr>
        <p:blipFill>
          <a:blip r:embed="rId4">
            <a:alphaModFix/>
          </a:blip>
          <a:stretch>
            <a:fillRect/>
          </a:stretch>
        </p:blipFill>
        <p:spPr>
          <a:xfrm>
            <a:off x="6243925" y="2508799"/>
            <a:ext cx="2653025" cy="24187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body" idx="1"/>
          </p:nvPr>
        </p:nvSpPr>
        <p:spPr>
          <a:xfrm>
            <a:off x="311700" y="247575"/>
            <a:ext cx="5707800" cy="4335000"/>
          </a:xfrm>
          <a:prstGeom prst="rect">
            <a:avLst/>
          </a:prstGeom>
        </p:spPr>
        <p:txBody>
          <a:bodyPr spcFirstLastPara="1" wrap="square" lIns="91425" tIns="91425" rIns="91425" bIns="91425" anchor="t" anchorCtr="0">
            <a:noAutofit/>
          </a:bodyPr>
          <a:lstStyle/>
          <a:p>
            <a:pPr marL="0" lvl="0" indent="0" algn="l" rtl="0">
              <a:lnSpc>
                <a:spcPct val="75000"/>
              </a:lnSpc>
              <a:spcBef>
                <a:spcPts val="0"/>
              </a:spcBef>
              <a:spcAft>
                <a:spcPts val="0"/>
              </a:spcAft>
              <a:buClr>
                <a:srgbClr val="000000"/>
              </a:buClr>
              <a:buSzPts val="688"/>
              <a:buFont typeface="Arial"/>
              <a:buNone/>
            </a:pPr>
            <a:endParaRPr sz="1600">
              <a:latin typeface="Times New Roman"/>
              <a:ea typeface="Times New Roman"/>
              <a:cs typeface="Times New Roman"/>
              <a:sym typeface="Times New Roman"/>
            </a:endParaRPr>
          </a:p>
          <a:p>
            <a:pPr marL="0" lvl="0" indent="0" algn="l" rtl="0">
              <a:lnSpc>
                <a:spcPct val="75000"/>
              </a:lnSpc>
              <a:spcBef>
                <a:spcPts val="1200"/>
              </a:spcBef>
              <a:spcAft>
                <a:spcPts val="0"/>
              </a:spcAft>
              <a:buClr>
                <a:srgbClr val="000000"/>
              </a:buClr>
              <a:buSzPts val="688"/>
              <a:buFont typeface="Arial"/>
              <a:buNone/>
            </a:pPr>
            <a:r>
              <a:rPr lang="en" sz="1600" b="1" i="1">
                <a:solidFill>
                  <a:schemeClr val="dk1"/>
                </a:solidFill>
                <a:latin typeface="Times New Roman"/>
                <a:ea typeface="Times New Roman"/>
                <a:cs typeface="Times New Roman"/>
                <a:sym typeface="Times New Roman"/>
              </a:rPr>
              <a:t>3. Polarity and subjectivity analysis:</a:t>
            </a:r>
            <a:endParaRPr sz="1600" b="1" i="1">
              <a:solidFill>
                <a:schemeClr val="dk1"/>
              </a:solidFill>
              <a:latin typeface="Times New Roman"/>
              <a:ea typeface="Times New Roman"/>
              <a:cs typeface="Times New Roman"/>
              <a:sym typeface="Times New Roman"/>
            </a:endParaRPr>
          </a:p>
          <a:p>
            <a:pPr marL="0" lvl="0" indent="0" algn="l" rtl="0">
              <a:lnSpc>
                <a:spcPct val="100000"/>
              </a:lnSpc>
              <a:spcBef>
                <a:spcPts val="1200"/>
              </a:spcBef>
              <a:spcAft>
                <a:spcPts val="0"/>
              </a:spcAft>
              <a:buClr>
                <a:srgbClr val="000000"/>
              </a:buClr>
              <a:buSzPts val="688"/>
              <a:buFont typeface="Arial"/>
              <a:buNone/>
            </a:pPr>
            <a:r>
              <a:rPr lang="en" sz="1600">
                <a:latin typeface="Times New Roman"/>
                <a:ea typeface="Times New Roman"/>
                <a:cs typeface="Times New Roman"/>
                <a:sym typeface="Times New Roman"/>
              </a:rPr>
              <a:t>The polarity analysis shows that the majority of tweets had a neutral sentiment (39%). This suggests that, on average, people are expressing a relatively balanced view towards the topic of COVID-19 on Twitter. The subjectivity analysis shows that the majority of tweets were objective (70%) rather than subjective (30%), indicating that people are sharing factual information rather than personal opinions.</a:t>
            </a:r>
            <a:endParaRPr sz="1600">
              <a:latin typeface="Times New Roman"/>
              <a:ea typeface="Times New Roman"/>
              <a:cs typeface="Times New Roman"/>
              <a:sym typeface="Times New Roman"/>
            </a:endParaRPr>
          </a:p>
          <a:p>
            <a:pPr marL="0" lvl="0" indent="0" algn="l" rtl="0">
              <a:lnSpc>
                <a:spcPct val="100000"/>
              </a:lnSpc>
              <a:spcBef>
                <a:spcPts val="1200"/>
              </a:spcBef>
              <a:spcAft>
                <a:spcPts val="0"/>
              </a:spcAft>
              <a:buClr>
                <a:srgbClr val="000000"/>
              </a:buClr>
              <a:buSzPts val="688"/>
              <a:buFont typeface="Arial"/>
              <a:buNone/>
            </a:pPr>
            <a:r>
              <a:rPr lang="en" sz="1600">
                <a:latin typeface="Times New Roman"/>
                <a:ea typeface="Times New Roman"/>
                <a:cs typeface="Times New Roman"/>
                <a:sym typeface="Times New Roman"/>
              </a:rPr>
              <a:t>Overall, the results of the analysis suggest that while COVID-19 remains a topic of concern for many people, there is a relatively balanced and objective discussion around the topic on Twitter. This is important for understanding public perceptions and attitudes towards COVID-19, and can be used to inform communication and public health strategies.</a:t>
            </a:r>
            <a:endParaRPr sz="1600">
              <a:latin typeface="Times New Roman"/>
              <a:ea typeface="Times New Roman"/>
              <a:cs typeface="Times New Roman"/>
              <a:sym typeface="Times New Roman"/>
            </a:endParaRPr>
          </a:p>
          <a:p>
            <a:pPr marL="0" lvl="0" indent="0" algn="l" rtl="0">
              <a:lnSpc>
                <a:spcPct val="75000"/>
              </a:lnSpc>
              <a:spcBef>
                <a:spcPts val="1200"/>
              </a:spcBef>
              <a:spcAft>
                <a:spcPts val="0"/>
              </a:spcAft>
              <a:buClr>
                <a:srgbClr val="000000"/>
              </a:buClr>
              <a:buSzPts val="688"/>
              <a:buFont typeface="Arial"/>
              <a:buNone/>
            </a:pPr>
            <a:endParaRPr sz="1400"/>
          </a:p>
          <a:p>
            <a:pPr marL="0" lvl="0" indent="0" algn="l" rtl="0">
              <a:lnSpc>
                <a:spcPct val="75000"/>
              </a:lnSpc>
              <a:spcBef>
                <a:spcPts val="1200"/>
              </a:spcBef>
              <a:spcAft>
                <a:spcPts val="0"/>
              </a:spcAft>
              <a:buClr>
                <a:srgbClr val="000000"/>
              </a:buClr>
              <a:buSzPts val="688"/>
              <a:buFont typeface="Arial"/>
              <a:buNone/>
            </a:pPr>
            <a:endParaRPr sz="1400"/>
          </a:p>
          <a:p>
            <a:pPr marL="0" lvl="0" indent="0" algn="l" rtl="0">
              <a:lnSpc>
                <a:spcPct val="75000"/>
              </a:lnSpc>
              <a:spcBef>
                <a:spcPts val="1200"/>
              </a:spcBef>
              <a:spcAft>
                <a:spcPts val="0"/>
              </a:spcAft>
              <a:buClr>
                <a:srgbClr val="000000"/>
              </a:buClr>
              <a:buSzPts val="688"/>
              <a:buFont typeface="Arial"/>
              <a:buNone/>
            </a:pPr>
            <a:endParaRPr sz="1400"/>
          </a:p>
          <a:p>
            <a:pPr marL="0" lvl="0" indent="0" algn="l" rtl="0">
              <a:lnSpc>
                <a:spcPct val="95000"/>
              </a:lnSpc>
              <a:spcBef>
                <a:spcPts val="1200"/>
              </a:spcBef>
              <a:spcAft>
                <a:spcPts val="1200"/>
              </a:spcAft>
              <a:buSzPts val="688"/>
              <a:buNone/>
            </a:pPr>
            <a:endParaRPr sz="1400"/>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811</Words>
  <Application>Microsoft Office PowerPoint</Application>
  <PresentationFormat>On-screen Show (16:9)</PresentationFormat>
  <Paragraphs>56</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Times New Roman</vt:lpstr>
      <vt:lpstr>Simple Dark</vt:lpstr>
      <vt:lpstr>Sentiment &amp; Emotion Analysis of COVID-19 Tweets</vt:lpstr>
      <vt:lpstr>Introduction</vt:lpstr>
      <vt:lpstr>Methodology</vt:lpstr>
      <vt:lpstr>Methodology </vt:lpstr>
      <vt:lpstr>Methodology </vt:lpstr>
      <vt:lpstr>Realtime Results using DistilRoBERTa</vt:lpstr>
      <vt:lpstr>PowerPoint Presentation</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&amp; Emotion Analysis of COVID-19 Tweets</dc:title>
  <cp:lastModifiedBy>Jay Bipin Ganatra</cp:lastModifiedBy>
  <cp:revision>1</cp:revision>
  <dcterms:modified xsi:type="dcterms:W3CDTF">2023-05-06T03:06:40Z</dcterms:modified>
</cp:coreProperties>
</file>