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1" r:id="rId9"/>
    <p:sldId id="271" r:id="rId10"/>
    <p:sldId id="262" r:id="rId11"/>
    <p:sldId id="272" r:id="rId12"/>
    <p:sldId id="263" r:id="rId13"/>
    <p:sldId id="264" r:id="rId14"/>
    <p:sldId id="273" r:id="rId15"/>
    <p:sldId id="265" r:id="rId16"/>
    <p:sldId id="274" r:id="rId17"/>
    <p:sldId id="266" r:id="rId18"/>
    <p:sldId id="275" r:id="rId19"/>
    <p:sldId id="267" r:id="rId20"/>
    <p:sldId id="276" r:id="rId21"/>
    <p:sldId id="268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A9C23-11F2-486C-B3F0-3C71FFD67B6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925FE-9118-4BA5-86EB-D51C36F566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10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925FE-9118-4BA5-86EB-D51C36F5664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163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925FE-9118-4BA5-86EB-D51C36F5664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01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6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60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087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27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111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845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34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718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188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64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81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77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850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50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40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9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DC51BE-0AA9-44A9-BE2F-5E564D016A3A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E9FA49-C5D7-429F-B650-8315199F0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5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  <p:sldLayoutId id="2147484141" r:id="rId12"/>
    <p:sldLayoutId id="2147484142" r:id="rId13"/>
    <p:sldLayoutId id="2147484143" r:id="rId14"/>
    <p:sldLayoutId id="2147484144" r:id="rId15"/>
    <p:sldLayoutId id="2147484145" r:id="rId16"/>
    <p:sldLayoutId id="2147484146" r:id="rId17"/>
    <p:sldLayoutId id="214748414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C5E6-1326-4385-1517-59196F95E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1431" y="1528726"/>
            <a:ext cx="6117771" cy="2190720"/>
          </a:xfrm>
        </p:spPr>
        <p:txBody>
          <a:bodyPr>
            <a:normAutofit fontScale="90000"/>
          </a:bodyPr>
          <a:lstStyle/>
          <a:p>
            <a:pPr algn="l"/>
            <a:br>
              <a:rPr lang="en-IN" sz="54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6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Goods </a:t>
            </a:r>
            <a:br>
              <a:rPr lang="en-IN" sz="6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6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 hoc Insights</a:t>
            </a:r>
            <a:br>
              <a:rPr lang="en-IN" sz="31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3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C27A0-E230-DF02-8FCD-543F504B9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9506" y="6403491"/>
            <a:ext cx="3232494" cy="454509"/>
          </a:xfrm>
        </p:spPr>
        <p:txBody>
          <a:bodyPr>
            <a:normAutofit fontScale="92500"/>
          </a:bodyPr>
          <a:lstStyle/>
          <a:p>
            <a:pPr algn="l"/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Presented by Akshay Wagh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C4B2D1-AA88-7159-D88C-AB61C6691BE0}"/>
              </a:ext>
            </a:extLst>
          </p:cNvPr>
          <p:cNvSpPr txBox="1"/>
          <p:nvPr/>
        </p:nvSpPr>
        <p:spPr>
          <a:xfrm>
            <a:off x="3331842" y="621736"/>
            <a:ext cx="6278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dirty="0">
                <a:latin typeface="Segoe UI" panose="020B0502040204020203" pitchFamily="34" charset="0"/>
                <a:cs typeface="Segoe UI" panose="020B0502040204020203" pitchFamily="34" charset="0"/>
              </a:rPr>
              <a:t>Atliq Hardwares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1EC43-550C-4C98-F9DA-DDBB3FAE3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30" y="448110"/>
            <a:ext cx="1054780" cy="91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0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237A3F-8914-4BDD-8271-6BD31567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0"/>
            <a:ext cx="10972800" cy="1382486"/>
          </a:xfrm>
        </p:spPr>
        <p:txBody>
          <a:bodyPr>
            <a:normAutofit fontScale="90000"/>
          </a:bodyPr>
          <a:lstStyle/>
          <a:p>
            <a:pPr algn="l"/>
            <a: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  <a:t>Request – 4</a:t>
            </a: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Which segment had the most increase in unique products in 2021 vs 2020? The final output contains these fields, </a:t>
            </a:r>
            <a:b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segment | product_count_2020  | product_count_2021  | difference </a:t>
            </a:r>
            <a:endParaRPr lang="en-IN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C25A2-B39B-9AA2-930F-7FD4BAA2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2" y="1796142"/>
            <a:ext cx="6466112" cy="5061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F669E8-1103-8522-F92F-3D60E6ABB797}"/>
              </a:ext>
            </a:extLst>
          </p:cNvPr>
          <p:cNvSpPr txBox="1"/>
          <p:nvPr/>
        </p:nvSpPr>
        <p:spPr>
          <a:xfrm>
            <a:off x="304802" y="1269162"/>
            <a:ext cx="626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532B0-856D-E0D9-2414-1FFDD54CF462}"/>
              </a:ext>
            </a:extLst>
          </p:cNvPr>
          <p:cNvSpPr txBox="1"/>
          <p:nvPr/>
        </p:nvSpPr>
        <p:spPr>
          <a:xfrm>
            <a:off x="6913022" y="1269162"/>
            <a:ext cx="508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78706E-2231-B5FE-B795-44D6AE308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343" y="1844150"/>
            <a:ext cx="4789714" cy="326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0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A0B9F-C46C-B0C8-9D9F-7AF276FB14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9722" y="783144"/>
            <a:ext cx="5410955" cy="47794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2A655B-87A3-6F1E-3C48-A4DC08E8A963}"/>
              </a:ext>
            </a:extLst>
          </p:cNvPr>
          <p:cNvSpPr txBox="1"/>
          <p:nvPr/>
        </p:nvSpPr>
        <p:spPr>
          <a:xfrm>
            <a:off x="6434254" y="1367958"/>
            <a:ext cx="392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55F0B1E-B060-599A-2525-CA116E9E6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883" y="2139037"/>
            <a:ext cx="541095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Top Growth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Accessories had the highest increase, adding 34 unique products from 2020 to 2021.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Steady Growth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Notebooks, Peripherals, and Desktops grew by 15–16 unique products.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Low Growth Segments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Storage and Networking had small increases, adding 5 and 3 unique products.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Action Plan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Focus on Accessories to maintain growth. Identify what drives growth in Notebooks and Peripherals. Find ways to improve product diversity in Storage and Networking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6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2AA9D1-5813-63AD-2C87-900DBFCD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1"/>
            <a:ext cx="11244943" cy="1306286"/>
          </a:xfrm>
        </p:spPr>
        <p:txBody>
          <a:bodyPr>
            <a:normAutofit fontScale="90000"/>
          </a:bodyPr>
          <a:lstStyle/>
          <a:p>
            <a:pPr algn="l"/>
            <a: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  <a:t>Request – 5</a:t>
            </a: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/>
              <a:t>Get the products that have the highest and lowest manufacturing costs. The final output should contain these fields, product_code | product | manufacturing_cost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5C8DC-4467-8B47-E00D-D3E929126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1894881"/>
            <a:ext cx="6738257" cy="3195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8BF74-93BC-42CA-8DBB-DEC962AB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988" y="2047213"/>
            <a:ext cx="4361784" cy="1247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EDAEDF-797A-DEB4-714F-95C4C5AE8D3E}"/>
              </a:ext>
            </a:extLst>
          </p:cNvPr>
          <p:cNvSpPr txBox="1"/>
          <p:nvPr/>
        </p:nvSpPr>
        <p:spPr>
          <a:xfrm>
            <a:off x="108856" y="1334477"/>
            <a:ext cx="727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1FEA85-A6C3-EB96-8390-546494729DFE}"/>
              </a:ext>
            </a:extLst>
          </p:cNvPr>
          <p:cNvSpPr txBox="1"/>
          <p:nvPr/>
        </p:nvSpPr>
        <p:spPr>
          <a:xfrm>
            <a:off x="6371529" y="1306287"/>
            <a:ext cx="546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DFDD8-C109-D2A1-6777-1439F20408E7}"/>
              </a:ext>
            </a:extLst>
          </p:cNvPr>
          <p:cNvSpPr txBox="1"/>
          <p:nvPr/>
        </p:nvSpPr>
        <p:spPr>
          <a:xfrm>
            <a:off x="304800" y="5773894"/>
            <a:ext cx="11723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AQ HOME Allin1 Gen 2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has the highest manufacturing cost.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AQ Master wired x1 Ms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has the lowest cost. Focus on optimizing pricing for high-cost products and boosting sales for low-cost ones.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E74A2-3CF9-E666-3E2A-649C1377390E}"/>
              </a:ext>
            </a:extLst>
          </p:cNvPr>
          <p:cNvSpPr txBox="1"/>
          <p:nvPr/>
        </p:nvSpPr>
        <p:spPr>
          <a:xfrm>
            <a:off x="218511" y="5264220"/>
            <a:ext cx="392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31362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1F1A910-9B5B-F5B2-7033-A2D881DD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" y="0"/>
            <a:ext cx="11147425" cy="1643743"/>
          </a:xfrm>
        </p:spPr>
        <p:txBody>
          <a:bodyPr>
            <a:normAutofit fontScale="90000"/>
          </a:bodyPr>
          <a:lstStyle/>
          <a:p>
            <a:pPr algn="l"/>
            <a: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  <a:t>Request – 6</a:t>
            </a: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/>
              <a:t>Generate a report which contains the </a:t>
            </a:r>
            <a:r>
              <a:rPr lang="en-US" sz="1800" b="1" dirty="0"/>
              <a:t>top 5 customers </a:t>
            </a:r>
            <a:r>
              <a:rPr lang="en-US" sz="1800" dirty="0"/>
              <a:t>who received an average high </a:t>
            </a:r>
            <a:r>
              <a:rPr lang="en-US" sz="1800" b="1" dirty="0"/>
              <a:t>pre_invoice_discount_pct </a:t>
            </a:r>
            <a:r>
              <a:rPr lang="en-US" sz="1800" dirty="0"/>
              <a:t>for the </a:t>
            </a:r>
            <a:r>
              <a:rPr lang="en-US" sz="1800" b="1" dirty="0"/>
              <a:t>fiscal year 2021 </a:t>
            </a:r>
            <a:r>
              <a:rPr lang="en-US" sz="1800" dirty="0"/>
              <a:t>and in the </a:t>
            </a:r>
            <a:r>
              <a:rPr lang="en-US" sz="1800" b="1" dirty="0"/>
              <a:t>Indian market</a:t>
            </a:r>
            <a:r>
              <a:rPr lang="en-US" sz="1800" dirty="0"/>
              <a:t>. The final output contains these fields, </a:t>
            </a:r>
            <a:br>
              <a:rPr lang="en-US" sz="1800" dirty="0"/>
            </a:br>
            <a:r>
              <a:rPr lang="en-US" sz="1800" dirty="0"/>
              <a:t>customer_code | customer | average_discount_percentage</a:t>
            </a: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A72694-4438-3FF8-CB30-EB20B7CD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2830"/>
            <a:ext cx="8726118" cy="2671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C86D16-C9AB-4463-3D36-D1C69F280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347" y="5468939"/>
            <a:ext cx="4810796" cy="13438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9F0D50-BC31-CD88-5468-B24BB1E4AD9C}"/>
              </a:ext>
            </a:extLst>
          </p:cNvPr>
          <p:cNvSpPr txBox="1"/>
          <p:nvPr/>
        </p:nvSpPr>
        <p:spPr>
          <a:xfrm>
            <a:off x="206375" y="1677454"/>
            <a:ext cx="857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Query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EFCFE-26DD-1AB4-2F19-2EEFE04E9807}"/>
              </a:ext>
            </a:extLst>
          </p:cNvPr>
          <p:cNvSpPr txBox="1"/>
          <p:nvPr/>
        </p:nvSpPr>
        <p:spPr>
          <a:xfrm>
            <a:off x="7076059" y="4911565"/>
            <a:ext cx="5007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231570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593048-E699-5310-BF4E-7F3B7F7AB489}"/>
              </a:ext>
            </a:extLst>
          </p:cNvPr>
          <p:cNvSpPr txBox="1"/>
          <p:nvPr/>
        </p:nvSpPr>
        <p:spPr>
          <a:xfrm>
            <a:off x="6781800" y="1636004"/>
            <a:ext cx="392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B9FF475-CB33-E280-C242-E81683DBB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773" y="1997839"/>
            <a:ext cx="477882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largest average pre-invoice discount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was given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Flipkart (31%)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least average pre-invoice discount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was given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Amazon (29%)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Most top customers received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30% discount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showing a similar pricing strategy.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Consider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evaluating profitability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negotiation strategies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for these key customers.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93C248-6BB8-764E-ADD0-FECC4EF9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68" y="717421"/>
            <a:ext cx="6420746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2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B03AF5-C8F2-D168-F6C0-C4F390D3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"/>
            <a:ext cx="11179175" cy="1621970"/>
          </a:xfrm>
        </p:spPr>
        <p:txBody>
          <a:bodyPr>
            <a:normAutofit fontScale="90000"/>
          </a:bodyPr>
          <a:lstStyle/>
          <a:p>
            <a:pPr algn="l"/>
            <a: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  <a:t>Request – 7</a:t>
            </a: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Get the complete report of the Gross sales amount for the customer “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Atliq Exclusive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” for each month. This analysis helps to get an idea of low and high-performing months and take strategic decisions. The final report contains these columns: Month | Year | Gross sales Amount</a:t>
            </a:r>
            <a:b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7DE44-A3CA-DC9C-EBC0-636ECD4D2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6" y="2079170"/>
            <a:ext cx="7684860" cy="4463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09B88A-19A2-E55C-D043-670BDC2C7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939" y="2139119"/>
            <a:ext cx="3579547" cy="4403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3E0E64-BD98-143D-7C29-FA613312EE2F}"/>
              </a:ext>
            </a:extLst>
          </p:cNvPr>
          <p:cNvSpPr txBox="1"/>
          <p:nvPr/>
        </p:nvSpPr>
        <p:spPr>
          <a:xfrm>
            <a:off x="447714" y="1562021"/>
            <a:ext cx="8023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E40B22-F0AA-DE40-BF10-3AE8C0709C13}"/>
              </a:ext>
            </a:extLst>
          </p:cNvPr>
          <p:cNvSpPr txBox="1"/>
          <p:nvPr/>
        </p:nvSpPr>
        <p:spPr>
          <a:xfrm>
            <a:off x="8667829" y="1562022"/>
            <a:ext cx="338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340498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5CED15-24AD-BB32-B5F3-3910F5600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166"/>
            <a:ext cx="11865429" cy="4572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AD49D-6317-BD74-76E2-91FA9CEA5C86}"/>
              </a:ext>
            </a:extLst>
          </p:cNvPr>
          <p:cNvSpPr txBox="1"/>
          <p:nvPr/>
        </p:nvSpPr>
        <p:spPr>
          <a:xfrm>
            <a:off x="424544" y="5777733"/>
            <a:ext cx="112122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Atliq Exclusive's highest sales were in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November 2020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the lowest were in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March 2020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because of the pandemic. Sales improved from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September 2020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 lockdowns eased and festivals began.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10598-05B9-5D32-0031-E55C35D43FB5}"/>
              </a:ext>
            </a:extLst>
          </p:cNvPr>
          <p:cNvSpPr txBox="1"/>
          <p:nvPr/>
        </p:nvSpPr>
        <p:spPr>
          <a:xfrm>
            <a:off x="293915" y="5063936"/>
            <a:ext cx="392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97267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9E1A3E-7922-C1B1-8439-66DD3E65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7313"/>
            <a:ext cx="11125200" cy="1603375"/>
          </a:xfrm>
        </p:spPr>
        <p:txBody>
          <a:bodyPr>
            <a:normAutofit fontScale="90000"/>
          </a:bodyPr>
          <a:lstStyle/>
          <a:p>
            <a:pPr algn="l"/>
            <a: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  <a:t>Request – 8</a:t>
            </a: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In which quarter of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, got the maximum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? The final output contains these fields sorted by the total_sold_quantity, </a:t>
            </a:r>
            <a:b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Quarter | total_sold_quantity</a:t>
            </a:r>
            <a:b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AA4E3F-1DB2-42A1-2DF5-CA1EF983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50364"/>
            <a:ext cx="7620000" cy="4820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FE03FA-F079-5B29-6070-3B6FCC523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433" y="2131756"/>
            <a:ext cx="3505596" cy="16480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41C575-8943-FF3E-2C63-D1010D0AB365}"/>
              </a:ext>
            </a:extLst>
          </p:cNvPr>
          <p:cNvSpPr txBox="1"/>
          <p:nvPr/>
        </p:nvSpPr>
        <p:spPr>
          <a:xfrm>
            <a:off x="523268" y="1488699"/>
            <a:ext cx="5896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1FF79-C811-AAAB-AF97-6ED63A7CFD36}"/>
              </a:ext>
            </a:extLst>
          </p:cNvPr>
          <p:cNvSpPr txBox="1"/>
          <p:nvPr/>
        </p:nvSpPr>
        <p:spPr>
          <a:xfrm>
            <a:off x="9143606" y="1488699"/>
            <a:ext cx="281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Output</a:t>
            </a:r>
          </a:p>
        </p:txBody>
      </p:sp>
    </p:spTree>
    <p:extLst>
      <p:ext uri="{BB962C8B-B14F-4D97-AF65-F5344CB8AC3E}">
        <p14:creationId xmlns:p14="http://schemas.microsoft.com/office/powerpoint/2010/main" val="1073492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61C873-7E58-F59B-268E-9FE57D28C027}"/>
              </a:ext>
            </a:extLst>
          </p:cNvPr>
          <p:cNvSpPr txBox="1"/>
          <p:nvPr/>
        </p:nvSpPr>
        <p:spPr>
          <a:xfrm>
            <a:off x="7369630" y="2178707"/>
            <a:ext cx="35705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2020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had the highest total sold quantity, indicating strong demand during this period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. Q3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had the lowest sales, suggesting lower seasonal demand or supply constraints. To maximize sales, the company can analyze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trends and apply similar strategies to weaker quarters.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010B7-8350-F72B-E6A8-906ED9BE96D4}"/>
              </a:ext>
            </a:extLst>
          </p:cNvPr>
          <p:cNvSpPr txBox="1"/>
          <p:nvPr/>
        </p:nvSpPr>
        <p:spPr>
          <a:xfrm>
            <a:off x="7293429" y="1384565"/>
            <a:ext cx="392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BB2DC-5EDC-9759-2A5D-60D8BAE9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47" y="863056"/>
            <a:ext cx="5108439" cy="522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5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BBD1C54-B41E-6573-2E10-E933B565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0"/>
            <a:ext cx="11201400" cy="1709058"/>
          </a:xfrm>
        </p:spPr>
        <p:txBody>
          <a:bodyPr>
            <a:normAutofit fontScale="90000"/>
          </a:bodyPr>
          <a:lstStyle/>
          <a:p>
            <a:pPr algn="l"/>
            <a: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  <a:t>Request – 9</a:t>
            </a: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/>
              <a:t>Which </a:t>
            </a:r>
            <a:r>
              <a:rPr lang="en-US" sz="1800" b="1" dirty="0"/>
              <a:t>channel</a:t>
            </a:r>
            <a:r>
              <a:rPr lang="en-US" sz="1800" dirty="0"/>
              <a:t> helped to bring more </a:t>
            </a:r>
            <a:r>
              <a:rPr lang="en-US" sz="1800" b="1" dirty="0"/>
              <a:t>gross sales </a:t>
            </a:r>
            <a:r>
              <a:rPr lang="en-US" sz="1800" dirty="0"/>
              <a:t>in the fiscal year </a:t>
            </a:r>
            <a:r>
              <a:rPr lang="en-US" sz="1800" b="1" dirty="0"/>
              <a:t>2021</a:t>
            </a:r>
            <a:r>
              <a:rPr lang="en-US" sz="1800" dirty="0"/>
              <a:t> and the percentage of contribution? The final output contains these fields, </a:t>
            </a:r>
            <a:br>
              <a:rPr lang="en-US" sz="1800" dirty="0"/>
            </a:br>
            <a:r>
              <a:rPr lang="en-US" sz="1800" dirty="0"/>
              <a:t>channel | gross_sales_mln | percentage</a:t>
            </a:r>
            <a:b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CDB65-F900-5705-A669-946102AB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25778"/>
            <a:ext cx="7848600" cy="4486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E0D206-662D-D3B0-294B-EDBC7002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121" y="2352578"/>
            <a:ext cx="3791479" cy="1390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D50DC5-AD1C-F82D-AA16-8831261369DE}"/>
              </a:ext>
            </a:extLst>
          </p:cNvPr>
          <p:cNvSpPr txBox="1"/>
          <p:nvPr/>
        </p:nvSpPr>
        <p:spPr>
          <a:xfrm>
            <a:off x="523267" y="1488699"/>
            <a:ext cx="7042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F3D20-2787-52AB-72CE-A0420D578848}"/>
              </a:ext>
            </a:extLst>
          </p:cNvPr>
          <p:cNvSpPr txBox="1"/>
          <p:nvPr/>
        </p:nvSpPr>
        <p:spPr>
          <a:xfrm>
            <a:off x="8001000" y="1488699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756480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76AB-FA87-4B35-2EEE-BD555E260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b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5BDE-746A-02B7-4EE0-04E197E9B5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0859" y="1855464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Atliq hardware is a leading computer hardware producer in India, with operations across multiple countries.</a:t>
            </a:r>
          </a:p>
          <a:p>
            <a:pPr marL="0" indent="0"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The management seeks quick, smart, data-informed decisions to improve business efficiency.</a:t>
            </a:r>
          </a:p>
          <a:p>
            <a:pPr marL="0" indent="0">
              <a:buNone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This project aims to deliver business insights using </a:t>
            </a:r>
            <a:r>
              <a:rPr lang="en-US" sz="2400" cap="none" dirty="0" err="1">
                <a:latin typeface="Segoe UI" panose="020B0502040204020203" pitchFamily="34" charset="0"/>
                <a:cs typeface="Segoe UI" panose="020B0502040204020203" pitchFamily="34" charset="0"/>
              </a:rPr>
              <a:t>sql</a:t>
            </a: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 queries to solve ad-hoc requests from the management.</a:t>
            </a:r>
            <a:endParaRPr lang="en-IN" sz="2400" cap="non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87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53474F8-E61A-0DA9-353D-B55A64029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3572" y="2136338"/>
            <a:ext cx="415834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channel was the primary revenue driver, contributing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73.22%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gross sales.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channel had the lowest contribution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11.31%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direct sales and improving distributor performance could help diversify revenue sources.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4734C-D58A-48EE-4721-9FDAEA1AAA04}"/>
              </a:ext>
            </a:extLst>
          </p:cNvPr>
          <p:cNvSpPr txBox="1"/>
          <p:nvPr/>
        </p:nvSpPr>
        <p:spPr>
          <a:xfrm>
            <a:off x="6672943" y="1742725"/>
            <a:ext cx="392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25C0CB-27EB-357C-E20A-FFB245B14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86" y="1689307"/>
            <a:ext cx="4854285" cy="363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6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DD1B74-F529-B902-A700-61588E7B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7313"/>
            <a:ext cx="11125200" cy="1730601"/>
          </a:xfrm>
        </p:spPr>
        <p:txBody>
          <a:bodyPr>
            <a:normAutofit fontScale="90000"/>
          </a:bodyPr>
          <a:lstStyle/>
          <a:p>
            <a:pPr algn="l"/>
            <a: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  <a:t>Request – 10</a:t>
            </a: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2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Get the Top 3 products in each division that have a high total_sold_quantity in the fiscal_year 2021? The final output contains these fields, </a:t>
            </a:r>
            <a:b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division | product_code |</a:t>
            </a:r>
            <a: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product | total_sold_quantity | rank_order</a:t>
            </a:r>
            <a:b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1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52D0A-414C-3573-6230-5DAB395B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981200"/>
            <a:ext cx="7021285" cy="4789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1BDD6D-82C3-6168-DE17-F9B9568C9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869" y="2062679"/>
            <a:ext cx="4591160" cy="2313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6C9D49-5F23-2251-DD08-68DEF07ACBE5}"/>
              </a:ext>
            </a:extLst>
          </p:cNvPr>
          <p:cNvSpPr txBox="1"/>
          <p:nvPr/>
        </p:nvSpPr>
        <p:spPr>
          <a:xfrm>
            <a:off x="304801" y="1488699"/>
            <a:ext cx="677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F835F-CF9B-7DC4-A177-E2212D9ED6AF}"/>
              </a:ext>
            </a:extLst>
          </p:cNvPr>
          <p:cNvSpPr txBox="1"/>
          <p:nvPr/>
        </p:nvSpPr>
        <p:spPr>
          <a:xfrm>
            <a:off x="7372238" y="1488698"/>
            <a:ext cx="4721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31373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5C3A72-C27C-F19B-4E1F-242525E49B7E}"/>
              </a:ext>
            </a:extLst>
          </p:cNvPr>
          <p:cNvSpPr txBox="1"/>
          <p:nvPr/>
        </p:nvSpPr>
        <p:spPr>
          <a:xfrm>
            <a:off x="410009" y="5720754"/>
            <a:ext cx="112594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division has a product with different variants appearing twice in the top three. In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N&amp;S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AQ Pen Drive DRC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has two variants with strong sales. In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P&amp;A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AQ Maxima Ms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appears twice, showing high demand. In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AQ Digit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has two versions with close sales figures.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71E63C-4B0F-1BFE-D621-CF0B645A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9" y="1408133"/>
            <a:ext cx="3534268" cy="29531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2AEE0F-000A-88F8-304F-D25ADEB42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082" y="1265238"/>
            <a:ext cx="3553321" cy="30960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60EBC9-2677-F681-AF0C-8048D4EAF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565" y="1408133"/>
            <a:ext cx="3410426" cy="30293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46048C5-D249-8361-FF08-451C7A138FFC}"/>
              </a:ext>
            </a:extLst>
          </p:cNvPr>
          <p:cNvSpPr txBox="1"/>
          <p:nvPr/>
        </p:nvSpPr>
        <p:spPr>
          <a:xfrm>
            <a:off x="3124201" y="251350"/>
            <a:ext cx="46155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Top 3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highest-selling products by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Division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for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FY 2021</a:t>
            </a:r>
            <a:endParaRPr lang="en-IN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9E4BCD-43C5-75CF-7044-8D9C75ADFDD0}"/>
              </a:ext>
            </a:extLst>
          </p:cNvPr>
          <p:cNvSpPr txBox="1"/>
          <p:nvPr/>
        </p:nvSpPr>
        <p:spPr>
          <a:xfrm>
            <a:off x="410009" y="5182878"/>
            <a:ext cx="392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56775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9BB4-E849-799C-8CFE-8EE660FC5B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402772"/>
            <a:ext cx="10363826" cy="538842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08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CAEA-24D9-9194-4286-DF6BBD41C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9253482" cy="1596177"/>
          </a:xfrm>
        </p:spPr>
        <p:txBody>
          <a:bodyPr/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7E17E-AABD-1219-D992-4EE569FD35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Address all ad-hoc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Uncover hidden insights to meet the business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Provide data-driven insights for the top-level management to make strategic business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  <a:t>Utilize SQL queries to extract key information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6014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BCC1-6A96-1CAC-CFBF-1696D519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6" y="707571"/>
            <a:ext cx="11040919" cy="1469572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			Request – 1</a:t>
            </a: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Provide the list of markets in which customer "</a:t>
            </a:r>
            <a:r>
              <a:rPr lang="en-US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atliq exclusive</a:t>
            </a:r>
            <a:r>
              <a:rPr lang="en-US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" operates its business in the </a:t>
            </a:r>
            <a:r>
              <a:rPr lang="en-US" sz="2200" b="1" cap="none" dirty="0">
                <a:latin typeface="Segoe UI" panose="020B0502040204020203" pitchFamily="34" charset="0"/>
                <a:cs typeface="Segoe UI" panose="020B0502040204020203" pitchFamily="34" charset="0"/>
              </a:rPr>
              <a:t>APAC</a:t>
            </a:r>
            <a:r>
              <a:rPr lang="en-US" sz="2200" cap="none" dirty="0">
                <a:latin typeface="Segoe UI" panose="020B0502040204020203" pitchFamily="34" charset="0"/>
                <a:cs typeface="Segoe UI" panose="020B0502040204020203" pitchFamily="34" charset="0"/>
              </a:rPr>
              <a:t> region.</a:t>
            </a:r>
            <a:endParaRPr lang="en-IN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42020-109E-77BC-62F0-3FCB4A59F791}"/>
              </a:ext>
            </a:extLst>
          </p:cNvPr>
          <p:cNvSpPr txBox="1"/>
          <p:nvPr/>
        </p:nvSpPr>
        <p:spPr>
          <a:xfrm>
            <a:off x="237306" y="2427879"/>
            <a:ext cx="501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A2B45-C245-28C3-97DB-F7C23927A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6" y="3023680"/>
            <a:ext cx="5858693" cy="26673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4DFC48-0F45-B352-A123-17E6EF4D4706}"/>
              </a:ext>
            </a:extLst>
          </p:cNvPr>
          <p:cNvSpPr txBox="1"/>
          <p:nvPr/>
        </p:nvSpPr>
        <p:spPr>
          <a:xfrm>
            <a:off x="7078295" y="2369579"/>
            <a:ext cx="201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62D46D-4ABE-D8FF-5DFE-5509A244A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295" y="3023681"/>
            <a:ext cx="201958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3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5129881-DED8-F8B9-1766-5CB71DF5E9E2}"/>
              </a:ext>
            </a:extLst>
          </p:cNvPr>
          <p:cNvSpPr txBox="1"/>
          <p:nvPr/>
        </p:nvSpPr>
        <p:spPr>
          <a:xfrm>
            <a:off x="7717972" y="2531907"/>
            <a:ext cx="42345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Atliq Exclusive</a:t>
            </a:r>
            <a:r>
              <a:rPr lang="en-US" dirty="0"/>
              <a:t> operates in </a:t>
            </a:r>
            <a:r>
              <a:rPr lang="en-US" b="1" dirty="0"/>
              <a:t>8 major markets across the APAC region</a:t>
            </a:r>
            <a:r>
              <a:rPr lang="en-US" dirty="0"/>
              <a:t>, showcasing its strong footprint and business expansion in this region.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93D7B1-0DD6-CB85-0422-D9C3BB4F0B83}"/>
              </a:ext>
            </a:extLst>
          </p:cNvPr>
          <p:cNvSpPr txBox="1"/>
          <p:nvPr/>
        </p:nvSpPr>
        <p:spPr>
          <a:xfrm>
            <a:off x="7554686" y="1981566"/>
            <a:ext cx="423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83CB59-C490-A132-97E2-A51F66060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67984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7DD4427-0040-F82E-6227-2ABB4B69A6BD}"/>
              </a:ext>
            </a:extLst>
          </p:cNvPr>
          <p:cNvSpPr txBox="1"/>
          <p:nvPr/>
        </p:nvSpPr>
        <p:spPr>
          <a:xfrm>
            <a:off x="4811486" y="348708"/>
            <a:ext cx="2345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Atliq Exclusive's</a:t>
            </a:r>
            <a:r>
              <a:rPr lang="en-US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marketing countries in APAC region</a:t>
            </a:r>
            <a:endParaRPr lang="en-IN" sz="1600" dirty="0">
              <a:solidFill>
                <a:schemeClr val="accent5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2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F04F10-5AB9-EFE9-1E17-3021DF3C9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959" y="0"/>
            <a:ext cx="9169627" cy="2002971"/>
          </a:xfrm>
        </p:spPr>
        <p:txBody>
          <a:bodyPr>
            <a:normAutofit fontScale="90000"/>
          </a:bodyPr>
          <a:lstStyle/>
          <a:p>
            <a:pPr algn="l"/>
            <a:r>
              <a:rPr lang="en-IN" sz="3100" b="1" dirty="0">
                <a:latin typeface="Segoe UI" panose="020B0502040204020203" pitchFamily="34" charset="0"/>
                <a:cs typeface="Segoe UI" panose="020B0502040204020203" pitchFamily="34" charset="0"/>
              </a:rPr>
              <a:t>Request – 2</a:t>
            </a: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cap="none" dirty="0">
                <a:latin typeface="Segoe UI" panose="020B0502040204020203" pitchFamily="34" charset="0"/>
                <a:cs typeface="Segoe UI" panose="020B0502040204020203" pitchFamily="34" charset="0"/>
              </a:rPr>
              <a:t>What is the percentage of unique product increase in 2021 vs. 2020? The final output contains these fields</a:t>
            </a:r>
            <a:r>
              <a:rPr lang="en-US" sz="1700" dirty="0"/>
              <a:t>, </a:t>
            </a:r>
            <a:br>
              <a:rPr lang="en-US" sz="1700" dirty="0"/>
            </a:br>
            <a:r>
              <a:rPr lang="en-US" sz="1700" cap="none" dirty="0">
                <a:latin typeface="Segoe UI" panose="020B0502040204020203" pitchFamily="34" charset="0"/>
                <a:cs typeface="Segoe UI" panose="020B0502040204020203" pitchFamily="34" charset="0"/>
              </a:rPr>
              <a:t>unique_products_2020 </a:t>
            </a:r>
            <a:br>
              <a:rPr lang="en-US" sz="1700" cap="non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cap="none" dirty="0">
                <a:latin typeface="Segoe UI" panose="020B0502040204020203" pitchFamily="34" charset="0"/>
                <a:cs typeface="Segoe UI" panose="020B0502040204020203" pitchFamily="34" charset="0"/>
              </a:rPr>
              <a:t>unique_products_2021 </a:t>
            </a:r>
            <a:br>
              <a:rPr lang="en-US" sz="1700" cap="non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700" cap="none" dirty="0">
                <a:latin typeface="Segoe UI" panose="020B0502040204020203" pitchFamily="34" charset="0"/>
                <a:cs typeface="Segoe UI" panose="020B0502040204020203" pitchFamily="34" charset="0"/>
              </a:rPr>
              <a:t>percentage_chg </a:t>
            </a:r>
            <a:endParaRPr lang="en-IN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52AC7-FD45-4E80-CA9E-F23594504748}"/>
              </a:ext>
            </a:extLst>
          </p:cNvPr>
          <p:cNvSpPr txBox="1"/>
          <p:nvPr/>
        </p:nvSpPr>
        <p:spPr>
          <a:xfrm>
            <a:off x="188701" y="2082380"/>
            <a:ext cx="7358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Query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D5AEE-EB2F-6BBD-114C-A0EEF6C10D41}"/>
              </a:ext>
            </a:extLst>
          </p:cNvPr>
          <p:cNvSpPr txBox="1"/>
          <p:nvPr/>
        </p:nvSpPr>
        <p:spPr>
          <a:xfrm>
            <a:off x="7750629" y="2110879"/>
            <a:ext cx="4192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10B832-B688-C663-5B73-92FC70CF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1" y="2928867"/>
            <a:ext cx="4300924" cy="1000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060F0A-F89F-5272-7ED6-7E4B2DBD1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23" y="2623454"/>
            <a:ext cx="7104728" cy="40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27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F6B5A-C971-4A6D-F5DF-946BD7F947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1241" y="405468"/>
            <a:ext cx="4367445" cy="52299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17549-A8F1-F7E2-1A3F-BD7DF529422A}"/>
              </a:ext>
            </a:extLst>
          </p:cNvPr>
          <p:cNvSpPr txBox="1"/>
          <p:nvPr/>
        </p:nvSpPr>
        <p:spPr>
          <a:xfrm>
            <a:off x="6291943" y="2297253"/>
            <a:ext cx="423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C4425BD-0454-3CD5-ECBD-03FC4E487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029" y="2874467"/>
            <a:ext cx="45175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 Hardware's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36.33%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rise in unique products shows its focus on innovation and meeting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128330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AF7F75-DF80-2787-24E3-3FFDDD02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019" y="108857"/>
            <a:ext cx="9166781" cy="2503714"/>
          </a:xfrm>
        </p:spPr>
        <p:txBody>
          <a:bodyPr>
            <a:normAutofit fontScale="90000"/>
          </a:bodyPr>
          <a:lstStyle/>
          <a:p>
            <a:pPr algn="l"/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Request – 3</a:t>
            </a:r>
            <a:b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Provide a report with all the unique product counts for each segment and sort them in descending order of product counts. The final output contains 2 fields,</a:t>
            </a:r>
            <a:br>
              <a:rPr lang="en-IN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2200" dirty="0">
                <a:latin typeface="Segoe UI" panose="020B0502040204020203" pitchFamily="34" charset="0"/>
                <a:cs typeface="Segoe UI" panose="020B0502040204020203" pitchFamily="34" charset="0"/>
              </a:rPr>
              <a:t>segment </a:t>
            </a:r>
            <a:br>
              <a:rPr lang="en-IN" sz="2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2200" dirty="0">
                <a:latin typeface="Segoe UI" panose="020B0502040204020203" pitchFamily="34" charset="0"/>
                <a:cs typeface="Segoe UI" panose="020B0502040204020203" pitchFamily="34" charset="0"/>
              </a:rPr>
              <a:t>product_count</a:t>
            </a:r>
            <a:br>
              <a:rPr lang="en-US" sz="2400" cap="none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E7924-6341-9151-3D17-43E2A30F5FFF}"/>
              </a:ext>
            </a:extLst>
          </p:cNvPr>
          <p:cNvSpPr txBox="1"/>
          <p:nvPr/>
        </p:nvSpPr>
        <p:spPr>
          <a:xfrm>
            <a:off x="338051" y="2754085"/>
            <a:ext cx="508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      Query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18F31-7FBD-76C0-E12C-8514925C4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7" y="3473797"/>
            <a:ext cx="6173061" cy="1543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CBCDB0-3F15-04D4-EC74-B45F1A1D3908}"/>
              </a:ext>
            </a:extLst>
          </p:cNvPr>
          <p:cNvSpPr txBox="1"/>
          <p:nvPr/>
        </p:nvSpPr>
        <p:spPr>
          <a:xfrm>
            <a:off x="8032096" y="2758549"/>
            <a:ext cx="287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     Output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851DEF-EC52-5F76-B2A1-4F6F85F8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096" y="3473797"/>
            <a:ext cx="287695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2381C9-9717-1348-9113-8AD9C33F5A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37361" y="1193020"/>
            <a:ext cx="5477639" cy="46679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4F608-FF5C-D88A-0442-F75F9614C36E}"/>
              </a:ext>
            </a:extLst>
          </p:cNvPr>
          <p:cNvSpPr txBox="1"/>
          <p:nvPr/>
        </p:nvSpPr>
        <p:spPr>
          <a:xfrm>
            <a:off x="6016879" y="1472481"/>
            <a:ext cx="423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2DCDC9-6823-1A80-FAA5-DD6043DBD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879" y="1931131"/>
            <a:ext cx="58358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Strong Segments: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Notebooks, Accessories, and Peripherals dominate, averaging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110 products per segment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Weak Segments: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Desktops, Storage, and Networking lag behind, averaging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23 products per segment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Action Needed: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The Product Development team should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redesign or improve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products in weaker segments.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Growth 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Innovation in strong segments will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maintain market leadership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while weaker segments need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growth strategies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860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1428</TotalTime>
  <Words>1088</Words>
  <Application>Microsoft Office PowerPoint</Application>
  <PresentationFormat>Widescreen</PresentationFormat>
  <Paragraphs>83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Segoe UI</vt:lpstr>
      <vt:lpstr>Parallax</vt:lpstr>
      <vt:lpstr> Consumer Goods  Ad hoc Insights </vt:lpstr>
      <vt:lpstr>Introduction </vt:lpstr>
      <vt:lpstr>Objective</vt:lpstr>
      <vt:lpstr>   Request – 1  Provide the list of markets in which customer "atliq exclusive" operates its business in the APAC region.</vt:lpstr>
      <vt:lpstr>PowerPoint Presentation</vt:lpstr>
      <vt:lpstr>Request – 2  What is the percentage of unique product increase in 2021 vs. 2020? The final output contains these fields,  unique_products_2020  unique_products_2021  percentage_chg </vt:lpstr>
      <vt:lpstr>PowerPoint Presentation</vt:lpstr>
      <vt:lpstr>Request – 3  Provide a report with all the unique product counts for each segment and sort them in descending order of product counts. The final output contains 2 fields, segment  product_count </vt:lpstr>
      <vt:lpstr>PowerPoint Presentation</vt:lpstr>
      <vt:lpstr>Request – 4  Which segment had the most increase in unique products in 2021 vs 2020? The final output contains these fields,  segment | product_count_2020  | product_count_2021  | difference </vt:lpstr>
      <vt:lpstr>PowerPoint Presentation</vt:lpstr>
      <vt:lpstr>Request – 5  Get the products that have the highest and lowest manufacturing costs. The final output should contain these fields, product_code | product | manufacturing_cost</vt:lpstr>
      <vt:lpstr>Request – 6  Generate a report which contains the top 5 customers who received an average high pre_invoice_discount_pct for the fiscal year 2021 and in the Indian market. The final output contains these fields,  customer_code | customer | average_discount_percentage</vt:lpstr>
      <vt:lpstr>PowerPoint Presentation</vt:lpstr>
      <vt:lpstr>Request – 7  Get the complete report of the Gross sales amount for the customer “Atliq Exclusive” for each month. This analysis helps to get an idea of low and high-performing months and take strategic decisions. The final report contains these columns: Month | Year | Gross sales Amount </vt:lpstr>
      <vt:lpstr>PowerPoint Presentation</vt:lpstr>
      <vt:lpstr>Request – 8  In which quarter of 2020, got the maximum total_sold_quantity? The final output contains these fields sorted by the total_sold_quantity,  Quarter | total_sold_quantity </vt:lpstr>
      <vt:lpstr>PowerPoint Presentation</vt:lpstr>
      <vt:lpstr>Request – 9  Which channel helped to bring more gross sales in the fiscal year 2021 and the percentage of contribution? The final output contains these fields,  channel | gross_sales_mln | percentage </vt:lpstr>
      <vt:lpstr>PowerPoint Presentation</vt:lpstr>
      <vt:lpstr>Request – 10  Get the Top 3 products in each division that have a high total_sold_quantity in the fiscal_year 2021? The final output contains these fields,  division | product_code | product | total_sold_quantity | rank_order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Consumer Goods  Ad hoc Insights </dc:title>
  <dc:creator>Manjunath ediga</dc:creator>
  <cp:lastModifiedBy>Akshay Wagh</cp:lastModifiedBy>
  <cp:revision>6</cp:revision>
  <dcterms:created xsi:type="dcterms:W3CDTF">2025-03-06T06:26:16Z</dcterms:created>
  <dcterms:modified xsi:type="dcterms:W3CDTF">2025-03-19T05:57:39Z</dcterms:modified>
</cp:coreProperties>
</file>