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57D29B-B001-4D27-9410-418555086D6A}">
  <a:tblStyle styleId="{4857D29B-B001-4D27-9410-418555086D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e6fc755d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e6fc755d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6fc755d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e6fc755d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e6fc75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e6fc75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Sales forecasting is a critical component for any business, and the cinema industry is no exception. The ability to accurately predict ticket sales can help cinema owners allocate resources, manage cash flow, and make informed decisions about pricing and promotions. However, forecasting sales in the cinema industry can be challenging due to factors such as unpredictable consumer preferences, the timing and success of new movie releases, and fluctuations in external factors such as the economy and weather patterns.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aim of this research is to develop a sales forecasting model for the cinema industry that utilizes both time series and machine learning techniques. By analyzing historical data and identifying patterns and trends, we can develop a more accurate understanding of consumer behavior and use this information to make predictions about future ticket sales. This will help cinema owners better plan their resources and marketing strategies, and ultimately increase their revenue and profitability.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e6fc755d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e6fc755d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Previous studies have used various techniques for sales forecasting in the cinema industry, including time series analysis, machine learning algorithms, and hybrid models. For example, a study by Li and Xie (2017) used an ARIMA (Autoregressive Integrated Moving Average) model to forecast box office revenue in China. They found that their model had a high accuracy rate and could provide valuable insights into future box office trends.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Another study by Song and Cho (2018) used a machine learning algorithm called Gradient Boosting Decision Tree to predict daily admissions in Korean cinemas. Their model was found to outperform traditional time series models and was able to accurately predict admissions up to a month in advance.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Hybrid models that combine time series analysis and machine learning techniques have also been explored. For instance, a study by Raju et al. (2020) used a hybrid model of ARIMA and Random Forest to forecast movie ticket sales in Indian cinemas. Their model was found to have a higher accuracy rate than individual models and could provide valuable insights for cinema owners in planning their resources.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Overall, these previous studies demonstrate the potential of time series analysis and machine learning techniques for sales forecasting in the cinema industry. By building on these techniques and exploring new approaches, this project aims to contribute to the field and provide valuable insights for cinema owners in managing their resources and maximizing profitability.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this project, the dataset was obtained from Kaggle, a popular platform for datasets and machine learning projects. Many others have conducted similar analyses on this dataset, using various methods for forecasting and machine learning. A literature review of these previous studies can provide valuable insights into the most effective techniques for forecasting sales in the cinema industry.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analyzing the strengths and weaknesses of previous studies, this project can build on existing knowledge and potentially identify new and innovative approaches to sales forecasting in the cinema industry. It is crucial to ensure that the project is not a direct copy of existing work, but rather an original and valuable contribution to the field.</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e6fc755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e6fc755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data for this project was obtained from Kaggle, specifically from a dataset titled "Cinema Ticket Sales Forecasting". The dataset contains information on cinema sales, including film_code (a unique movie ID), cinema_code (a unique cinema ID), total_sales (total sale per screening time), tickets_sold (number of tickets sold), tickets_out (number of tickets cancelled), show_time (screening time in each day), occu_perc (occupation percent of cinema by means of available capacity), ticket_price (price of ticket at show time), ticket_use (total number of tickets used), and capacity (capacity of the cinema).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dataset contains a total of 104,765 observations with no missing values. The sample period is not explicitly stated in the dataset, but it is assumed to be a daily or weekly frequency. The dataset includes information from different cinemas and movies, making it possible to explore the sales patterns across different locations and films.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investigate the features of the data, we can compute summary statistics such as mean, variance, skewness, kurtosis, minimum, and maximum values of each variable. We can also check for non-stationarity in the data using tests like the Augmented Dickey-Fuller test. Additionally, we can explore the relationships between variables using correlation analysis and visualize the data using plots and graphs.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e6fc755d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e6fc755d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this project, we will be using both time series and machine learning modelling techniques to forecast sales in the cinema industry.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First, we will explore the time series analysis approach to modelling sales data. This will involve using statistical methods such as ARIMA (AutoRegressive Integrated Moving Average) models to identify patterns and trends in the sales data, as well as testing for seasonality and stationarity.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Next, we will apply machine learning techniques to the data, including regression and neural network models, to capture the relationships between various factors that can impact cinema sales. These factors may include movie genre, release date, ticket prices, and weather conditions.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evaluate the performance of the models, we will use metrics such as Mean Absolute Percentage Error (MAPE) and Root Mean Squared Error (RMSE) to compare the predicted sales values to the actual sales values.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Overall, our aim is to develop accurate and reliable sales forecasts for cinemas, which can be used to inform resource allocation decisions, marketing strategies, and ultimately help cinemas maximize their profitability.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e6fc755d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e6fc755d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different methods were used to model a time series dataset, including simple moving average, weighted moving average, ARIMA, SARIMAX, Random Forest Regression (RFR), and XGBoost (XGB) regression. The evaluation metrics used to compare these methods include mean squared error (MSE), root mean squared error (RMSE), mean absolute error (MAE), R-squared (R2), Akaike Information Criterion (AIC), and Bayesian Information Criterion (BIC).</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the table, it can be observed that the simple and weighted moving averages have the highest MSE and RMSE values, indicating poor performance in predicting the future values of the time series. The ARIMA model performs better than the moving average methods, as it has lower MSE, RMSE, and MAE values, and a positive R2 value. However, the AIC and BIC values are higher than the RFR and XGB models, suggesting that ARIMA may be overfitting the data.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RFR and XGB models have relatively lower MSE, RMSE, and MAE values compared to the other models, and have positive R2 values, indicating that they fit the data better. However, the AIC and BIC values are also relatively high, indicating that these models may also be overfitting the data.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Overall, the results suggest that the ARIMA, RFR, and XGB models may provide suitable methods for modeling the time series data, but further analysis and comparisons are necessary to determine the most suitable model for the specific dataset and research aims.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e6fc755d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e6fc755d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e6fc755d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e6fc755d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6fc755d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e6fc755d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100025"/>
            <a:ext cx="2951400" cy="211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80"/>
              <a:t>"Comparing Predictive Models for Forecasting Cinema Sales: A Case Study</a:t>
            </a:r>
            <a:endParaRPr sz="258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Akshda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 can consider external factors such as marketing activities, weather patterns, and public holidays that might affect cinema sales.</a:t>
            </a:r>
            <a:endParaRPr/>
          </a:p>
          <a:p>
            <a:pPr indent="0" lvl="0" marL="0" rtl="0" algn="l">
              <a:spcBef>
                <a:spcPts val="1200"/>
              </a:spcBef>
              <a:spcAft>
                <a:spcPts val="0"/>
              </a:spcAft>
              <a:buNone/>
            </a:pPr>
            <a:r>
              <a:rPr lang="en"/>
              <a:t>It may be interesting to compare the performance of deep learning models such as LSTM, GRU, or Transformers against the traditional models used in this research.</a:t>
            </a:r>
            <a:endParaRPr/>
          </a:p>
          <a:p>
            <a:pPr indent="0" lvl="0" marL="0" rtl="0" algn="l">
              <a:spcBef>
                <a:spcPts val="1200"/>
              </a:spcBef>
              <a:spcAft>
                <a:spcPts val="1200"/>
              </a:spcAft>
              <a:buNone/>
            </a:pPr>
            <a:r>
              <a:rPr lang="en"/>
              <a:t>The study can be extended by applying it to other geographical regions or different types of cinemas to identify further opportunities for improvement.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Sales forecasting is critical for the cinema industry to allocate resources, plan marketing strategies, and maximize revenue and profitability.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Forecasting sales in the cinema industry can be challenging due to unpredictable factors such as changing consumer preferences, timing of new movie releases, and external factors like weather and economy.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aim of this research is to develop a sales forecasting model using time series and machine learning techniques to better understand consumer behavior and predict future ticket sales, ultimately helping cinema owners make more informed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Review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Previous studies have used time series analysis, machine learning algorithms, and hybrid models for sales forecasting in the cinema industry</a:t>
            </a:r>
            <a:endParaRPr/>
          </a:p>
          <a:p>
            <a:pPr indent="0" lvl="0" marL="0" rtl="0" algn="l">
              <a:spcBef>
                <a:spcPts val="1200"/>
              </a:spcBef>
              <a:spcAft>
                <a:spcPts val="0"/>
              </a:spcAft>
              <a:buNone/>
            </a:pPr>
            <a:r>
              <a:rPr lang="en"/>
              <a:t>Li and Xie (2017) used an ARIMA model for box office revenue forecasting in China, while Song and Cho (2018) used Gradient Boosting Decision Tree for predicting daily admissions in Korean cinemas</a:t>
            </a:r>
            <a:endParaRPr/>
          </a:p>
          <a:p>
            <a:pPr indent="0" lvl="0" marL="0" rtl="0" algn="l">
              <a:spcBef>
                <a:spcPts val="1200"/>
              </a:spcBef>
              <a:spcAft>
                <a:spcPts val="0"/>
              </a:spcAft>
              <a:buNone/>
            </a:pPr>
            <a:r>
              <a:rPr lang="en"/>
              <a:t>Raju et al. (2020) used a hybrid model of ARIMA and Random Forest to forecast movie ticket sales in Indian cinemas</a:t>
            </a:r>
            <a:endParaRPr/>
          </a:p>
          <a:p>
            <a:pPr indent="0" lvl="0" marL="0" rtl="0" algn="l">
              <a:spcBef>
                <a:spcPts val="1200"/>
              </a:spcBef>
              <a:spcAft>
                <a:spcPts val="0"/>
              </a:spcAft>
              <a:buNone/>
            </a:pPr>
            <a:r>
              <a:rPr lang="en"/>
              <a:t>Time series analysis and machine learning techniques show potential for sales forecasting in the cinema industry</a:t>
            </a:r>
            <a:endParaRPr/>
          </a:p>
          <a:p>
            <a:pPr indent="0" lvl="0" marL="0" rtl="0" algn="l">
              <a:spcBef>
                <a:spcPts val="1200"/>
              </a:spcBef>
              <a:spcAft>
                <a:spcPts val="0"/>
              </a:spcAft>
              <a:buNone/>
            </a:pPr>
            <a:r>
              <a:rPr lang="en"/>
              <a:t>This project aims to contribute to the field by building on existing knowledge and potentially identifying new and innovative approaches</a:t>
            </a:r>
            <a:endParaRPr/>
          </a:p>
          <a:p>
            <a:pPr indent="0" lvl="0" marL="0" rtl="0" algn="l">
              <a:spcBef>
                <a:spcPts val="1200"/>
              </a:spcBef>
              <a:spcAft>
                <a:spcPts val="0"/>
              </a:spcAft>
              <a:buNone/>
            </a:pPr>
            <a:r>
              <a:rPr lang="en"/>
              <a:t>The dataset for this project was obtained from Kaggle, and a literature review of previous studies can provide valuable insights for forecasting techniques</a:t>
            </a:r>
            <a:endParaRPr/>
          </a:p>
          <a:p>
            <a:pPr indent="0" lvl="0" marL="0" rtl="0" algn="l">
              <a:spcBef>
                <a:spcPts val="1200"/>
              </a:spcBef>
              <a:spcAft>
                <a:spcPts val="1200"/>
              </a:spcAft>
              <a:buNone/>
            </a:pPr>
            <a:r>
              <a:rPr lang="en"/>
              <a:t>The project should be an original and valuable contribution to the field, not a direct copy of existing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dataset for this project was obtained from Kaggle and is titled "Cinema Ticket Sales Forecasting"</a:t>
            </a:r>
            <a:endParaRPr/>
          </a:p>
          <a:p>
            <a:pPr indent="0" lvl="0" marL="0" rtl="0" algn="l">
              <a:spcBef>
                <a:spcPts val="1200"/>
              </a:spcBef>
              <a:spcAft>
                <a:spcPts val="0"/>
              </a:spcAft>
              <a:buNone/>
            </a:pPr>
            <a:r>
              <a:rPr lang="en"/>
              <a:t>The dataset contains information on cinema sales, including film_code, cinema_code, total_sales, tickets_sold, tickets_out, show_time, occu_perc, ticket_price, ticket_use, and capacity.</a:t>
            </a:r>
            <a:endParaRPr/>
          </a:p>
          <a:p>
            <a:pPr indent="0" lvl="0" marL="0" rtl="0" algn="l">
              <a:spcBef>
                <a:spcPts val="1200"/>
              </a:spcBef>
              <a:spcAft>
                <a:spcPts val="0"/>
              </a:spcAft>
              <a:buNone/>
            </a:pPr>
            <a:r>
              <a:rPr lang="en"/>
              <a:t>The dataset has a total of 104,765 observations with no missing values, and the sample period is assumed to be daily or weekly.</a:t>
            </a:r>
            <a:endParaRPr/>
          </a:p>
          <a:p>
            <a:pPr indent="0" lvl="0" marL="0" rtl="0" algn="l">
              <a:spcBef>
                <a:spcPts val="1200"/>
              </a:spcBef>
              <a:spcAft>
                <a:spcPts val="0"/>
              </a:spcAft>
              <a:buNone/>
            </a:pPr>
            <a:r>
              <a:rPr lang="en"/>
              <a:t>The data includes information from different cinemas and movies, allowing for the exploration of sales patterns across locations and films.</a:t>
            </a:r>
            <a:endParaRPr/>
          </a:p>
          <a:p>
            <a:pPr indent="0" lvl="0" marL="0" rtl="0" algn="l">
              <a:spcBef>
                <a:spcPts val="1200"/>
              </a:spcBef>
              <a:spcAft>
                <a:spcPts val="1200"/>
              </a:spcAft>
              <a:buNone/>
            </a:pPr>
            <a:r>
              <a:rPr lang="en"/>
              <a:t>Summary statistics, non-stationarity tests, correlation analysis, and data visualization can be used to investigate the features of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project will use time series and machine learning modelling techniques for sales forecasting in the cinema industry.</a:t>
            </a:r>
            <a:endParaRPr/>
          </a:p>
          <a:p>
            <a:pPr indent="0" lvl="0" marL="0" rtl="0" algn="l">
              <a:spcBef>
                <a:spcPts val="1200"/>
              </a:spcBef>
              <a:spcAft>
                <a:spcPts val="0"/>
              </a:spcAft>
              <a:buNone/>
            </a:pPr>
            <a:r>
              <a:rPr lang="en"/>
              <a:t>Time series analysis approach will involve using ARIMA models to identify patterns and trends, and testing for seasonality and stationarity.</a:t>
            </a:r>
            <a:endParaRPr/>
          </a:p>
          <a:p>
            <a:pPr indent="0" lvl="0" marL="0" rtl="0" algn="l">
              <a:spcBef>
                <a:spcPts val="1200"/>
              </a:spcBef>
              <a:spcAft>
                <a:spcPts val="0"/>
              </a:spcAft>
              <a:buNone/>
            </a:pPr>
            <a:r>
              <a:rPr lang="en"/>
              <a:t>Machine learning techniques will include regression and neural network models to capture relationships between factors such as movie genre, release date, ticket prices, and weather conditions.</a:t>
            </a:r>
            <a:endParaRPr/>
          </a:p>
          <a:p>
            <a:pPr indent="0" lvl="0" marL="0" rtl="0" algn="l">
              <a:spcBef>
                <a:spcPts val="1200"/>
              </a:spcBef>
              <a:spcAft>
                <a:spcPts val="0"/>
              </a:spcAft>
              <a:buNone/>
            </a:pPr>
            <a:r>
              <a:rPr lang="en"/>
              <a:t>Evaluation of the models will be done using metrics such as MAPE and RMSE.</a:t>
            </a:r>
            <a:endParaRPr/>
          </a:p>
          <a:p>
            <a:pPr indent="0" lvl="0" marL="0" rtl="0" algn="l">
              <a:spcBef>
                <a:spcPts val="1200"/>
              </a:spcBef>
              <a:spcAft>
                <a:spcPts val="1200"/>
              </a:spcAft>
              <a:buNone/>
            </a:pPr>
            <a:r>
              <a:rPr lang="en"/>
              <a:t>The aim is to develop accurate and reliable sales forecasts for cinemas, which can inform resource allocation decisions, marketing strategies, and ultimately help cinemas maximize profitability.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methods were used to model a time series dataset, including simple moving average, weighted moving average, ARIMA, SARIMAX, Random Forest Regression (RFR), and XGBoost (XGB) regression.</a:t>
            </a:r>
            <a:endParaRPr/>
          </a:p>
          <a:p>
            <a:pPr indent="0" lvl="0" marL="0" rtl="0" algn="l">
              <a:spcBef>
                <a:spcPts val="1200"/>
              </a:spcBef>
              <a:spcAft>
                <a:spcPts val="0"/>
              </a:spcAft>
              <a:buNone/>
            </a:pPr>
            <a:r>
              <a:rPr lang="en"/>
              <a:t>Evaluation metrics used to compare these methods include mean squared error (MSE), root mean squared error (RMSE), mean absolute error (MAE), R-squared (R2), Akaike Information Criterion (AIC), and Bayesian Information Criterion (BIC).</a:t>
            </a:r>
            <a:endParaRPr/>
          </a:p>
          <a:p>
            <a:pPr indent="0" lvl="0" marL="0" rtl="0" algn="l">
              <a:spcBef>
                <a:spcPts val="1200"/>
              </a:spcBef>
              <a:spcAft>
                <a:spcPts val="1200"/>
              </a:spcAft>
              <a:buNone/>
            </a:pPr>
            <a:r>
              <a:rPr lang="en"/>
              <a:t>The simple and weighted moving averages have the highest MSE and RMSE values, indicating poor performance in predicting future values of the time series.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9"/>
          <p:cNvGraphicFramePr/>
          <p:nvPr/>
        </p:nvGraphicFramePr>
        <p:xfrm>
          <a:off x="311700" y="1206600"/>
          <a:ext cx="3000000" cy="3000000"/>
        </p:xfrm>
        <a:graphic>
          <a:graphicData uri="http://schemas.openxmlformats.org/drawingml/2006/table">
            <a:tbl>
              <a:tblPr>
                <a:noFill/>
                <a:tableStyleId>{4857D29B-B001-4D27-9410-418555086D6A}</a:tableStyleId>
              </a:tblPr>
              <a:tblGrid>
                <a:gridCol w="1420100"/>
                <a:gridCol w="1420100"/>
                <a:gridCol w="1420100"/>
                <a:gridCol w="1420100"/>
                <a:gridCol w="1420100"/>
                <a:gridCol w="1420100"/>
              </a:tblGrid>
              <a:tr h="854825">
                <a:tc>
                  <a:txBody>
                    <a:bodyPr/>
                    <a:lstStyle/>
                    <a:p>
                      <a:pPr indent="0" lvl="0" marL="0" rtl="0" algn="ctr">
                        <a:lnSpc>
                          <a:spcPct val="171429"/>
                        </a:lnSpc>
                        <a:spcBef>
                          <a:spcPts val="0"/>
                        </a:spcBef>
                        <a:spcAft>
                          <a:spcPts val="0"/>
                        </a:spcAft>
                        <a:buNone/>
                      </a:pPr>
                      <a:r>
                        <a:rPr b="1" lang="en" sz="1200">
                          <a:solidFill>
                            <a:schemeClr val="dk2"/>
                          </a:solidFill>
                          <a:latin typeface="Lato"/>
                          <a:ea typeface="Lato"/>
                          <a:cs typeface="Lato"/>
                          <a:sym typeface="Lato"/>
                        </a:rPr>
                        <a:t>Method</a:t>
                      </a:r>
                      <a:endParaRPr b="1" sz="1200">
                        <a:solidFill>
                          <a:schemeClr val="dk2"/>
                        </a:solidFill>
                        <a:latin typeface="Lato"/>
                        <a:ea typeface="Lato"/>
                        <a:cs typeface="Lato"/>
                        <a:sym typeface="La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 sz="1200">
                          <a:solidFill>
                            <a:schemeClr val="dk2"/>
                          </a:solidFill>
                          <a:latin typeface="Lato"/>
                          <a:ea typeface="Lato"/>
                          <a:cs typeface="Lato"/>
                          <a:sym typeface="Lato"/>
                        </a:rPr>
                        <a:t>Granular Method</a:t>
                      </a:r>
                      <a:endParaRPr b="1" sz="1200">
                        <a:solidFill>
                          <a:schemeClr val="dk2"/>
                        </a:solidFill>
                        <a:latin typeface="Lato"/>
                        <a:ea typeface="Lato"/>
                        <a:cs typeface="Lato"/>
                        <a:sym typeface="La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 sz="1200">
                          <a:solidFill>
                            <a:schemeClr val="dk2"/>
                          </a:solidFill>
                          <a:latin typeface="Lato"/>
                          <a:ea typeface="Lato"/>
                          <a:cs typeface="Lato"/>
                          <a:sym typeface="Lato"/>
                        </a:rPr>
                        <a:t>MSE</a:t>
                      </a:r>
                      <a:endParaRPr b="1" sz="1200">
                        <a:solidFill>
                          <a:schemeClr val="dk2"/>
                        </a:solidFill>
                        <a:latin typeface="Lato"/>
                        <a:ea typeface="Lato"/>
                        <a:cs typeface="Lato"/>
                        <a:sym typeface="La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 sz="1200">
                          <a:solidFill>
                            <a:schemeClr val="dk2"/>
                          </a:solidFill>
                          <a:latin typeface="Lato"/>
                          <a:ea typeface="Lato"/>
                          <a:cs typeface="Lato"/>
                          <a:sym typeface="Lato"/>
                        </a:rPr>
                        <a:t>RMSE</a:t>
                      </a:r>
                      <a:endParaRPr b="1" sz="1200">
                        <a:solidFill>
                          <a:schemeClr val="dk2"/>
                        </a:solidFill>
                        <a:latin typeface="Lato"/>
                        <a:ea typeface="Lato"/>
                        <a:cs typeface="Lato"/>
                        <a:sym typeface="La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 sz="1200">
                          <a:solidFill>
                            <a:schemeClr val="dk2"/>
                          </a:solidFill>
                          <a:latin typeface="Lato"/>
                          <a:ea typeface="Lato"/>
                          <a:cs typeface="Lato"/>
                          <a:sym typeface="Lato"/>
                        </a:rPr>
                        <a:t>MAE</a:t>
                      </a:r>
                      <a:endParaRPr b="1" sz="1200">
                        <a:solidFill>
                          <a:schemeClr val="dk2"/>
                        </a:solidFill>
                        <a:latin typeface="Lato"/>
                        <a:ea typeface="Lato"/>
                        <a:cs typeface="Lato"/>
                        <a:sym typeface="La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 sz="1200">
                          <a:solidFill>
                            <a:schemeClr val="dk2"/>
                          </a:solidFill>
                          <a:latin typeface="Lato"/>
                          <a:ea typeface="Lato"/>
                          <a:cs typeface="Lato"/>
                          <a:sym typeface="Lato"/>
                        </a:rPr>
                        <a:t>R2</a:t>
                      </a:r>
                      <a:endParaRPr b="1" sz="1200">
                        <a:solidFill>
                          <a:schemeClr val="dk2"/>
                        </a:solidFill>
                        <a:latin typeface="Lato"/>
                        <a:ea typeface="Lato"/>
                        <a:cs typeface="Lato"/>
                        <a:sym typeface="Lato"/>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854825">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0</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Timeseries</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Simple Moving Average</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1.341446e+19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3.662576e+09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3.180345e+09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854825">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1</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Timeseries</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Weighted Moving Average</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1.712324e+19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4.138024e+09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3.140596e+09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3700">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2</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Timeseries</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ARIMA</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6.233445e+18</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2.496687e+09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2.128069e+09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523700">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3</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Timeseries</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SARIMAX</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1.059172e+20</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1.029161e+10</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solidFill>
                            <a:schemeClr val="dk2"/>
                          </a:solidFill>
                          <a:latin typeface="Lato"/>
                          <a:ea typeface="Lato"/>
                          <a:cs typeface="Lato"/>
                          <a:sym typeface="Lato"/>
                        </a:rPr>
                        <a:t>7.143514e+09</a:t>
                      </a:r>
                      <a:endParaRPr sz="1200">
                        <a:solidFill>
                          <a:schemeClr val="dk2"/>
                        </a:solidFill>
                        <a:latin typeface="Lato"/>
                        <a:ea typeface="Lato"/>
                        <a:cs typeface="Lato"/>
                        <a:sym typeface="La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different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ARIMA model performs better than the moving average methods, with lower MSE, RMSE, and MAE values, and a positive R2 value.</a:t>
            </a:r>
            <a:endParaRPr/>
          </a:p>
          <a:p>
            <a:pPr indent="0" lvl="0" marL="0" rtl="0" algn="l">
              <a:spcBef>
                <a:spcPts val="1200"/>
              </a:spcBef>
              <a:spcAft>
                <a:spcPts val="0"/>
              </a:spcAft>
              <a:buNone/>
            </a:pPr>
            <a:r>
              <a:rPr lang="en"/>
              <a:t>The AIC and BIC values are higher than the RFR and XGB models for the ARIMA model, suggesting that it may be overfitting the data.</a:t>
            </a:r>
            <a:endParaRPr/>
          </a:p>
          <a:p>
            <a:pPr indent="0" lvl="0" marL="0" rtl="0" algn="l">
              <a:spcBef>
                <a:spcPts val="1200"/>
              </a:spcBef>
              <a:spcAft>
                <a:spcPts val="0"/>
              </a:spcAft>
              <a:buNone/>
            </a:pPr>
            <a:r>
              <a:rPr lang="en"/>
              <a:t>The RFR and XGB models have relatively lower MSE, RMSE, and MAE values compared to the other models, and have positive R2 values, indicating that they fit the data better.</a:t>
            </a:r>
            <a:endParaRPr/>
          </a:p>
          <a:p>
            <a:pPr indent="0" lvl="0" marL="0" rtl="0" algn="l">
              <a:spcBef>
                <a:spcPts val="1200"/>
              </a:spcBef>
              <a:spcAft>
                <a:spcPts val="0"/>
              </a:spcAft>
              <a:buNone/>
            </a:pPr>
            <a:r>
              <a:rPr lang="en"/>
              <a:t>However, the AIC and BIC values are also relatively high for the RFR and XGB models, indicating that they may also be overfitting the data.</a:t>
            </a:r>
            <a:endParaRPr/>
          </a:p>
          <a:p>
            <a:pPr indent="0" lvl="0" marL="0" rtl="0" algn="l">
              <a:spcBef>
                <a:spcPts val="1200"/>
              </a:spcBef>
              <a:spcAft>
                <a:spcPts val="1200"/>
              </a:spcAft>
              <a:buNone/>
            </a:pPr>
            <a:r>
              <a:rPr lang="en"/>
              <a:t>Further analysis and comparisons are necessary to determine the most suitable model for the specific dataset and research aims.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Various predictive models such as ARIMA, SARIMA, Moving Average, and Random Forest Regression were analyzed to forecast cinema sales in this research.</a:t>
            </a:r>
            <a:endParaRPr/>
          </a:p>
          <a:p>
            <a:pPr indent="0" lvl="0" marL="0" rtl="0" algn="l">
              <a:spcBef>
                <a:spcPts val="1200"/>
              </a:spcBef>
              <a:spcAft>
                <a:spcPts val="0"/>
              </a:spcAft>
              <a:buNone/>
            </a:pPr>
            <a:r>
              <a:rPr lang="en"/>
              <a:t>Performance metrics such as MSE, RMSE, MAE, R-squared, AIC, and BIC were used to evaluate the accuracy and performance of the models.</a:t>
            </a:r>
            <a:endParaRPr/>
          </a:p>
          <a:p>
            <a:pPr indent="0" lvl="0" marL="0" rtl="0" algn="l">
              <a:spcBef>
                <a:spcPts val="1200"/>
              </a:spcBef>
              <a:spcAft>
                <a:spcPts val="0"/>
              </a:spcAft>
              <a:buNone/>
            </a:pPr>
            <a:r>
              <a:rPr lang="en"/>
              <a:t>The findings suggest that the ARIMA(3,1,2) model is the best performing model in terms of forecasting cinema sales.</a:t>
            </a:r>
            <a:endParaRPr/>
          </a:p>
          <a:p>
            <a:pPr indent="0" lvl="0" marL="0" rtl="0" algn="l">
              <a:spcBef>
                <a:spcPts val="1200"/>
              </a:spcBef>
              <a:spcAft>
                <a:spcPts val="1200"/>
              </a:spcAft>
              <a:buNone/>
            </a:pPr>
            <a:r>
              <a:rPr lang="en"/>
              <a:t>However, if efficiency of using training data without overfitting is a priority, then the RFR(n_estimators=100) model can be considered as the best option.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