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4vQfjRqyCP6CeBl9Ua516zA3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261B48-DDC2-4F74-A070-98F829FEBE74}">
  <a:tblStyle styleId="{08261B48-DDC2-4F74-A070-98F829FEB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3eef2663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c3eef2663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c3eef2663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bc3eef2663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c3eef266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bc3eef266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3eef2663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c3eef2663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c3eef2663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c3eef2663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575188" y="3303638"/>
            <a:ext cx="8008376" cy="95127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575188" y="4254909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CB3E3"/>
              </a:buClr>
              <a:buSzPts val="2800"/>
              <a:buNone/>
              <a:defRPr b="0" i="0" sz="2800">
                <a:solidFill>
                  <a:srgbClr val="8CB3E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1734344" y="406537"/>
            <a:ext cx="6805594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732936" y="1143000"/>
            <a:ext cx="6828503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57198" y="858518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  <a:defRPr sz="3600">
                <a:solidFill>
                  <a:srgbClr val="8CB3E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463714" y="1614948"/>
            <a:ext cx="8246070" cy="31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25318" y="83208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  <a:defRPr sz="3600">
                <a:solidFill>
                  <a:srgbClr val="8CB3E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522131" y="173662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522131" y="220902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4"/>
          <p:cNvSpPr txBox="1"/>
          <p:nvPr>
            <p:ph idx="3" type="body"/>
          </p:nvPr>
        </p:nvSpPr>
        <p:spPr>
          <a:xfrm>
            <a:off x="4557252" y="173662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4" type="body"/>
          </p:nvPr>
        </p:nvSpPr>
        <p:spPr>
          <a:xfrm>
            <a:off x="4557252" y="220902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45691" y="3414252"/>
            <a:ext cx="8067368" cy="8848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/>
              <a:t> Customer Churn in Telecom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16194" y="4306524"/>
            <a:ext cx="8096864" cy="73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2000"/>
              <a:buNone/>
            </a:pPr>
            <a:r>
              <a:rPr lang="en-US" sz="2000"/>
              <a:t>Akshda Shandilya, Bashaer Alkhattabi, Jay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525318" y="83208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1" name="Google Shape;151;p9"/>
          <p:cNvSpPr txBox="1"/>
          <p:nvPr>
            <p:ph idx="4" type="body"/>
          </p:nvPr>
        </p:nvSpPr>
        <p:spPr>
          <a:xfrm>
            <a:off x="356400" y="1584175"/>
            <a:ext cx="82623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Predicting customer churn is important to identify and keep valuable customers.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 address the problem, it would be necessary to gather data of customers and their interactions.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After the data has been collected, experts could use machine learning methods to create a model that predicts the probability of a customer leaving.</a:t>
            </a:r>
            <a:endParaRPr sz="22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2200"/>
              <a:t>To determine the efficiency of the model, the various evaluation could be use</a:t>
            </a:r>
            <a:r>
              <a:rPr lang="en-US" sz="1900"/>
              <a:t>.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c3eef2663_0_349"/>
          <p:cNvSpPr txBox="1"/>
          <p:nvPr>
            <p:ph type="title"/>
          </p:nvPr>
        </p:nvSpPr>
        <p:spPr>
          <a:xfrm>
            <a:off x="1734344" y="406537"/>
            <a:ext cx="68055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7" name="Google Shape;157;g1bc3eef2663_0_349"/>
          <p:cNvSpPr txBox="1"/>
          <p:nvPr>
            <p:ph idx="1" type="body"/>
          </p:nvPr>
        </p:nvSpPr>
        <p:spPr>
          <a:xfrm>
            <a:off x="1732936" y="1143000"/>
            <a:ext cx="68286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Predicting customer churn is a critical business problem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Data scientists can help make such predictions and help companies retain customers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Using the predictive </a:t>
            </a:r>
            <a:r>
              <a:rPr lang="en-US"/>
              <a:t>model</a:t>
            </a:r>
            <a:r>
              <a:rPr lang="en-US"/>
              <a:t> from this research can help in preventing the most common data problems presented and provide the company with an accurate user information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will also help in addressing data issues previously mentioned and </a:t>
            </a:r>
            <a:r>
              <a:rPr lang="en-US"/>
              <a:t>accurately</a:t>
            </a:r>
            <a:r>
              <a:rPr lang="en-US"/>
              <a:t> predict and help in prevention of churn.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c3eef2663_0_354"/>
          <p:cNvSpPr txBox="1"/>
          <p:nvPr>
            <p:ph type="title"/>
          </p:nvPr>
        </p:nvSpPr>
        <p:spPr>
          <a:xfrm>
            <a:off x="525293" y="2190009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c3eef2663_1_0"/>
          <p:cNvSpPr txBox="1"/>
          <p:nvPr>
            <p:ph type="title"/>
          </p:nvPr>
        </p:nvSpPr>
        <p:spPr>
          <a:xfrm>
            <a:off x="525318" y="832084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8" name="Google Shape;168;g1bc3eef2663_1_0"/>
          <p:cNvSpPr txBox="1"/>
          <p:nvPr>
            <p:ph idx="4" type="body"/>
          </p:nvPr>
        </p:nvSpPr>
        <p:spPr>
          <a:xfrm>
            <a:off x="356390" y="1660382"/>
            <a:ext cx="82623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Amin, A., Al-Obeidat, F., Shah, B., Adnan, A., Loo, J., &amp; Anwar, S. (2019). Customer churn prediction in telecommunication industry using data certainty.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Journal of Business Research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94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290–301. https://doi.org/10.1016/j.jbusres.2018.03.003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Kohli, C., &amp; Suri, R. F. (2018). Customer centricity: A review and future directions. Journal of Business Research, 84, 1-10. https://doi.org/10.1016/j.jbusres.2018.03.003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734344" y="406537"/>
            <a:ext cx="6805594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732936" y="1143000"/>
            <a:ext cx="6828503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major problem is predicting whether a specific consumer would churn or not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Predicting could be obtained using a machine-learning model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can identify the pain points and come up with solutions that satisfy customers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198" y="858518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/>
              <a:t>Methodology - Data Collection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63714" y="1614948"/>
            <a:ext cx="8246070" cy="31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Pre-existing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Kaggel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Github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IBM Watson Customer Churn dataset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API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Web Crawling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198" y="858518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/>
              <a:t>Methodology - Variable Description</a:t>
            </a:r>
            <a:endParaRPr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967250" y="18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{08261B48-DDC2-4F74-A070-98F829FEBE74}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ID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 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 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Income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Calls made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text messages sent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Churn label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734344" y="406537"/>
            <a:ext cx="6805594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/>
              <a:t>Methodology - </a:t>
            </a:r>
            <a:r>
              <a:rPr lang="en-US"/>
              <a:t>Designing</a:t>
            </a:r>
            <a:r>
              <a:rPr lang="en-US"/>
              <a:t> a Database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00" y="1369598"/>
            <a:ext cx="6805600" cy="320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57198" y="858518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100000"/>
              <a:buFont typeface="Calibri"/>
              <a:buNone/>
            </a:pPr>
            <a:r>
              <a:rPr lang="en-US"/>
              <a:t>Methodology - Demo Data Selection - MySQL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463714" y="1614948"/>
            <a:ext cx="8246070" cy="31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Step 1 - Create the database for the project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2 - Create a table to store the information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3 - Add data to the table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4 - Finding and deleting null values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c3eef2663_0_334"/>
          <p:cNvSpPr txBox="1"/>
          <p:nvPr>
            <p:ph type="title"/>
          </p:nvPr>
        </p:nvSpPr>
        <p:spPr>
          <a:xfrm>
            <a:off x="457198" y="858518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100000"/>
              <a:buFont typeface="Calibri"/>
              <a:buNone/>
            </a:pPr>
            <a:r>
              <a:rPr lang="en-US"/>
              <a:t>Methodology - Demo Data Processing - Python</a:t>
            </a:r>
            <a:endParaRPr/>
          </a:p>
        </p:txBody>
      </p:sp>
      <p:sp>
        <p:nvSpPr>
          <p:cNvPr id="133" name="Google Shape;133;g1bc3eef2663_0_334"/>
          <p:cNvSpPr txBox="1"/>
          <p:nvPr>
            <p:ph idx="1" type="body"/>
          </p:nvPr>
        </p:nvSpPr>
        <p:spPr>
          <a:xfrm>
            <a:off x="463714" y="1614948"/>
            <a:ext cx="82461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Step 1 - Importing the data to Jupyter Notebook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2 - Splitting data for analysis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3 - Displaying data using visualization tools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4 - Running data through analysis -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Logistic regression model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 5 - Get the best repediction model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734344" y="406537"/>
            <a:ext cx="6805594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Methodology - Data Storage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732936" y="1143000"/>
            <a:ext cx="6828503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 will be stored on a </a:t>
            </a:r>
            <a:r>
              <a:rPr lang="en-US"/>
              <a:t>relational</a:t>
            </a:r>
            <a:r>
              <a:rPr lang="en-US"/>
              <a:t> database setup. 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The data is organized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it is easier to run analyses on </a:t>
            </a:r>
            <a:r>
              <a:rPr lang="en-US"/>
              <a:t>relational</a:t>
            </a:r>
            <a:r>
              <a:rPr lang="en-US"/>
              <a:t> database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data is not stored in a NoSQL database because: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It is more suited for a larger volume of unorganized data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It is not ideal to run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3eef2663_0_339"/>
          <p:cNvSpPr txBox="1"/>
          <p:nvPr>
            <p:ph type="title"/>
          </p:nvPr>
        </p:nvSpPr>
        <p:spPr>
          <a:xfrm>
            <a:off x="457198" y="858518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3600"/>
              <a:buFont typeface="Calibri"/>
              <a:buNone/>
            </a:pPr>
            <a:r>
              <a:rPr lang="en-US"/>
              <a:t>Methodology - Potential Data Issues</a:t>
            </a:r>
            <a:endParaRPr/>
          </a:p>
        </p:txBody>
      </p:sp>
      <p:sp>
        <p:nvSpPr>
          <p:cNvPr id="145" name="Google Shape;145;g1bc3eef2663_0_339"/>
          <p:cNvSpPr txBox="1"/>
          <p:nvPr>
            <p:ph idx="1" type="body"/>
          </p:nvPr>
        </p:nvSpPr>
        <p:spPr>
          <a:xfrm>
            <a:off x="463714" y="1614948"/>
            <a:ext cx="82461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Missing Information</a:t>
            </a:r>
            <a:endParaRPr/>
          </a:p>
          <a:p>
            <a:pPr indent="-245744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Incorrect/missing entries can adversely impact the prediction model</a:t>
            </a:r>
            <a:endParaRPr/>
          </a:p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Incorrect entries</a:t>
            </a:r>
            <a:endParaRPr/>
          </a:p>
          <a:p>
            <a:pPr indent="-245744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If the customer information is incomplete, it may impact the prediction model</a:t>
            </a:r>
            <a:endParaRPr/>
          </a:p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245744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It is important to secure and preserve a customer’s private information</a:t>
            </a:r>
            <a:endParaRPr/>
          </a:p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Safety</a:t>
            </a:r>
            <a:endParaRPr/>
          </a:p>
          <a:p>
            <a:pPr indent="-245744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Protection and safety of the data collected is essential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