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oboto"/>
      <p:regular r:id="rId35"/>
      <p:bold r:id="rId36"/>
      <p:italic r:id="rId37"/>
      <p:boldItalic r:id="rId38"/>
    </p:embeddedFont>
    <p:embeddedFont>
      <p:font typeface="Nunito"/>
      <p:regular r:id="rId39"/>
      <p:bold r:id="rId40"/>
      <p:italic r:id="rId41"/>
      <p:boldItalic r:id="rId42"/>
    </p:embeddedFont>
    <p:embeddedFont>
      <p:font typeface="Maven Pro"/>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65">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86349B0-FED0-4B3F-B95C-148CE1321380}">
  <a:tblStyle styleId="{E86349B0-FED0-4B3F-B95C-148CE1321380}"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65"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fntdata"/><Relationship Id="rId20" Type="http://schemas.openxmlformats.org/officeDocument/2006/relationships/slide" Target="slides/slide14.xml"/><Relationship Id="rId42" Type="http://schemas.openxmlformats.org/officeDocument/2006/relationships/font" Target="fonts/Nunito-boldItalic.fntdata"/><Relationship Id="rId41" Type="http://schemas.openxmlformats.org/officeDocument/2006/relationships/font" Target="fonts/Nunito-italic.fntdata"/><Relationship Id="rId22" Type="http://schemas.openxmlformats.org/officeDocument/2006/relationships/slide" Target="slides/slide16.xml"/><Relationship Id="rId44" Type="http://schemas.openxmlformats.org/officeDocument/2006/relationships/font" Target="fonts/MavenPro-bold.fntdata"/><Relationship Id="rId21" Type="http://schemas.openxmlformats.org/officeDocument/2006/relationships/slide" Target="slides/slide15.xml"/><Relationship Id="rId43" Type="http://schemas.openxmlformats.org/officeDocument/2006/relationships/font" Target="fonts/MavenPro-regular.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italic.fntdata"/><Relationship Id="rId14" Type="http://schemas.openxmlformats.org/officeDocument/2006/relationships/slide" Target="slides/slide8.xml"/><Relationship Id="rId36" Type="http://schemas.openxmlformats.org/officeDocument/2006/relationships/font" Target="fonts/Roboto-bold.fntdata"/><Relationship Id="rId17" Type="http://schemas.openxmlformats.org/officeDocument/2006/relationships/slide" Target="slides/slide11.xml"/><Relationship Id="rId39" Type="http://schemas.openxmlformats.org/officeDocument/2006/relationships/font" Target="fonts/Nunito-regular.fntdata"/><Relationship Id="rId16" Type="http://schemas.openxmlformats.org/officeDocument/2006/relationships/slide" Target="slides/slide10.xml"/><Relationship Id="rId38" Type="http://schemas.openxmlformats.org/officeDocument/2006/relationships/font" Target="fonts/Robo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766ee3842c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766ee3842c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Building the Model:</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Dataset was split into 75% training and 25% testing subsets for unbiased evaluation.</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Numerical attributes were standardized with StandardScaler, categorical features encoded using OneHotEncoder using the 'ignore' strategy</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Preprocessor was used to integrate numerical and categorical transformations into a seamless pipeline.</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RandomForestClassifier model fitted on training data, achieving 0.628 accuracy on testing data.</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OLS Regression:</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OLS regression analysis was conducted to explore associations between independent variables and 'readmitted.'</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R-squared (~0.08) indicated 8% variability explanation, adjusted R-squared (~0.077) accounted for model complexity.</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F-statistic (36.53) and p-value (&lt;0.05) highlighted significant coefficients.</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Coefficients' directions and strengths provided insights into their impact on 'readmitted.'</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OLS regression offered insights into independent variables' predictive capacity for 'readmitted.'</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Random Forest Classifier Model:</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RandomForestClassifier model was instantiated with 100 estimators and random state 42.</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Model trained was on training dataset, achieving 63% accuracy on test set.</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Evaluation Metrics:</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Confusion matrix revealed true positives, true negatives, false positives, and false negatives.</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Training accuracy was perfect, suggesting potential overfitting; validation accuracy for the model was at 62.83%.</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Precision and recall high on training data, slightly lower on validation data.</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Metrics provided a comprehensive view of model strengths and areas for improvement.</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766ee3842c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766ee3842c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Logistic Regression with KMeansSMOTE Oversampling was used to address class imbalance.</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Logistic Regression was trained on resampled data, then model was evaluated on test set with classification report.</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Polynomial Logistic Regression:</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Evaluated Logistic Regression model on test set and then Added Polynomial features (degree 2) for complexity. Classification report was then used to provided insights into predictive performance.</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Linear Regression Evaluation:</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Assessed Linear Regression on test dataset (around 60% accuracy).</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Classification report detailed precision, recall, F1-score, and support. Similar performance was  observed on training set.</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Polynomial Logistic Regression Discriminatory Power:</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Polynomial Logistic Regression consistently demonstrated AUC score of 0.63. AUC score affirmed model's consistent discriminatory power.</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766ee3842c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766ee3842c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766ee3842c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766ee3842c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766ee3842c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766ee3842c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SVM Model Training:</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Support Vector Machine (SVM) was trained with linear kernel, regularization parameter (C) was set to 1.0.</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Evaluated model's predictive capabilities on test dataset (accuracy was around 0.60).</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Confusion Matrix and Classification Report:</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Confusion matrix provided breakdown of accurate and erroneous predictions. And Detailed classification report included precision, recall, F1-score, and support metrics for both classes.</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Class 0: Precision 0.60, Recall 0.88, F1-score 0.71.</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Class 1: Precision 0.67, Recall 0.29, F1-score 0.40.</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Macro and weighted average F1-scores: 0.56 and 0.57, respectively.</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Model Evaluation on Training Data:</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Evaluated SVM model on training dataset (accuracy 0.61).</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Similar class-specific metrics observed as in test set.</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Receiver Operating Characteristic (ROC) Curve:</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Plotted ROC curve to assess discriminatory capability.</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AUC (area under the ROC curve) computed as 0.66.</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Confusion Matrix Heatmap:</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Heatmap of confusion matrix was visually represented.</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It Provided insights into distribution of predicted vs. actual class labels.</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766ee3842c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766ee3842c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766ee3842c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766ee3842c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Gradient Boosting Model Initialization and Training:</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Gradient Boosting model was initiated on dataset.</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Configured hyperparameters were number of estimators (100), maximum depth (3), learning rate (0.80).</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model's performance was evaluated on training data.</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Training Data Classification Report (Gradient Boosting):</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Classification report provided key metrics for class 0 and class 1 in training dataset.</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Class 0: Precision 0.70, Recall 0.80, F1-score 0.75, Support 10189.</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Class 1: Precision 0.72, Recall 0.60, F1-score 0.65, Support 8561.</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Preprocessing for XGBoost Model:</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We Replaced invalid characters in column names with underscores for data uniformity and accuracy.</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XGBoost Model Training and Testing:</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XGBoost model was instantiated with 150 estimators and maximum depth of 4.</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Evaluated model on training and testing datasets.</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Testing data results: Precision 0.64 (class 0), Recall 0.72 (class 0), F1-score 0.68 (class 0), Support 3401.</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Precision 0.60 (class 1), Recall 0.51 (class 1), F1-score 0.55 (class 1), Support 2849.</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Testing accuracy: 0.62, Macro average F1-score: 0.61, Weighted average F1-score: 0.62.</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ROC Curve and AUC (XGBoost Model):</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Visualized ROC curve to showcase model's class discrimination across probability thresholds. Area under the ROC curve (AUC): was 0.66, indicating moderate discrimination capabilities.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Confusion Matrix Visualization: was also </a:t>
            </a:r>
            <a:r>
              <a:rPr lang="en" sz="1200">
                <a:solidFill>
                  <a:srgbClr val="374151"/>
                </a:solidFill>
                <a:highlight>
                  <a:srgbClr val="F7F7F8"/>
                </a:highlight>
                <a:latin typeface="Roboto"/>
                <a:ea typeface="Roboto"/>
                <a:cs typeface="Roboto"/>
                <a:sym typeface="Roboto"/>
              </a:rPr>
              <a:t>generated</a:t>
            </a:r>
            <a:r>
              <a:rPr lang="en" sz="1200">
                <a:solidFill>
                  <a:srgbClr val="374151"/>
                </a:solidFill>
                <a:highlight>
                  <a:srgbClr val="F7F7F8"/>
                </a:highlight>
                <a:latin typeface="Roboto"/>
                <a:ea typeface="Roboto"/>
                <a:cs typeface="Roboto"/>
                <a:sym typeface="Roboto"/>
              </a:rPr>
              <a:t> for XGBoost model's predictions.</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It Highlighted true positives, true negatives, false positives, and false negatives and Facilitated intuitive understanding of model's predictive patterns.</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e5effae22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e5effae22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e5effae22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e5effae22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Gaussian Naive Bayes Model was Initialized and trained Gaussian Naive Bayes model on dataset.</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Performance Evaluation on Training and Testing Data:</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Assessed model's performance on both training and testing datasets.</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Generated detailed classification reports for class 0 and class 1 in each dataset.</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Training Data Classification Report (Gaussian Naive Bayes):</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Class 0: Precision 0.62, Recall 0.72, F1-score 0.67.</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Class 1: Precision 0.59, Recall 0.47, F1-score 0.52.</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Overall training accuracy: 0.61, Macro average F1-score: 0.59, Weighted average F1-score: 0.60.</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Testing Data Classification Report (Gaussian Naive Bayes):</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Class 0: Precision 0.63, Recall 0.73, F1-score 0.67.</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Class 1: Precision 0.60, Recall 0.48, F1-score 0.53.</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Overall testing accuracy: 0.62, Macro average F1-score: 0.60, Weighted average F1-score: 0.61.</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ROC Curve and AUC (Gaussian Naive Bayes Model):</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Generated ROC curve to illustrate model's discrimination capacity.</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Area under the ROC curve (AUC): 0.64, reflecting model's ability to distinguish between classes.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Confusion Matrix Visualization:</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Created confusion matrix for visualizing model's prediction outcomes.</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Displayed true positives, true negatives, false positives, and false negatives.</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Enhanced understanding of model's predictive performance through visual representation.</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e5effae22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e5effae22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766ee3842c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766ee3842c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e5effae22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e5effae22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K-Nearest Neighbors (KNN) Model Training:</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Trained K-Nearest Neighbors (KNN) model using scaled training data.</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Considered five nearest neighbors for predictions.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Performance Assessment on Training and Testing Data:</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Evaluated KNN model's performance on training and testing datasets.</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Provided insights into model's generalization and predictive capabilities.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Training Set KNN Model Performance:</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Achieved training accuracy of approximately 0.72.</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Balanced trade-off between precision and recall observed.</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Demonstrated effective identification of true positive cases while minimizing false negatives.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Testing Set KNN Model Performance:</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Maintained testing accuracy around 0.56.</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Assessed model's predictive capabilities on new, unseen instances.</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Detailed breakdown of precision, recall, and F1-score metrics provided.</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ROC Curve and AUC Analysis:</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Utilized ROC curve to assess model's discrimination abilities.</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Area Under the Curve (AUC) score of 0.58 quantified model's ability to distinguish between classes.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Confusion Matrix Visualization:</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Generated confusion matrix for visualizing prediction outcomes.</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Displayed true positives, true negatives, false positives, and false negatives.</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Offered insights into prediction patterns and potential areas for improvement.</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e5effae22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e5effae22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e5effae22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e5effae22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Neural Network Model Construction:</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Constructed a neural network model using Keras library with TensorFlow backend.</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Model architecture included input layer, two hidden layers with ReLU activation, and an output layer with sigmoid activation.</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Model Compilation and Training:</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Compiled model with 'adam' optimizer and 'binary_crossentropy' loss function and Trained model on scaled training data for 10 epochs with batch size of 32.</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Utilized 10% validation split for monitoring training progress.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Model Evaluation on Testing Set:</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trained model was evaluated on testing dataset.and testing dataset and predicted probabilities and applied threshold of 0.5 for classification were obtained.</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classification report including precision, recall, F1-score, and accuracy metrics was also generated.</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ROC Curve and AUC Analysis:</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Created ROC curve using predicted probabilities to visualize class discrimination.</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Calculated Area Under the Curve (AUC) score of 0.63 to quantify discriminatory power.</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Confusion Matrix Visualization:</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Generated confusion matrix to visually depict model's predictions against actual class labels.</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Provided insights into distribution of true positives, true negatives, false positives, and false negatives.</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e5effae22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e5effae22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e5effae22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e5effae22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Linear Regression Model: Achieved test set accuracy of around 0.60.</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AUC of 0.63 demonstrated discriminatory capability.</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Support Vector Machine (SVM): Attained test set accuracy of approximately 0.60.</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However, </a:t>
            </a:r>
            <a:r>
              <a:rPr lang="en" sz="1200">
                <a:solidFill>
                  <a:srgbClr val="374151"/>
                </a:solidFill>
                <a:highlight>
                  <a:srgbClr val="F7F7F8"/>
                </a:highlight>
                <a:latin typeface="Roboto"/>
                <a:ea typeface="Roboto"/>
                <a:cs typeface="Roboto"/>
                <a:sym typeface="Roboto"/>
              </a:rPr>
              <a:t>Recall of 0.29 highlighted is a challenge in identifying positive class instances.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Gradient Boosting Model: had an Overall accuracy of 0.71  and AUC: at 0.66.</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consistent performance across metrics was noted on both test and training sets.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Gaussian Naive Bayes Model: had an overall accuracy of  0.61, and AUC: was 0.64.</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This model was moderate in its predictive capabilities.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K-Nearest Neighbors (KNN) Model:</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Training set:</a:t>
            </a:r>
            <a:endParaRPr sz="1200">
              <a:solidFill>
                <a:srgbClr val="374151"/>
              </a:solidFill>
              <a:highlight>
                <a:srgbClr val="F7F7F8"/>
              </a:highlight>
              <a:latin typeface="Roboto"/>
              <a:ea typeface="Roboto"/>
              <a:cs typeface="Roboto"/>
              <a:sym typeface="Roboto"/>
            </a:endParaRPr>
          </a:p>
          <a:p>
            <a:pPr indent="-304800" lvl="2" marL="13716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Precision: 0.72, Recall: 0.78.</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Testing set:</a:t>
            </a:r>
            <a:endParaRPr sz="1200">
              <a:solidFill>
                <a:srgbClr val="374151"/>
              </a:solidFill>
              <a:highlight>
                <a:srgbClr val="F7F7F8"/>
              </a:highlight>
              <a:latin typeface="Roboto"/>
              <a:ea typeface="Roboto"/>
              <a:cs typeface="Roboto"/>
              <a:sym typeface="Roboto"/>
            </a:endParaRPr>
          </a:p>
          <a:p>
            <a:pPr indent="-304800" lvl="2" marL="13716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Precision: 0.59, Recall: 0.64.</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AUC of 0.58 suggested ability to distinguish classes.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Neural Network Model’s Accuracy: for training set was 0.73 and test set was 0.59.</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AUC of 0.63 indicated discrimination capacity.</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Conclusion:</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Gradient Boosting model excelled with balanced metrics on training and testing sets.</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Linear Regression model showcased competitive performance, particularly in accuracy and AUC.</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Models displayed respective strengths in addressing classification task, aiding model selection.</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e5effae224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e5effae22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e5effae224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e5effae224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e5effae22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e5effae22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e5effae22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e5effae22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766ee3842c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766ee3842c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766ee3842c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766ee3842c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Global Significance of Readmission Reduction: Hospital readmission reduction globally is crucial for improving patient outcomes, optimizing resource utilization, and minimizing costs. Enhancing patient well-being, efficient resource management, and cost-effectiveness are driving factors.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Machine Learning's Role in Readmission Prediction: Machine learning models have gained traction in healthcare due to their ability to accurately predict readmission rates and enable timely interventions.These models are garnering attention as valuable tools for proactive patient care.</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Assessment of Machine-Learning Models: The research centers on evaluating multiple machine-learning models for their predictive capabilities in hospital readmissions. Decision trees, random forests, SVM, and logistic regression are among the diverse algorithms that were used for this study.</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Readmissions and the Need for Robust Predictive Models: Readmissions not only affect patients' well-being but also exert a significant burden on healthcare systems. To address this, robust predictive models are required to identify high-risk patients and allocate resources effectively.</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Diverse Algorithms and Patient-Specific Features: this study considers an array of algorithms and patient-specific features for the same. Utilizing anonymized patient records, these variables enable precise predictions and proactive patient care.</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766ee3842c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766ee3842c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Studis by Cox et al (2022), Lin et al. (2019), Shang et al. (2021), Riester et al. (2021), kwetzer (2020), Matheny et ap (2021), Saha et al (2021) and Welvaars et al (2023), all address the question of prediction of readmission of patients in hospitals using different variables and machine learning models. However, most of these stuf focus on either one medical specialty or a 30-day readmission time frame. </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Collectively, these studies emphasize machine learning's promise in readmission risk prediction, offering personalized insights for patient care. Challenges like data quality, model generalizability, and interpretability are acknowledged, underlining the need for practical and reliable predictive tools in real-world healthcare settings.</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766ee3842c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766ee3842c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Research Question: Can a comprehensive analysis of demographic, hospital stay, clinical, medical coding, treatment, and medication variables provide an accurate prediction of patient readmission likelihood in a hospital setting? Furthermore, which machine learning model demonstrates the highest predictive accuracy and reliability?</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None/>
            </a:pPr>
            <a:r>
              <a:rPr lang="en" sz="1200">
                <a:solidFill>
                  <a:srgbClr val="374151"/>
                </a:solidFill>
                <a:highlight>
                  <a:srgbClr val="F7F7F8"/>
                </a:highlight>
                <a:latin typeface="Roboto"/>
                <a:ea typeface="Roboto"/>
                <a:cs typeface="Roboto"/>
                <a:sym typeface="Roboto"/>
              </a:rPr>
              <a:t>Hypothesis: We propose that through the integration and analysis of a diverse range of variables spanning demographics, hospital stay details, clinical indicators, medical coding, treatment, and medication data, machine learning models can effectively predict patient readmission probabilities. We anticipate that among the tested machine learning algorithms, one will stand out with superior predictive accuracy and generalizability. This will offer healthcare providers a valuable tool to proactively manage patient readmission risks, ultimately leading to improved patient outcomes.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766ee3842c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766ee3842c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766ee3842c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766ee3842c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Age Variables included Binary indicators representing different age groups (40s, 50s, 60s, 70s, 80s-90s). Insights into age-related health trends and readmission rates. </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Race Variables: Binary indicators for Caucasian and African American races.no other race was considered for this study.</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Hospital Variables included Details about hospital stay, treatment, procedures, medications, outpatient/inpatient visits were mentioned in this. Patterns in healthcare utilization and treatment intensity.</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Payer Variables were Binary indicators for insurance types (e.g., Medicare, Managed Care) and payment methods. Insights into insurance </a:t>
            </a:r>
            <a:r>
              <a:rPr lang="en" sz="1200">
                <a:solidFill>
                  <a:srgbClr val="374151"/>
                </a:solidFill>
                <a:highlight>
                  <a:srgbClr val="F7F7F8"/>
                </a:highlight>
                <a:latin typeface="Roboto"/>
                <a:ea typeface="Roboto"/>
                <a:cs typeface="Roboto"/>
                <a:sym typeface="Roboto"/>
              </a:rPr>
              <a:t>coverage</a:t>
            </a:r>
            <a:r>
              <a:rPr lang="en" sz="1200">
                <a:solidFill>
                  <a:srgbClr val="374151"/>
                </a:solidFill>
                <a:highlight>
                  <a:srgbClr val="F7F7F8"/>
                </a:highlight>
                <a:latin typeface="Roboto"/>
                <a:ea typeface="Roboto"/>
                <a:cs typeface="Roboto"/>
                <a:sym typeface="Roboto"/>
              </a:rPr>
              <a:t> influence on healthcare utilization and readmission.</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Medical Specialty Variables were Binary indicators for physician specialization (e.g., Internal Medicine, Cardiolog).</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Diagnosis and Medicine Variables: Binary indicators for specific diagnoses (e.g., heart failure, diabetes) and medication prescriptions. Identifying prevalent health conditions, medication prevalence, and impact on readmission.</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Other Variables: Binary indicators for medication changes and diabetes medication prescription. Reflecting patient management and potential readmission effects.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Derived Variables were then Created by aggregating binary indicators to provide a broader perspective.</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'total_age' for age, 'total_race' for race, 'total_payer' for payment method, 'total_medical_specialty' for all medical specialties, 'total_diagnosis' combining different diagnoses, 'total_meds' indicating all medications and 'total_glucose_tests' specifying diabetes tests, 'total_insulin' identifying medications for diabetes and 'total_change_diabetesMed' combining the last two.</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This enabled comprehensive exploration, capturing patient characteristics and behaviors, potentially enhancing modeling.</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766ee3842c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766ee3842c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Step 1: Initial Data Exploration:</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Examining dataset structure, column names, rows, and columns using info(), head(5), shape, and column functions.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Step 2: Handling Missing Values:</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Identifying missing values represented as '?' and 'NaN' using isnull().sum().sum().</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Total columns with missing values identified for subsequent handling.</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Step 3: Exploring Numerical Variables:</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histograms were created to understand numerical feature distribution.</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correlation heatmap was generated to identify feature correlations.</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Pairplot analysis was done to visualize relationships and potential correlations.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Step 4: Categorical Variables Analysis:</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Count plots were created for categorical variables to visualize category frequencies. Cross-tabulations and heatmaps were crea to explore relationships with the target variable.</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Step 5: Analyzing the Target Variable:</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Count plot to visualize distribution of 'readmitted' target variable was created across all variables.</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This provided Insight into class imbalance and proportion of readmitted patients.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Step 6: In-depth Variable Analysis:</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Detailed visualizations for categorical and numerical variables were created. </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Count plots, histograms, stacked histograms, and distributions were created. Summary statistics and unique values were used for better understanding of the dataset.</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Step 7: Creating Derivative Variables:</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derivative variables were generated by combining similar ones.and then Visualizations were compiled to understand distribution by readmission status.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Step 8: EDA Findings and Modeling Choices:</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patterns and relationships were uncovered for feature selection Impact of variables on readmission rates guided modeling choices.</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Considered </a:t>
            </a:r>
            <a:r>
              <a:rPr lang="en" sz="1200">
                <a:solidFill>
                  <a:srgbClr val="374151"/>
                </a:solidFill>
                <a:highlight>
                  <a:srgbClr val="F7F7F8"/>
                </a:highlight>
                <a:latin typeface="Roboto"/>
                <a:ea typeface="Roboto"/>
                <a:cs typeface="Roboto"/>
                <a:sym typeface="Roboto"/>
              </a:rPr>
              <a:t>multicollinearity, outliers, and preprocessing steps.</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Based on different model accuracies, the model considering only all preexisting varia was selected because it yielded the highest accuracy. Additionally, different sample sizes were tested and 25%-75% model was selected because that yielded highest accuracy predictions.</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7474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40"/>
              <a:t>Comparative Analysis of Machine Learning Models for Predicting Patient Readmissions: A Study on Precision, Recall, and Discriminatory Performance</a:t>
            </a:r>
            <a:endParaRPr sz="2840"/>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b="1" lang="en" sz="3600">
                <a:latin typeface="Maven Pro"/>
                <a:ea typeface="Maven Pro"/>
                <a:cs typeface="Maven Pro"/>
                <a:sym typeface="Maven Pro"/>
              </a:rPr>
              <a:t>Akshda Shandilya</a:t>
            </a:r>
            <a:endParaRPr b="1" sz="3600">
              <a:latin typeface="Maven Pro"/>
              <a:ea typeface="Maven Pro"/>
              <a:cs typeface="Maven Pro"/>
              <a:sym typeface="Maven Pro"/>
            </a:endParaRPr>
          </a:p>
          <a:p>
            <a:pPr indent="0" lvl="0" marL="0" rtl="0" algn="l">
              <a:spcBef>
                <a:spcPts val="0"/>
              </a:spcBef>
              <a:spcAft>
                <a:spcPts val="0"/>
              </a:spcAft>
              <a:buNone/>
            </a:pPr>
            <a:r>
              <a:rPr b="1" lang="en" sz="3600">
                <a:latin typeface="Maven Pro"/>
                <a:ea typeface="Maven Pro"/>
                <a:cs typeface="Maven Pro"/>
                <a:sym typeface="Maven Pro"/>
              </a:rPr>
              <a:t>BUSI973: Independent Study</a:t>
            </a:r>
            <a:endParaRPr b="1" sz="3600">
              <a:latin typeface="Maven Pro"/>
              <a:ea typeface="Maven Pro"/>
              <a:cs typeface="Maven Pro"/>
              <a:sym typeface="Maven Pro"/>
            </a:endParaRPr>
          </a:p>
          <a:p>
            <a:pPr indent="0" lvl="0" marL="0" rtl="0" algn="l">
              <a:spcBef>
                <a:spcPts val="0"/>
              </a:spcBef>
              <a:spcAft>
                <a:spcPts val="0"/>
              </a:spcAft>
              <a:buNone/>
            </a:pPr>
            <a:r>
              <a:rPr b="1" lang="en" sz="3600">
                <a:latin typeface="Maven Pro"/>
                <a:ea typeface="Maven Pro"/>
                <a:cs typeface="Maven Pro"/>
                <a:sym typeface="Maven Pro"/>
              </a:rPr>
              <a:t>Dr. J. D. Jayaraman</a:t>
            </a:r>
            <a:endParaRPr b="1" sz="3600">
              <a:latin typeface="Maven Pro"/>
              <a:ea typeface="Maven Pro"/>
              <a:cs typeface="Maven Pro"/>
              <a:sym typeface="Maven Pro"/>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FOR THE STUDY</a:t>
            </a:r>
            <a:endParaRPr/>
          </a:p>
        </p:txBody>
      </p:sp>
      <p:sp>
        <p:nvSpPr>
          <p:cNvPr id="333" name="Google Shape;333;p22"/>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Building the Model</a:t>
            </a:r>
            <a:endParaRPr/>
          </a:p>
          <a:p>
            <a:pPr indent="-311150" lvl="0" marL="457200" rtl="0" algn="l">
              <a:spcBef>
                <a:spcPts val="0"/>
              </a:spcBef>
              <a:spcAft>
                <a:spcPts val="0"/>
              </a:spcAft>
              <a:buSzPts val="1300"/>
              <a:buChar char="●"/>
            </a:pPr>
            <a:r>
              <a:rPr lang="en"/>
              <a:t>OLS Regression</a:t>
            </a:r>
            <a:endParaRPr/>
          </a:p>
          <a:p>
            <a:pPr indent="-311150" lvl="0" marL="457200" rtl="0" algn="l">
              <a:spcBef>
                <a:spcPts val="0"/>
              </a:spcBef>
              <a:spcAft>
                <a:spcPts val="0"/>
              </a:spcAft>
              <a:buSzPts val="1300"/>
              <a:buChar char="●"/>
            </a:pPr>
            <a:r>
              <a:rPr lang="en"/>
              <a:t>Random Forest Classifier Model</a:t>
            </a:r>
            <a:endParaRPr/>
          </a:p>
          <a:p>
            <a:pPr indent="-311150" lvl="0" marL="457200" rtl="0" algn="l">
              <a:spcBef>
                <a:spcPts val="0"/>
              </a:spcBef>
              <a:spcAft>
                <a:spcPts val="0"/>
              </a:spcAft>
              <a:buSzPts val="1300"/>
              <a:buChar char="●"/>
            </a:pPr>
            <a:r>
              <a:rPr lang="en"/>
              <a:t>Evaluation Metrics</a:t>
            </a:r>
            <a:endParaRPr/>
          </a:p>
        </p:txBody>
      </p:sp>
      <p:graphicFrame>
        <p:nvGraphicFramePr>
          <p:cNvPr id="334" name="Google Shape;334;p22"/>
          <p:cNvGraphicFramePr/>
          <p:nvPr/>
        </p:nvGraphicFramePr>
        <p:xfrm>
          <a:off x="4337425" y="1597875"/>
          <a:ext cx="3000000" cy="3000000"/>
        </p:xfrm>
        <a:graphic>
          <a:graphicData uri="http://schemas.openxmlformats.org/drawingml/2006/table">
            <a:tbl>
              <a:tblPr>
                <a:noFill/>
                <a:tableStyleId>{E86349B0-FED0-4B3F-B95C-148CE1321380}</a:tableStyleId>
              </a:tblPr>
              <a:tblGrid>
                <a:gridCol w="1067875"/>
                <a:gridCol w="1067875"/>
                <a:gridCol w="1067875"/>
                <a:gridCol w="1067875"/>
              </a:tblGrid>
              <a:tr h="245850">
                <a:tc>
                  <a:txBody>
                    <a:bodyPr/>
                    <a:lstStyle/>
                    <a:p>
                      <a:pPr indent="0" lvl="0" marL="0" rtl="0" algn="just">
                        <a:spcBef>
                          <a:spcPts val="0"/>
                        </a:spcBef>
                        <a:spcAft>
                          <a:spcPts val="0"/>
                        </a:spcAft>
                        <a:buNone/>
                      </a:pPr>
                      <a:r>
                        <a:rPr b="1" lang="en" sz="700">
                          <a:latin typeface="Times New Roman"/>
                          <a:ea typeface="Times New Roman"/>
                          <a:cs typeface="Times New Roman"/>
                          <a:sym typeface="Times New Roman"/>
                        </a:rPr>
                        <a:t>Dep. Variable</a:t>
                      </a:r>
                      <a:endParaRPr b="1" sz="7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700">
                          <a:latin typeface="Times New Roman"/>
                          <a:ea typeface="Times New Roman"/>
                          <a:cs typeface="Times New Roman"/>
                          <a:sym typeface="Times New Roman"/>
                        </a:rPr>
                        <a:t>readmitted</a:t>
                      </a:r>
                      <a:endParaRPr sz="7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b="1" lang="en" sz="700">
                          <a:latin typeface="Times New Roman"/>
                          <a:ea typeface="Times New Roman"/>
                          <a:cs typeface="Times New Roman"/>
                          <a:sym typeface="Times New Roman"/>
                        </a:rPr>
                        <a:t> R-squared                         </a:t>
                      </a:r>
                      <a:endParaRPr b="1" sz="7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700">
                          <a:latin typeface="Times New Roman"/>
                          <a:ea typeface="Times New Roman"/>
                          <a:cs typeface="Times New Roman"/>
                          <a:sym typeface="Times New Roman"/>
                        </a:rPr>
                        <a:t>0.080</a:t>
                      </a:r>
                      <a:endParaRPr sz="700">
                        <a:latin typeface="Times New Roman"/>
                        <a:ea typeface="Times New Roman"/>
                        <a:cs typeface="Times New Roman"/>
                        <a:sym typeface="Times New Roman"/>
                      </a:endParaRPr>
                    </a:p>
                  </a:txBody>
                  <a:tcPr marT="63500" marB="63500" marR="63500" marL="63500"/>
                </a:tc>
              </a:tr>
              <a:tr h="245850">
                <a:tc>
                  <a:txBody>
                    <a:bodyPr/>
                    <a:lstStyle/>
                    <a:p>
                      <a:pPr indent="0" lvl="0" marL="0" rtl="0" algn="just">
                        <a:spcBef>
                          <a:spcPts val="0"/>
                        </a:spcBef>
                        <a:spcAft>
                          <a:spcPts val="0"/>
                        </a:spcAft>
                        <a:buNone/>
                      </a:pPr>
                      <a:r>
                        <a:rPr b="1" lang="en" sz="700">
                          <a:latin typeface="Times New Roman"/>
                          <a:ea typeface="Times New Roman"/>
                          <a:cs typeface="Times New Roman"/>
                          <a:sym typeface="Times New Roman"/>
                        </a:rPr>
                        <a:t>Model</a:t>
                      </a:r>
                      <a:endParaRPr b="1" sz="7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700">
                          <a:latin typeface="Times New Roman"/>
                          <a:ea typeface="Times New Roman"/>
                          <a:cs typeface="Times New Roman"/>
                          <a:sym typeface="Times New Roman"/>
                        </a:rPr>
                        <a:t>OLS</a:t>
                      </a:r>
                      <a:endParaRPr sz="7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b="1" lang="en" sz="700">
                          <a:latin typeface="Times New Roman"/>
                          <a:ea typeface="Times New Roman"/>
                          <a:cs typeface="Times New Roman"/>
                          <a:sym typeface="Times New Roman"/>
                        </a:rPr>
                        <a:t>Adj. R-squared</a:t>
                      </a:r>
                      <a:endParaRPr b="1" sz="7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700">
                          <a:latin typeface="Times New Roman"/>
                          <a:ea typeface="Times New Roman"/>
                          <a:cs typeface="Times New Roman"/>
                          <a:sym typeface="Times New Roman"/>
                        </a:rPr>
                        <a:t>0.077</a:t>
                      </a:r>
                      <a:endParaRPr sz="700">
                        <a:latin typeface="Times New Roman"/>
                        <a:ea typeface="Times New Roman"/>
                        <a:cs typeface="Times New Roman"/>
                        <a:sym typeface="Times New Roman"/>
                      </a:endParaRPr>
                    </a:p>
                  </a:txBody>
                  <a:tcPr marT="63500" marB="63500" marR="63500" marL="63500"/>
                </a:tc>
              </a:tr>
              <a:tr h="245850">
                <a:tc>
                  <a:txBody>
                    <a:bodyPr/>
                    <a:lstStyle/>
                    <a:p>
                      <a:pPr indent="0" lvl="0" marL="0" rtl="0" algn="just">
                        <a:spcBef>
                          <a:spcPts val="0"/>
                        </a:spcBef>
                        <a:spcAft>
                          <a:spcPts val="0"/>
                        </a:spcAft>
                        <a:buNone/>
                      </a:pPr>
                      <a:r>
                        <a:rPr b="1" lang="en" sz="700">
                          <a:latin typeface="Times New Roman"/>
                          <a:ea typeface="Times New Roman"/>
                          <a:cs typeface="Times New Roman"/>
                          <a:sym typeface="Times New Roman"/>
                        </a:rPr>
                        <a:t>Method</a:t>
                      </a:r>
                      <a:endParaRPr b="1" sz="7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700">
                          <a:latin typeface="Times New Roman"/>
                          <a:ea typeface="Times New Roman"/>
                          <a:cs typeface="Times New Roman"/>
                          <a:sym typeface="Times New Roman"/>
                        </a:rPr>
                        <a:t>Least Squares</a:t>
                      </a:r>
                      <a:endParaRPr sz="7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b="1" lang="en" sz="700">
                          <a:latin typeface="Times New Roman"/>
                          <a:ea typeface="Times New Roman"/>
                          <a:cs typeface="Times New Roman"/>
                          <a:sym typeface="Times New Roman"/>
                        </a:rPr>
                        <a:t>F-statistic</a:t>
                      </a:r>
                      <a:endParaRPr b="1" sz="7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700">
                          <a:latin typeface="Times New Roman"/>
                          <a:ea typeface="Times New Roman"/>
                          <a:cs typeface="Times New Roman"/>
                          <a:sym typeface="Times New Roman"/>
                        </a:rPr>
                        <a:t>36.53</a:t>
                      </a:r>
                      <a:endParaRPr sz="700">
                        <a:latin typeface="Times New Roman"/>
                        <a:ea typeface="Times New Roman"/>
                        <a:cs typeface="Times New Roman"/>
                        <a:sym typeface="Times New Roman"/>
                      </a:endParaRPr>
                    </a:p>
                  </a:txBody>
                  <a:tcPr marT="63500" marB="63500" marR="63500" marL="63500"/>
                </a:tc>
              </a:tr>
              <a:tr h="245850">
                <a:tc>
                  <a:txBody>
                    <a:bodyPr/>
                    <a:lstStyle/>
                    <a:p>
                      <a:pPr indent="0" lvl="0" marL="0" rtl="0" algn="just">
                        <a:spcBef>
                          <a:spcPts val="0"/>
                        </a:spcBef>
                        <a:spcAft>
                          <a:spcPts val="0"/>
                        </a:spcAft>
                        <a:buNone/>
                      </a:pPr>
                      <a:r>
                        <a:rPr b="1" lang="en" sz="700">
                          <a:latin typeface="Times New Roman"/>
                          <a:ea typeface="Times New Roman"/>
                          <a:cs typeface="Times New Roman"/>
                          <a:sym typeface="Times New Roman"/>
                        </a:rPr>
                        <a:t>Date</a:t>
                      </a:r>
                      <a:endParaRPr b="1" sz="7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700">
                          <a:latin typeface="Times New Roman"/>
                          <a:ea typeface="Times New Roman"/>
                          <a:cs typeface="Times New Roman"/>
                          <a:sym typeface="Times New Roman"/>
                        </a:rPr>
                        <a:t>Tue, 22 Aug 2023</a:t>
                      </a:r>
                      <a:endParaRPr sz="7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b="1" lang="en" sz="700">
                          <a:latin typeface="Times New Roman"/>
                          <a:ea typeface="Times New Roman"/>
                          <a:cs typeface="Times New Roman"/>
                          <a:sym typeface="Times New Roman"/>
                        </a:rPr>
                        <a:t>Prob (F-statistic)</a:t>
                      </a:r>
                      <a:endParaRPr b="1" sz="7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700">
                          <a:latin typeface="Times New Roman"/>
                          <a:ea typeface="Times New Roman"/>
                          <a:cs typeface="Times New Roman"/>
                          <a:sym typeface="Times New Roman"/>
                        </a:rPr>
                        <a:t>0.00</a:t>
                      </a:r>
                      <a:endParaRPr sz="700">
                        <a:latin typeface="Times New Roman"/>
                        <a:ea typeface="Times New Roman"/>
                        <a:cs typeface="Times New Roman"/>
                        <a:sym typeface="Times New Roman"/>
                      </a:endParaRPr>
                    </a:p>
                  </a:txBody>
                  <a:tcPr marT="63500" marB="63500" marR="63500" marL="63500"/>
                </a:tc>
              </a:tr>
              <a:tr h="245850">
                <a:tc>
                  <a:txBody>
                    <a:bodyPr/>
                    <a:lstStyle/>
                    <a:p>
                      <a:pPr indent="0" lvl="0" marL="0" rtl="0" algn="just">
                        <a:spcBef>
                          <a:spcPts val="0"/>
                        </a:spcBef>
                        <a:spcAft>
                          <a:spcPts val="0"/>
                        </a:spcAft>
                        <a:buNone/>
                      </a:pPr>
                      <a:r>
                        <a:rPr b="1" lang="en" sz="700">
                          <a:latin typeface="Times New Roman"/>
                          <a:ea typeface="Times New Roman"/>
                          <a:cs typeface="Times New Roman"/>
                          <a:sym typeface="Times New Roman"/>
                        </a:rPr>
                        <a:t>Time</a:t>
                      </a:r>
                      <a:endParaRPr b="1" sz="7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700">
                          <a:latin typeface="Times New Roman"/>
                          <a:ea typeface="Times New Roman"/>
                          <a:cs typeface="Times New Roman"/>
                          <a:sym typeface="Times New Roman"/>
                        </a:rPr>
                        <a:t>03:24:24</a:t>
                      </a:r>
                      <a:endParaRPr sz="7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b="1" lang="en" sz="700">
                          <a:latin typeface="Times New Roman"/>
                          <a:ea typeface="Times New Roman"/>
                          <a:cs typeface="Times New Roman"/>
                          <a:sym typeface="Times New Roman"/>
                        </a:rPr>
                        <a:t>Log-Likelihood</a:t>
                      </a:r>
                      <a:endParaRPr b="1" sz="7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700">
                          <a:latin typeface="Times New Roman"/>
                          <a:ea typeface="Times New Roman"/>
                          <a:cs typeface="Times New Roman"/>
                          <a:sym typeface="Times New Roman"/>
                        </a:rPr>
                        <a:t>-17013</a:t>
                      </a:r>
                      <a:endParaRPr sz="700">
                        <a:latin typeface="Times New Roman"/>
                        <a:ea typeface="Times New Roman"/>
                        <a:cs typeface="Times New Roman"/>
                        <a:sym typeface="Times New Roman"/>
                      </a:endParaRPr>
                    </a:p>
                  </a:txBody>
                  <a:tcPr marT="63500" marB="63500" marR="63500" marL="63500"/>
                </a:tc>
              </a:tr>
              <a:tr h="336850">
                <a:tc>
                  <a:txBody>
                    <a:bodyPr/>
                    <a:lstStyle/>
                    <a:p>
                      <a:pPr indent="0" lvl="0" marL="0" rtl="0" algn="just">
                        <a:spcBef>
                          <a:spcPts val="0"/>
                        </a:spcBef>
                        <a:spcAft>
                          <a:spcPts val="0"/>
                        </a:spcAft>
                        <a:buNone/>
                      </a:pPr>
                      <a:r>
                        <a:rPr b="1" lang="en" sz="700">
                          <a:latin typeface="Times New Roman"/>
                          <a:ea typeface="Times New Roman"/>
                          <a:cs typeface="Times New Roman"/>
                          <a:sym typeface="Times New Roman"/>
                        </a:rPr>
                        <a:t>No. Observations</a:t>
                      </a:r>
                      <a:endParaRPr b="1" sz="7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700">
                          <a:latin typeface="Times New Roman"/>
                          <a:ea typeface="Times New Roman"/>
                          <a:cs typeface="Times New Roman"/>
                          <a:sym typeface="Times New Roman"/>
                        </a:rPr>
                        <a:t>25000</a:t>
                      </a:r>
                      <a:endParaRPr sz="7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b="1" lang="en" sz="700">
                          <a:latin typeface="Times New Roman"/>
                          <a:ea typeface="Times New Roman"/>
                          <a:cs typeface="Times New Roman"/>
                          <a:sym typeface="Times New Roman"/>
                        </a:rPr>
                        <a:t>AIC</a:t>
                      </a:r>
                      <a:endParaRPr b="1" sz="7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700">
                          <a:latin typeface="Times New Roman"/>
                          <a:ea typeface="Times New Roman"/>
                          <a:cs typeface="Times New Roman"/>
                          <a:sym typeface="Times New Roman"/>
                        </a:rPr>
                        <a:t>3.415e+04</a:t>
                      </a:r>
                      <a:endParaRPr sz="700">
                        <a:latin typeface="Times New Roman"/>
                        <a:ea typeface="Times New Roman"/>
                        <a:cs typeface="Times New Roman"/>
                        <a:sym typeface="Times New Roman"/>
                      </a:endParaRPr>
                    </a:p>
                  </a:txBody>
                  <a:tcPr marT="63500" marB="63500" marR="63500" marL="63500"/>
                </a:tc>
              </a:tr>
              <a:tr h="245850">
                <a:tc>
                  <a:txBody>
                    <a:bodyPr/>
                    <a:lstStyle/>
                    <a:p>
                      <a:pPr indent="0" lvl="0" marL="0" rtl="0" algn="just">
                        <a:spcBef>
                          <a:spcPts val="0"/>
                        </a:spcBef>
                        <a:spcAft>
                          <a:spcPts val="0"/>
                        </a:spcAft>
                        <a:buNone/>
                      </a:pPr>
                      <a:r>
                        <a:rPr b="1" lang="en" sz="700">
                          <a:latin typeface="Times New Roman"/>
                          <a:ea typeface="Times New Roman"/>
                          <a:cs typeface="Times New Roman"/>
                          <a:sym typeface="Times New Roman"/>
                        </a:rPr>
                        <a:t>Df Residuals</a:t>
                      </a:r>
                      <a:endParaRPr b="1" sz="7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700">
                          <a:latin typeface="Times New Roman"/>
                          <a:ea typeface="Times New Roman"/>
                          <a:cs typeface="Times New Roman"/>
                          <a:sym typeface="Times New Roman"/>
                        </a:rPr>
                        <a:t>24940</a:t>
                      </a:r>
                      <a:endParaRPr sz="7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b="1" lang="en" sz="700">
                          <a:latin typeface="Times New Roman"/>
                          <a:ea typeface="Times New Roman"/>
                          <a:cs typeface="Times New Roman"/>
                          <a:sym typeface="Times New Roman"/>
                        </a:rPr>
                        <a:t>BIC</a:t>
                      </a:r>
                      <a:endParaRPr b="1" sz="700">
                        <a:latin typeface="Times New Roman"/>
                        <a:ea typeface="Times New Roman"/>
                        <a:cs typeface="Times New Roman"/>
                        <a:sym typeface="Times New Roman"/>
                      </a:endParaRPr>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700">
                          <a:latin typeface="Times New Roman"/>
                          <a:ea typeface="Times New Roman"/>
                          <a:cs typeface="Times New Roman"/>
                          <a:sym typeface="Times New Roman"/>
                        </a:rPr>
                        <a:t>3.463e+04</a:t>
                      </a:r>
                      <a:endParaRPr sz="700">
                        <a:latin typeface="Times New Roman"/>
                        <a:ea typeface="Times New Roman"/>
                        <a:cs typeface="Times New Roman"/>
                        <a:sym typeface="Times New Roman"/>
                      </a:endParaRPr>
                    </a:p>
                  </a:txBody>
                  <a:tcPr marT="63500" marB="63500" marR="63500" marL="63500">
                    <a:lnB cap="flat" cmpd="sng" w="12700">
                      <a:solidFill>
                        <a:srgbClr val="000000"/>
                      </a:solidFill>
                      <a:prstDash val="solid"/>
                      <a:round/>
                      <a:headEnd len="sm" w="sm" type="none"/>
                      <a:tailEnd len="sm" w="sm" type="none"/>
                    </a:lnB>
                  </a:tcPr>
                </a:tc>
              </a:tr>
              <a:tr h="155800">
                <a:tc>
                  <a:txBody>
                    <a:bodyPr/>
                    <a:lstStyle/>
                    <a:p>
                      <a:pPr indent="0" lvl="0" marL="0" rtl="0" algn="just">
                        <a:spcBef>
                          <a:spcPts val="0"/>
                        </a:spcBef>
                        <a:spcAft>
                          <a:spcPts val="0"/>
                        </a:spcAft>
                        <a:buNone/>
                      </a:pPr>
                      <a:r>
                        <a:rPr b="1" lang="en" sz="700">
                          <a:latin typeface="Times New Roman"/>
                          <a:ea typeface="Times New Roman"/>
                          <a:cs typeface="Times New Roman"/>
                          <a:sym typeface="Times New Roman"/>
                        </a:rPr>
                        <a:t>Df Model</a:t>
                      </a:r>
                      <a:endParaRPr b="1" sz="7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700">
                          <a:latin typeface="Times New Roman"/>
                          <a:ea typeface="Times New Roman"/>
                          <a:cs typeface="Times New Roman"/>
                          <a:sym typeface="Times New Roman"/>
                        </a:rPr>
                        <a:t>59</a:t>
                      </a:r>
                      <a:endParaRPr sz="700">
                        <a:latin typeface="Times New Roman"/>
                        <a:ea typeface="Times New Roman"/>
                        <a:cs typeface="Times New Roman"/>
                        <a:sym typeface="Times New Roman"/>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just">
                        <a:spcBef>
                          <a:spcPts val="0"/>
                        </a:spcBef>
                        <a:spcAft>
                          <a:spcPts val="0"/>
                        </a:spcAft>
                        <a:buNone/>
                      </a:pPr>
                      <a:r>
                        <a:rPr b="1" lang="en" sz="700">
                          <a:latin typeface="Times New Roman"/>
                          <a:ea typeface="Times New Roman"/>
                          <a:cs typeface="Times New Roman"/>
                          <a:sym typeface="Times New Roman"/>
                        </a:rPr>
                        <a:t>Covariance Type</a:t>
                      </a:r>
                      <a:endParaRPr b="1" sz="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700">
                          <a:latin typeface="Times New Roman"/>
                          <a:ea typeface="Times New Roman"/>
                          <a:cs typeface="Times New Roman"/>
                          <a:sym typeface="Times New Roman"/>
                        </a:rPr>
                        <a:t>nonrobust</a:t>
                      </a:r>
                      <a:endParaRPr sz="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5850">
                <a:tc>
                  <a:txBody>
                    <a:bodyPr/>
                    <a:lstStyle/>
                    <a:p>
                      <a:pPr indent="0" lvl="0" marL="0" rtl="0" algn="just">
                        <a:spcBef>
                          <a:spcPts val="0"/>
                        </a:spcBef>
                        <a:spcAft>
                          <a:spcPts val="0"/>
                        </a:spcAft>
                        <a:buNone/>
                      </a:pPr>
                      <a:r>
                        <a:rPr b="1" lang="en" sz="700">
                          <a:latin typeface="Times New Roman"/>
                          <a:ea typeface="Times New Roman"/>
                          <a:cs typeface="Times New Roman"/>
                          <a:sym typeface="Times New Roman"/>
                        </a:rPr>
                        <a:t>Omnibus</a:t>
                      </a:r>
                      <a:endParaRPr b="1" sz="7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700">
                          <a:latin typeface="Times New Roman"/>
                          <a:ea typeface="Times New Roman"/>
                          <a:cs typeface="Times New Roman"/>
                          <a:sym typeface="Times New Roman"/>
                        </a:rPr>
                        <a:t>109088.534</a:t>
                      </a:r>
                      <a:endParaRPr sz="7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b="1" lang="en" sz="700">
                          <a:latin typeface="Times New Roman"/>
                          <a:ea typeface="Times New Roman"/>
                          <a:cs typeface="Times New Roman"/>
                          <a:sym typeface="Times New Roman"/>
                        </a:rPr>
                        <a:t>Durbin-Watson</a:t>
                      </a:r>
                      <a:endParaRPr b="1" sz="700">
                        <a:latin typeface="Times New Roman"/>
                        <a:ea typeface="Times New Roman"/>
                        <a:cs typeface="Times New Roman"/>
                        <a:sym typeface="Times New Roman"/>
                      </a:endParaRPr>
                    </a:p>
                  </a:txBody>
                  <a:tcPr marT="63500" marB="63500" marR="63500" marL="63500">
                    <a:lnT cap="flat" cmpd="sng" w="12700">
                      <a:solidFill>
                        <a:srgbClr val="000000"/>
                      </a:solidFill>
                      <a:prstDash val="solid"/>
                      <a:round/>
                      <a:headEnd len="sm" w="sm" type="none"/>
                      <a:tailEnd len="sm" w="sm" type="none"/>
                    </a:lnT>
                  </a:tcPr>
                </a:tc>
                <a:tc>
                  <a:txBody>
                    <a:bodyPr/>
                    <a:lstStyle/>
                    <a:p>
                      <a:pPr indent="0" lvl="0" marL="0" rtl="0" algn="just">
                        <a:spcBef>
                          <a:spcPts val="0"/>
                        </a:spcBef>
                        <a:spcAft>
                          <a:spcPts val="0"/>
                        </a:spcAft>
                        <a:buNone/>
                      </a:pPr>
                      <a:r>
                        <a:rPr lang="en" sz="700">
                          <a:latin typeface="Times New Roman"/>
                          <a:ea typeface="Times New Roman"/>
                          <a:cs typeface="Times New Roman"/>
                          <a:sym typeface="Times New Roman"/>
                        </a:rPr>
                        <a:t>1.998</a:t>
                      </a:r>
                      <a:endParaRPr sz="700">
                        <a:latin typeface="Times New Roman"/>
                        <a:ea typeface="Times New Roman"/>
                        <a:cs typeface="Times New Roman"/>
                        <a:sym typeface="Times New Roman"/>
                      </a:endParaRPr>
                    </a:p>
                  </a:txBody>
                  <a:tcPr marT="63500" marB="63500" marR="63500" marL="63500">
                    <a:lnT cap="flat" cmpd="sng" w="12700">
                      <a:solidFill>
                        <a:srgbClr val="000000"/>
                      </a:solidFill>
                      <a:prstDash val="solid"/>
                      <a:round/>
                      <a:headEnd len="sm" w="sm" type="none"/>
                      <a:tailEnd len="sm" w="sm" type="none"/>
                    </a:lnT>
                  </a:tcPr>
                </a:tc>
              </a:tr>
              <a:tr h="245850">
                <a:tc>
                  <a:txBody>
                    <a:bodyPr/>
                    <a:lstStyle/>
                    <a:p>
                      <a:pPr indent="0" lvl="0" marL="0" rtl="0" algn="just">
                        <a:spcBef>
                          <a:spcPts val="0"/>
                        </a:spcBef>
                        <a:spcAft>
                          <a:spcPts val="0"/>
                        </a:spcAft>
                        <a:buNone/>
                      </a:pPr>
                      <a:r>
                        <a:rPr b="1" lang="en" sz="700">
                          <a:latin typeface="Times New Roman"/>
                          <a:ea typeface="Times New Roman"/>
                          <a:cs typeface="Times New Roman"/>
                          <a:sym typeface="Times New Roman"/>
                        </a:rPr>
                        <a:t>Prob(Omnibus)</a:t>
                      </a:r>
                      <a:endParaRPr b="1" sz="7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700">
                          <a:latin typeface="Times New Roman"/>
                          <a:ea typeface="Times New Roman"/>
                          <a:cs typeface="Times New Roman"/>
                          <a:sym typeface="Times New Roman"/>
                        </a:rPr>
                        <a:t>0.000</a:t>
                      </a:r>
                      <a:endParaRPr sz="7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b="1" lang="en" sz="700">
                          <a:latin typeface="Times New Roman"/>
                          <a:ea typeface="Times New Roman"/>
                          <a:cs typeface="Times New Roman"/>
                          <a:sym typeface="Times New Roman"/>
                        </a:rPr>
                        <a:t>Jarque-Bera (JB)</a:t>
                      </a:r>
                      <a:endParaRPr b="1" sz="7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700">
                          <a:latin typeface="Times New Roman"/>
                          <a:ea typeface="Times New Roman"/>
                          <a:cs typeface="Times New Roman"/>
                          <a:sym typeface="Times New Roman"/>
                        </a:rPr>
                        <a:t>3116.151</a:t>
                      </a:r>
                      <a:endParaRPr sz="700">
                        <a:latin typeface="Times New Roman"/>
                        <a:ea typeface="Times New Roman"/>
                        <a:cs typeface="Times New Roman"/>
                        <a:sym typeface="Times New Roman"/>
                      </a:endParaRPr>
                    </a:p>
                  </a:txBody>
                  <a:tcPr marT="63500" marB="63500" marR="63500" marL="63500"/>
                </a:tc>
              </a:tr>
              <a:tr h="154850">
                <a:tc>
                  <a:txBody>
                    <a:bodyPr/>
                    <a:lstStyle/>
                    <a:p>
                      <a:pPr indent="0" lvl="0" marL="0" rtl="0" algn="just">
                        <a:spcBef>
                          <a:spcPts val="0"/>
                        </a:spcBef>
                        <a:spcAft>
                          <a:spcPts val="0"/>
                        </a:spcAft>
                        <a:buNone/>
                      </a:pPr>
                      <a:r>
                        <a:rPr b="1" lang="en" sz="700">
                          <a:latin typeface="Times New Roman"/>
                          <a:ea typeface="Times New Roman"/>
                          <a:cs typeface="Times New Roman"/>
                          <a:sym typeface="Times New Roman"/>
                        </a:rPr>
                        <a:t>Skew</a:t>
                      </a:r>
                      <a:endParaRPr b="1" sz="7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700">
                          <a:latin typeface="Times New Roman"/>
                          <a:ea typeface="Times New Roman"/>
                          <a:cs typeface="Times New Roman"/>
                          <a:sym typeface="Times New Roman"/>
                        </a:rPr>
                        <a:t>0.182</a:t>
                      </a:r>
                      <a:endParaRPr sz="7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b="1" lang="en" sz="700">
                          <a:latin typeface="Times New Roman"/>
                          <a:ea typeface="Times New Roman"/>
                          <a:cs typeface="Times New Roman"/>
                          <a:sym typeface="Times New Roman"/>
                        </a:rPr>
                        <a:t>Prob(JB)</a:t>
                      </a:r>
                      <a:endParaRPr b="1" sz="7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700">
                          <a:latin typeface="Times New Roman"/>
                          <a:ea typeface="Times New Roman"/>
                          <a:cs typeface="Times New Roman"/>
                          <a:sym typeface="Times New Roman"/>
                        </a:rPr>
                        <a:t>0.00</a:t>
                      </a:r>
                      <a:endParaRPr sz="700">
                        <a:latin typeface="Times New Roman"/>
                        <a:ea typeface="Times New Roman"/>
                        <a:cs typeface="Times New Roman"/>
                        <a:sym typeface="Times New Roman"/>
                      </a:endParaRPr>
                    </a:p>
                  </a:txBody>
                  <a:tcPr marT="63500" marB="63500" marR="63500" marL="63500"/>
                </a:tc>
              </a:tr>
              <a:tr h="154850">
                <a:tc>
                  <a:txBody>
                    <a:bodyPr/>
                    <a:lstStyle/>
                    <a:p>
                      <a:pPr indent="0" lvl="0" marL="0" rtl="0" algn="just">
                        <a:spcBef>
                          <a:spcPts val="0"/>
                        </a:spcBef>
                        <a:spcAft>
                          <a:spcPts val="0"/>
                        </a:spcAft>
                        <a:buNone/>
                      </a:pPr>
                      <a:r>
                        <a:rPr b="1" lang="en" sz="700">
                          <a:latin typeface="Times New Roman"/>
                          <a:ea typeface="Times New Roman"/>
                          <a:cs typeface="Times New Roman"/>
                          <a:sym typeface="Times New Roman"/>
                        </a:rPr>
                        <a:t>Kurtosis</a:t>
                      </a:r>
                      <a:endParaRPr b="1" sz="7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700">
                          <a:latin typeface="Times New Roman"/>
                          <a:ea typeface="Times New Roman"/>
                          <a:cs typeface="Times New Roman"/>
                          <a:sym typeface="Times New Roman"/>
                        </a:rPr>
                        <a:t>1.309</a:t>
                      </a:r>
                      <a:endParaRPr sz="7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b="1" lang="en" sz="700">
                          <a:latin typeface="Times New Roman"/>
                          <a:ea typeface="Times New Roman"/>
                          <a:cs typeface="Times New Roman"/>
                          <a:sym typeface="Times New Roman"/>
                        </a:rPr>
                        <a:t>Cond. No.</a:t>
                      </a:r>
                      <a:endParaRPr b="1" sz="7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700">
                          <a:latin typeface="Times New Roman"/>
                          <a:ea typeface="Times New Roman"/>
                          <a:cs typeface="Times New Roman"/>
                          <a:sym typeface="Times New Roman"/>
                        </a:rPr>
                        <a:t>1.19e+16</a:t>
                      </a:r>
                      <a:endParaRPr sz="7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LOGISTIC REGRESSION</a:t>
            </a:r>
            <a:endParaRPr/>
          </a:p>
        </p:txBody>
      </p:sp>
      <p:sp>
        <p:nvSpPr>
          <p:cNvPr id="340" name="Google Shape;340;p23"/>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fontScale="77500" lnSpcReduction="10000"/>
          </a:bodyPr>
          <a:lstStyle/>
          <a:p>
            <a:pPr indent="-292576" lvl="0" marL="457200" rtl="0" algn="l">
              <a:spcBef>
                <a:spcPts val="0"/>
              </a:spcBef>
              <a:spcAft>
                <a:spcPts val="0"/>
              </a:spcAft>
              <a:buSzPct val="100000"/>
              <a:buChar char="●"/>
            </a:pPr>
            <a:r>
              <a:rPr lang="en"/>
              <a:t>Logistic Regression with KMeansSMOTE Oversampling:</a:t>
            </a:r>
            <a:endParaRPr/>
          </a:p>
          <a:p>
            <a:pPr indent="-282733" lvl="1" marL="914400" rtl="0" algn="l">
              <a:spcBef>
                <a:spcPts val="0"/>
              </a:spcBef>
              <a:spcAft>
                <a:spcPts val="0"/>
              </a:spcAft>
              <a:buSzPct val="100000"/>
              <a:buChar char="○"/>
            </a:pPr>
            <a:r>
              <a:rPr lang="en"/>
              <a:t>Addressed class imbalance using KMeansSMOTE oversampling.</a:t>
            </a:r>
            <a:endParaRPr/>
          </a:p>
          <a:p>
            <a:pPr indent="-282733" lvl="1" marL="914400" rtl="0" algn="l">
              <a:spcBef>
                <a:spcPts val="0"/>
              </a:spcBef>
              <a:spcAft>
                <a:spcPts val="0"/>
              </a:spcAft>
              <a:buSzPct val="100000"/>
              <a:buChar char="○"/>
            </a:pPr>
            <a:r>
              <a:rPr lang="en"/>
              <a:t>Trained Logistic Regression on resampled data.</a:t>
            </a:r>
            <a:endParaRPr/>
          </a:p>
          <a:p>
            <a:pPr indent="-282733" lvl="1" marL="914400" rtl="0" algn="l">
              <a:spcBef>
                <a:spcPts val="0"/>
              </a:spcBef>
              <a:spcAft>
                <a:spcPts val="0"/>
              </a:spcAft>
              <a:buSzPct val="100000"/>
              <a:buChar char="○"/>
            </a:pPr>
            <a:r>
              <a:rPr lang="en"/>
              <a:t>Evaluated model on test set with classification report.</a:t>
            </a:r>
            <a:endParaRPr/>
          </a:p>
          <a:p>
            <a:pPr indent="-292576" lvl="0" marL="457200" rtl="0" algn="l">
              <a:spcBef>
                <a:spcPts val="0"/>
              </a:spcBef>
              <a:spcAft>
                <a:spcPts val="0"/>
              </a:spcAft>
              <a:buSzPct val="100000"/>
              <a:buChar char="●"/>
            </a:pPr>
            <a:r>
              <a:rPr lang="en"/>
              <a:t>Polynomial Logistic Regression:</a:t>
            </a:r>
            <a:endParaRPr/>
          </a:p>
          <a:p>
            <a:pPr indent="-282733" lvl="1" marL="914400" rtl="0" algn="l">
              <a:spcBef>
                <a:spcPts val="0"/>
              </a:spcBef>
              <a:spcAft>
                <a:spcPts val="0"/>
              </a:spcAft>
              <a:buSzPct val="100000"/>
              <a:buChar char="○"/>
            </a:pPr>
            <a:r>
              <a:rPr lang="en"/>
              <a:t>Evaluated Logistic Regression model on test set.</a:t>
            </a:r>
            <a:endParaRPr/>
          </a:p>
          <a:p>
            <a:pPr indent="-282733" lvl="1" marL="914400" rtl="0" algn="l">
              <a:spcBef>
                <a:spcPts val="0"/>
              </a:spcBef>
              <a:spcAft>
                <a:spcPts val="0"/>
              </a:spcAft>
              <a:buSzPct val="100000"/>
              <a:buChar char="○"/>
            </a:pPr>
            <a:r>
              <a:rPr lang="en"/>
              <a:t>Added Polynomial features (degree 2) for complexity.</a:t>
            </a:r>
            <a:endParaRPr/>
          </a:p>
          <a:p>
            <a:pPr indent="-282733" lvl="1" marL="914400" rtl="0" algn="l">
              <a:spcBef>
                <a:spcPts val="0"/>
              </a:spcBef>
              <a:spcAft>
                <a:spcPts val="0"/>
              </a:spcAft>
              <a:buSzPct val="100000"/>
              <a:buChar char="○"/>
            </a:pPr>
            <a:r>
              <a:rPr lang="en"/>
              <a:t>Classification report provided insights into predictive performance.</a:t>
            </a:r>
            <a:endParaRPr/>
          </a:p>
          <a:p>
            <a:pPr indent="-282733" lvl="1" marL="914400" rtl="0" algn="l">
              <a:spcBef>
                <a:spcPts val="0"/>
              </a:spcBef>
              <a:spcAft>
                <a:spcPts val="0"/>
              </a:spcAft>
              <a:buSzPct val="100000"/>
              <a:buChar char="○"/>
            </a:pPr>
            <a:r>
              <a:rPr lang="en"/>
              <a:t>Evaluated Polynomial Logistic Regression on training data.</a:t>
            </a:r>
            <a:endParaRPr/>
          </a:p>
        </p:txBody>
      </p:sp>
      <p:sp>
        <p:nvSpPr>
          <p:cNvPr id="341" name="Google Shape;341;p23"/>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Linear Regression Evaluation:</a:t>
            </a:r>
            <a:endParaRPr/>
          </a:p>
          <a:p>
            <a:pPr indent="-293211" lvl="1" marL="914400" rtl="0" algn="l">
              <a:spcBef>
                <a:spcPts val="0"/>
              </a:spcBef>
              <a:spcAft>
                <a:spcPts val="0"/>
              </a:spcAft>
              <a:buSzPct val="100000"/>
              <a:buChar char="○"/>
            </a:pPr>
            <a:r>
              <a:rPr lang="en"/>
              <a:t>Assessed Linear Regression on test dataset (around 60% accuracy).</a:t>
            </a:r>
            <a:endParaRPr/>
          </a:p>
          <a:p>
            <a:pPr indent="-293211" lvl="1" marL="914400" rtl="0" algn="l">
              <a:spcBef>
                <a:spcPts val="0"/>
              </a:spcBef>
              <a:spcAft>
                <a:spcPts val="0"/>
              </a:spcAft>
              <a:buSzPct val="100000"/>
              <a:buChar char="○"/>
            </a:pPr>
            <a:r>
              <a:rPr lang="en"/>
              <a:t>Classification report detailed precision, recall, F1-score, and support.</a:t>
            </a:r>
            <a:endParaRPr/>
          </a:p>
          <a:p>
            <a:pPr indent="-293211" lvl="1" marL="914400" rtl="0" algn="l">
              <a:spcBef>
                <a:spcPts val="0"/>
              </a:spcBef>
              <a:spcAft>
                <a:spcPts val="0"/>
              </a:spcAft>
              <a:buSzPct val="100000"/>
              <a:buChar char="○"/>
            </a:pPr>
            <a:r>
              <a:rPr lang="en"/>
              <a:t>Similar performance observed on training set.</a:t>
            </a:r>
            <a:endParaRPr/>
          </a:p>
          <a:p>
            <a:pPr indent="-304958" lvl="0" marL="457200" rtl="0" algn="l">
              <a:spcBef>
                <a:spcPts val="0"/>
              </a:spcBef>
              <a:spcAft>
                <a:spcPts val="0"/>
              </a:spcAft>
              <a:buSzPct val="100000"/>
              <a:buChar char="●"/>
            </a:pPr>
            <a:r>
              <a:rPr lang="en"/>
              <a:t>Polynomial Logistic Regression Discriminatory Power:</a:t>
            </a:r>
            <a:endParaRPr/>
          </a:p>
          <a:p>
            <a:pPr indent="-293211" lvl="1" marL="914400" rtl="0" algn="l">
              <a:spcBef>
                <a:spcPts val="0"/>
              </a:spcBef>
              <a:spcAft>
                <a:spcPts val="0"/>
              </a:spcAft>
              <a:buSzPct val="100000"/>
              <a:buChar char="○"/>
            </a:pPr>
            <a:r>
              <a:rPr lang="en"/>
              <a:t>Polynomial Logistic Regression consistently demonstrated AUC score of 0.63.</a:t>
            </a:r>
            <a:endParaRPr/>
          </a:p>
          <a:p>
            <a:pPr indent="-293211" lvl="1" marL="914400" rtl="0" algn="l">
              <a:spcBef>
                <a:spcPts val="0"/>
              </a:spcBef>
              <a:spcAft>
                <a:spcPts val="0"/>
              </a:spcAft>
              <a:buSzPct val="100000"/>
              <a:buChar char="○"/>
            </a:pPr>
            <a:r>
              <a:rPr lang="en"/>
              <a:t>AUC score affirmed model's consistent discriminatory power.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 ROC CURVE AND HEATMAP</a:t>
            </a:r>
            <a:endParaRPr/>
          </a:p>
        </p:txBody>
      </p:sp>
      <p:pic>
        <p:nvPicPr>
          <p:cNvPr id="347" name="Google Shape;347;p24"/>
          <p:cNvPicPr preferRelativeResize="0"/>
          <p:nvPr/>
        </p:nvPicPr>
        <p:blipFill>
          <a:blip r:embed="rId3">
            <a:alphaModFix/>
          </a:blip>
          <a:stretch>
            <a:fillRect/>
          </a:stretch>
        </p:blipFill>
        <p:spPr>
          <a:xfrm>
            <a:off x="1303800" y="1853325"/>
            <a:ext cx="3429000" cy="2678327"/>
          </a:xfrm>
          <a:prstGeom prst="rect">
            <a:avLst/>
          </a:prstGeom>
          <a:noFill/>
          <a:ln>
            <a:noFill/>
          </a:ln>
        </p:spPr>
      </p:pic>
      <p:pic>
        <p:nvPicPr>
          <p:cNvPr id="348" name="Google Shape;348;p24"/>
          <p:cNvPicPr preferRelativeResize="0"/>
          <p:nvPr/>
        </p:nvPicPr>
        <p:blipFill>
          <a:blip r:embed="rId4">
            <a:alphaModFix/>
          </a:blip>
          <a:stretch>
            <a:fillRect/>
          </a:stretch>
        </p:blipFill>
        <p:spPr>
          <a:xfrm>
            <a:off x="4885200" y="1750275"/>
            <a:ext cx="3429000" cy="284514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POLYNOMIAL LOGISTIC REGRESSION - ROC CURVE AND HEATMAP</a:t>
            </a:r>
            <a:endParaRPr/>
          </a:p>
        </p:txBody>
      </p:sp>
      <p:pic>
        <p:nvPicPr>
          <p:cNvPr id="354" name="Google Shape;354;p25"/>
          <p:cNvPicPr preferRelativeResize="0"/>
          <p:nvPr/>
        </p:nvPicPr>
        <p:blipFill>
          <a:blip r:embed="rId3">
            <a:alphaModFix/>
          </a:blip>
          <a:stretch>
            <a:fillRect/>
          </a:stretch>
        </p:blipFill>
        <p:spPr>
          <a:xfrm>
            <a:off x="1303800" y="1917088"/>
            <a:ext cx="3429000" cy="2678327"/>
          </a:xfrm>
          <a:prstGeom prst="rect">
            <a:avLst/>
          </a:prstGeom>
          <a:noFill/>
          <a:ln>
            <a:noFill/>
          </a:ln>
        </p:spPr>
      </p:pic>
      <p:pic>
        <p:nvPicPr>
          <p:cNvPr id="355" name="Google Shape;355;p25"/>
          <p:cNvPicPr preferRelativeResize="0"/>
          <p:nvPr/>
        </p:nvPicPr>
        <p:blipFill>
          <a:blip r:embed="rId4">
            <a:alphaModFix/>
          </a:blip>
          <a:stretch>
            <a:fillRect/>
          </a:stretch>
        </p:blipFill>
        <p:spPr>
          <a:xfrm>
            <a:off x="4905300" y="1750275"/>
            <a:ext cx="3429001" cy="284514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SUPPORT VECTOR MACHINE (SVM)</a:t>
            </a:r>
            <a:endParaRPr/>
          </a:p>
        </p:txBody>
      </p:sp>
      <p:sp>
        <p:nvSpPr>
          <p:cNvPr id="361" name="Google Shape;361;p26"/>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SVM Model Training</a:t>
            </a:r>
            <a:endParaRPr/>
          </a:p>
          <a:p>
            <a:pPr indent="-311150" lvl="0" marL="457200" rtl="0" algn="l">
              <a:spcBef>
                <a:spcPts val="0"/>
              </a:spcBef>
              <a:spcAft>
                <a:spcPts val="0"/>
              </a:spcAft>
              <a:buSzPts val="1300"/>
              <a:buChar char="●"/>
            </a:pPr>
            <a:r>
              <a:rPr lang="en"/>
              <a:t>Confusion Matrix and Classification Report</a:t>
            </a:r>
            <a:endParaRPr/>
          </a:p>
          <a:p>
            <a:pPr indent="-311150" lvl="0" marL="457200" rtl="0" algn="l">
              <a:spcBef>
                <a:spcPts val="0"/>
              </a:spcBef>
              <a:spcAft>
                <a:spcPts val="0"/>
              </a:spcAft>
              <a:buSzPts val="1300"/>
              <a:buChar char="●"/>
            </a:pPr>
            <a:r>
              <a:rPr lang="en"/>
              <a:t>Model Evaluation on Training Data</a:t>
            </a:r>
            <a:endParaRPr/>
          </a:p>
          <a:p>
            <a:pPr indent="-311150" lvl="0" marL="457200" rtl="0" algn="l">
              <a:spcBef>
                <a:spcPts val="0"/>
              </a:spcBef>
              <a:spcAft>
                <a:spcPts val="0"/>
              </a:spcAft>
              <a:buSzPts val="1300"/>
              <a:buChar char="●"/>
            </a:pPr>
            <a:r>
              <a:rPr lang="en"/>
              <a:t>Confusion Matrix Heatmap</a:t>
            </a:r>
            <a:endParaRPr/>
          </a:p>
        </p:txBody>
      </p:sp>
      <p:graphicFrame>
        <p:nvGraphicFramePr>
          <p:cNvPr id="362" name="Google Shape;362;p26"/>
          <p:cNvGraphicFramePr/>
          <p:nvPr/>
        </p:nvGraphicFramePr>
        <p:xfrm>
          <a:off x="4734300" y="1775750"/>
          <a:ext cx="3000000" cy="3000000"/>
        </p:xfrm>
        <a:graphic>
          <a:graphicData uri="http://schemas.openxmlformats.org/drawingml/2006/table">
            <a:tbl>
              <a:tblPr>
                <a:noFill/>
                <a:tableStyleId>{E86349B0-FED0-4B3F-B95C-148CE1321380}</a:tableStyleId>
              </a:tblPr>
              <a:tblGrid>
                <a:gridCol w="439075"/>
                <a:gridCol w="420975"/>
                <a:gridCol w="382850"/>
                <a:gridCol w="413050"/>
                <a:gridCol w="382850"/>
                <a:gridCol w="435675"/>
                <a:gridCol w="382850"/>
                <a:gridCol w="418675"/>
                <a:gridCol w="382850"/>
              </a:tblGrid>
              <a:tr h="100000">
                <a:tc rowSpan="2">
                  <a:txBody>
                    <a:bodyPr/>
                    <a:lstStyle/>
                    <a:p>
                      <a:pPr indent="0" lvl="0" marL="0" rtl="0" algn="l">
                        <a:spcBef>
                          <a:spcPts val="0"/>
                        </a:spcBef>
                        <a:spcAft>
                          <a:spcPts val="0"/>
                        </a:spcAft>
                        <a:buNone/>
                      </a:pPr>
                      <a:r>
                        <a:t/>
                      </a:r>
                      <a:endParaRPr sz="900">
                        <a:solidFill>
                          <a:srgbClr val="374151"/>
                        </a:solidFill>
                        <a:latin typeface="Times New Roman"/>
                        <a:ea typeface="Times New Roman"/>
                        <a:cs typeface="Times New Roman"/>
                        <a:sym typeface="Times New Roman"/>
                      </a:endParaRPr>
                    </a:p>
                  </a:txBody>
                  <a:tcPr marT="63500" marB="63500" marR="63500" marL="63500"/>
                </a:tc>
                <a:tc gridSpan="4">
                  <a:txBody>
                    <a:bodyPr/>
                    <a:lstStyle/>
                    <a:p>
                      <a:pPr indent="0" lvl="0" marL="0" rtl="0" algn="ctr">
                        <a:spcBef>
                          <a:spcPts val="0"/>
                        </a:spcBef>
                        <a:spcAft>
                          <a:spcPts val="0"/>
                        </a:spcAft>
                        <a:buNone/>
                      </a:pPr>
                      <a:r>
                        <a:rPr lang="en" sz="900">
                          <a:solidFill>
                            <a:srgbClr val="374151"/>
                          </a:solidFill>
                          <a:latin typeface="Times New Roman"/>
                          <a:ea typeface="Times New Roman"/>
                          <a:cs typeface="Times New Roman"/>
                          <a:sym typeface="Times New Roman"/>
                        </a:rPr>
                        <a:t>Test Set</a:t>
                      </a:r>
                      <a:endParaRPr sz="900">
                        <a:solidFill>
                          <a:srgbClr val="374151"/>
                        </a:solidFill>
                        <a:latin typeface="Times New Roman"/>
                        <a:ea typeface="Times New Roman"/>
                        <a:cs typeface="Times New Roman"/>
                        <a:sym typeface="Times New Roman"/>
                      </a:endParaRPr>
                    </a:p>
                  </a:txBody>
                  <a:tcPr marT="63500" marB="63500" marR="63500" marL="63500"/>
                </a:tc>
                <a:tc hMerge="1"/>
                <a:tc hMerge="1"/>
                <a:tc hMerge="1"/>
                <a:tc gridSpan="4">
                  <a:txBody>
                    <a:bodyPr/>
                    <a:lstStyle/>
                    <a:p>
                      <a:pPr indent="0" lvl="0" marL="0" rtl="0" algn="ctr">
                        <a:spcBef>
                          <a:spcPts val="0"/>
                        </a:spcBef>
                        <a:spcAft>
                          <a:spcPts val="0"/>
                        </a:spcAft>
                        <a:buNone/>
                      </a:pPr>
                      <a:r>
                        <a:rPr lang="en" sz="900">
                          <a:solidFill>
                            <a:srgbClr val="374151"/>
                          </a:solidFill>
                          <a:latin typeface="Times New Roman"/>
                          <a:ea typeface="Times New Roman"/>
                          <a:cs typeface="Times New Roman"/>
                          <a:sym typeface="Times New Roman"/>
                        </a:rPr>
                        <a:t>Training Set</a:t>
                      </a:r>
                      <a:endParaRPr sz="900">
                        <a:solidFill>
                          <a:srgbClr val="374151"/>
                        </a:solidFill>
                        <a:latin typeface="Times New Roman"/>
                        <a:ea typeface="Times New Roman"/>
                        <a:cs typeface="Times New Roman"/>
                        <a:sym typeface="Times New Roman"/>
                      </a:endParaRPr>
                    </a:p>
                  </a:txBody>
                  <a:tcPr marT="63500" marB="63500" marR="63500" marL="63500"/>
                </a:tc>
                <a:tc hMerge="1"/>
                <a:tc hMerge="1"/>
                <a:tc hMerge="1"/>
              </a:tr>
              <a:tr h="279400">
                <a:tc vMerge="1"/>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Precision</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Recall</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F1-Score</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Support</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Precision</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Recall</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F1-Score</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Support</a:t>
                      </a:r>
                      <a:endParaRPr sz="900">
                        <a:solidFill>
                          <a:srgbClr val="374151"/>
                        </a:solidFill>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Class 0</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0.60</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0.88</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0.71</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3401</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0.60</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0.88</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0.71</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10189</a:t>
                      </a:r>
                      <a:endParaRPr sz="900">
                        <a:solidFill>
                          <a:srgbClr val="374151"/>
                        </a:solidFill>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Class 1</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0.67</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0.29</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0.40</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2849</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0.67</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0.29</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0.41</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8561</a:t>
                      </a:r>
                      <a:endParaRPr sz="900">
                        <a:solidFill>
                          <a:srgbClr val="374151"/>
                        </a:solidFill>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Accuracy</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0.61</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6250</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0.61</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18750</a:t>
                      </a:r>
                      <a:endParaRPr sz="900">
                        <a:solidFill>
                          <a:srgbClr val="374151"/>
                        </a:solidFill>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Macro</a:t>
                      </a:r>
                      <a:endParaRPr sz="900">
                        <a:solidFill>
                          <a:srgbClr val="374151"/>
                        </a:solidFill>
                        <a:latin typeface="Times New Roman"/>
                        <a:ea typeface="Times New Roman"/>
                        <a:cs typeface="Times New Roman"/>
                        <a:sym typeface="Times New Roman"/>
                      </a:endParaRPr>
                    </a:p>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Avg</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0.63</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0.58</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0.56</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6250</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0.64</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0.59</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0.56</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18750</a:t>
                      </a:r>
                      <a:endParaRPr sz="900">
                        <a:solidFill>
                          <a:srgbClr val="374151"/>
                        </a:solidFill>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Weighted</a:t>
                      </a:r>
                      <a:endParaRPr sz="900">
                        <a:solidFill>
                          <a:srgbClr val="374151"/>
                        </a:solidFill>
                        <a:latin typeface="Times New Roman"/>
                        <a:ea typeface="Times New Roman"/>
                        <a:cs typeface="Times New Roman"/>
                        <a:sym typeface="Times New Roman"/>
                      </a:endParaRPr>
                    </a:p>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Avg</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0.63</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0.61</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0.57</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6250</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0.63</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0.61</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0.57</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18750</a:t>
                      </a:r>
                      <a:endParaRPr sz="900">
                        <a:solidFill>
                          <a:srgbClr val="374151"/>
                        </a:solidFill>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SVM - ROC CURVE AND HEATMAP</a:t>
            </a:r>
            <a:endParaRPr/>
          </a:p>
        </p:txBody>
      </p:sp>
      <p:pic>
        <p:nvPicPr>
          <p:cNvPr id="368" name="Google Shape;368;p27"/>
          <p:cNvPicPr preferRelativeResize="0"/>
          <p:nvPr/>
        </p:nvPicPr>
        <p:blipFill>
          <a:blip r:embed="rId3">
            <a:alphaModFix/>
          </a:blip>
          <a:stretch>
            <a:fillRect/>
          </a:stretch>
        </p:blipFill>
        <p:spPr>
          <a:xfrm>
            <a:off x="1303800" y="1750275"/>
            <a:ext cx="3429000" cy="2678327"/>
          </a:xfrm>
          <a:prstGeom prst="rect">
            <a:avLst/>
          </a:prstGeom>
          <a:noFill/>
          <a:ln>
            <a:noFill/>
          </a:ln>
        </p:spPr>
      </p:pic>
      <p:pic>
        <p:nvPicPr>
          <p:cNvPr id="369" name="Google Shape;369;p27"/>
          <p:cNvPicPr preferRelativeResize="0"/>
          <p:nvPr/>
        </p:nvPicPr>
        <p:blipFill>
          <a:blip r:embed="rId4">
            <a:alphaModFix/>
          </a:blip>
          <a:stretch>
            <a:fillRect/>
          </a:stretch>
        </p:blipFill>
        <p:spPr>
          <a:xfrm>
            <a:off x="4905300" y="1750275"/>
            <a:ext cx="3429000" cy="275246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GRADIENT BOOSTING</a:t>
            </a:r>
            <a:endParaRPr/>
          </a:p>
        </p:txBody>
      </p:sp>
      <p:sp>
        <p:nvSpPr>
          <p:cNvPr id="375" name="Google Shape;375;p28"/>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Gradient Boosting Model Initialization and Training</a:t>
            </a:r>
            <a:endParaRPr/>
          </a:p>
          <a:p>
            <a:pPr indent="-311150" lvl="0" marL="457200" rtl="0" algn="l">
              <a:spcBef>
                <a:spcPts val="0"/>
              </a:spcBef>
              <a:spcAft>
                <a:spcPts val="0"/>
              </a:spcAft>
              <a:buSzPts val="1300"/>
              <a:buChar char="●"/>
            </a:pPr>
            <a:r>
              <a:rPr lang="en"/>
              <a:t>Training Data Classification Report (Gradient Boosting)</a:t>
            </a:r>
            <a:endParaRPr/>
          </a:p>
          <a:p>
            <a:pPr indent="-311150" lvl="0" marL="457200" rtl="0" algn="l">
              <a:spcBef>
                <a:spcPts val="0"/>
              </a:spcBef>
              <a:spcAft>
                <a:spcPts val="0"/>
              </a:spcAft>
              <a:buSzPts val="1300"/>
              <a:buChar char="●"/>
            </a:pPr>
            <a:r>
              <a:rPr lang="en"/>
              <a:t>Preprocessing for XGBoost Model</a:t>
            </a:r>
            <a:endParaRPr/>
          </a:p>
          <a:p>
            <a:pPr indent="-311150" lvl="0" marL="457200" rtl="0" algn="l">
              <a:spcBef>
                <a:spcPts val="0"/>
              </a:spcBef>
              <a:spcAft>
                <a:spcPts val="0"/>
              </a:spcAft>
              <a:buSzPts val="1300"/>
              <a:buChar char="●"/>
            </a:pPr>
            <a:r>
              <a:rPr lang="en"/>
              <a:t>XGBoost Model Training and Testing</a:t>
            </a:r>
            <a:endParaRPr/>
          </a:p>
          <a:p>
            <a:pPr indent="-311150" lvl="0" marL="457200" rtl="0" algn="l">
              <a:spcBef>
                <a:spcPts val="0"/>
              </a:spcBef>
              <a:spcAft>
                <a:spcPts val="0"/>
              </a:spcAft>
              <a:buSzPts val="1300"/>
              <a:buChar char="●"/>
            </a:pPr>
            <a:r>
              <a:rPr lang="en"/>
              <a:t>ROC Curve and AUC (XGBoost Model)</a:t>
            </a:r>
            <a:endParaRPr/>
          </a:p>
          <a:p>
            <a:pPr indent="-311150" lvl="0" marL="457200" rtl="0" algn="l">
              <a:spcBef>
                <a:spcPts val="0"/>
              </a:spcBef>
              <a:spcAft>
                <a:spcPts val="0"/>
              </a:spcAft>
              <a:buSzPts val="1300"/>
              <a:buChar char="●"/>
            </a:pPr>
            <a:r>
              <a:rPr lang="en"/>
              <a:t>Confusion Matrix Visualization</a:t>
            </a:r>
            <a:endParaRPr/>
          </a:p>
        </p:txBody>
      </p:sp>
      <p:graphicFrame>
        <p:nvGraphicFramePr>
          <p:cNvPr id="376" name="Google Shape;376;p28"/>
          <p:cNvGraphicFramePr/>
          <p:nvPr/>
        </p:nvGraphicFramePr>
        <p:xfrm>
          <a:off x="4734300" y="1756700"/>
          <a:ext cx="3000000" cy="3000000"/>
        </p:xfrm>
        <a:graphic>
          <a:graphicData uri="http://schemas.openxmlformats.org/drawingml/2006/table">
            <a:tbl>
              <a:tblPr>
                <a:noFill/>
                <a:tableStyleId>{E86349B0-FED0-4B3F-B95C-148CE1321380}</a:tableStyleId>
              </a:tblPr>
              <a:tblGrid>
                <a:gridCol w="432375"/>
                <a:gridCol w="414525"/>
                <a:gridCol w="390675"/>
                <a:gridCol w="406725"/>
                <a:gridCol w="390675"/>
                <a:gridCol w="429000"/>
                <a:gridCol w="390675"/>
                <a:gridCol w="412300"/>
                <a:gridCol w="390675"/>
              </a:tblGrid>
              <a:tr h="279400">
                <a:tc rowSpan="2">
                  <a:txBody>
                    <a:bodyPr/>
                    <a:lstStyle/>
                    <a:p>
                      <a:pPr indent="0" lvl="0" marL="0" rtl="0" algn="l">
                        <a:spcBef>
                          <a:spcPts val="0"/>
                        </a:spcBef>
                        <a:spcAft>
                          <a:spcPts val="0"/>
                        </a:spcAft>
                        <a:buNone/>
                      </a:pPr>
                      <a:r>
                        <a:t/>
                      </a:r>
                      <a:endParaRPr sz="900">
                        <a:solidFill>
                          <a:srgbClr val="374151"/>
                        </a:solidFill>
                        <a:latin typeface="Times New Roman"/>
                        <a:ea typeface="Times New Roman"/>
                        <a:cs typeface="Times New Roman"/>
                        <a:sym typeface="Times New Roman"/>
                      </a:endParaRPr>
                    </a:p>
                  </a:txBody>
                  <a:tcPr marT="63500" marB="63500" marR="63500" marL="63500"/>
                </a:tc>
                <a:tc gridSpan="4">
                  <a:txBody>
                    <a:bodyPr/>
                    <a:lstStyle/>
                    <a:p>
                      <a:pPr indent="0" lvl="0" marL="0" rtl="0" algn="ctr">
                        <a:spcBef>
                          <a:spcPts val="0"/>
                        </a:spcBef>
                        <a:spcAft>
                          <a:spcPts val="0"/>
                        </a:spcAft>
                        <a:buNone/>
                      </a:pPr>
                      <a:r>
                        <a:rPr lang="en" sz="900">
                          <a:solidFill>
                            <a:srgbClr val="374151"/>
                          </a:solidFill>
                          <a:latin typeface="Times New Roman"/>
                          <a:ea typeface="Times New Roman"/>
                          <a:cs typeface="Times New Roman"/>
                          <a:sym typeface="Times New Roman"/>
                        </a:rPr>
                        <a:t>Test Set</a:t>
                      </a:r>
                      <a:endParaRPr sz="900">
                        <a:solidFill>
                          <a:srgbClr val="374151"/>
                        </a:solidFill>
                        <a:latin typeface="Times New Roman"/>
                        <a:ea typeface="Times New Roman"/>
                        <a:cs typeface="Times New Roman"/>
                        <a:sym typeface="Times New Roman"/>
                      </a:endParaRPr>
                    </a:p>
                  </a:txBody>
                  <a:tcPr marT="63500" marB="63500" marR="63500" marL="63500"/>
                </a:tc>
                <a:tc hMerge="1"/>
                <a:tc hMerge="1"/>
                <a:tc hMerge="1"/>
                <a:tc gridSpan="4">
                  <a:txBody>
                    <a:bodyPr/>
                    <a:lstStyle/>
                    <a:p>
                      <a:pPr indent="0" lvl="0" marL="0" rtl="0" algn="ctr">
                        <a:spcBef>
                          <a:spcPts val="0"/>
                        </a:spcBef>
                        <a:spcAft>
                          <a:spcPts val="0"/>
                        </a:spcAft>
                        <a:buNone/>
                      </a:pPr>
                      <a:r>
                        <a:rPr lang="en" sz="900">
                          <a:solidFill>
                            <a:srgbClr val="374151"/>
                          </a:solidFill>
                          <a:latin typeface="Times New Roman"/>
                          <a:ea typeface="Times New Roman"/>
                          <a:cs typeface="Times New Roman"/>
                          <a:sym typeface="Times New Roman"/>
                        </a:rPr>
                        <a:t>Training Set</a:t>
                      </a:r>
                      <a:endParaRPr sz="900">
                        <a:solidFill>
                          <a:srgbClr val="374151"/>
                        </a:solidFill>
                        <a:latin typeface="Times New Roman"/>
                        <a:ea typeface="Times New Roman"/>
                        <a:cs typeface="Times New Roman"/>
                        <a:sym typeface="Times New Roman"/>
                      </a:endParaRPr>
                    </a:p>
                  </a:txBody>
                  <a:tcPr marT="63500" marB="63500" marR="63500" marL="63500"/>
                </a:tc>
                <a:tc hMerge="1"/>
                <a:tc hMerge="1"/>
                <a:tc hMerge="1"/>
              </a:tr>
              <a:tr h="279400">
                <a:tc vMerge="1"/>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Precision</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Recall</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F1-Score</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Support</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Precision</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Recall</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F1-Score</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Support</a:t>
                      </a:r>
                      <a:endParaRPr sz="900">
                        <a:solidFill>
                          <a:srgbClr val="374151"/>
                        </a:solidFill>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Class 0</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900">
                          <a:latin typeface="Times New Roman"/>
                          <a:ea typeface="Times New Roman"/>
                          <a:cs typeface="Times New Roman"/>
                          <a:sym typeface="Times New Roman"/>
                        </a:rPr>
                        <a:t>0.70</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900">
                          <a:latin typeface="Times New Roman"/>
                          <a:ea typeface="Times New Roman"/>
                          <a:cs typeface="Times New Roman"/>
                          <a:sym typeface="Times New Roman"/>
                        </a:rPr>
                        <a:t>0.80</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900">
                          <a:latin typeface="Times New Roman"/>
                          <a:ea typeface="Times New Roman"/>
                          <a:cs typeface="Times New Roman"/>
                          <a:sym typeface="Times New Roman"/>
                        </a:rPr>
                        <a:t>0.75</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900">
                          <a:latin typeface="Times New Roman"/>
                          <a:ea typeface="Times New Roman"/>
                          <a:cs typeface="Times New Roman"/>
                          <a:sym typeface="Times New Roman"/>
                        </a:rPr>
                        <a:t>10189</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900">
                          <a:latin typeface="Times New Roman"/>
                          <a:ea typeface="Times New Roman"/>
                          <a:cs typeface="Times New Roman"/>
                          <a:sym typeface="Times New Roman"/>
                        </a:rPr>
                        <a:t>0.64</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900">
                          <a:latin typeface="Times New Roman"/>
                          <a:ea typeface="Times New Roman"/>
                          <a:cs typeface="Times New Roman"/>
                          <a:sym typeface="Times New Roman"/>
                        </a:rPr>
                        <a:t>0.72</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900">
                          <a:latin typeface="Times New Roman"/>
                          <a:ea typeface="Times New Roman"/>
                          <a:cs typeface="Times New Roman"/>
                          <a:sym typeface="Times New Roman"/>
                        </a:rPr>
                        <a:t>0.68</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900">
                          <a:latin typeface="Times New Roman"/>
                          <a:ea typeface="Times New Roman"/>
                          <a:cs typeface="Times New Roman"/>
                          <a:sym typeface="Times New Roman"/>
                        </a:rPr>
                        <a:t>3401</a:t>
                      </a:r>
                      <a:endParaRPr sz="900">
                        <a:solidFill>
                          <a:srgbClr val="374151"/>
                        </a:solidFill>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Class 1</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900">
                          <a:latin typeface="Times New Roman"/>
                          <a:ea typeface="Times New Roman"/>
                          <a:cs typeface="Times New Roman"/>
                          <a:sym typeface="Times New Roman"/>
                        </a:rPr>
                        <a:t>0.72</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900">
                          <a:latin typeface="Times New Roman"/>
                          <a:ea typeface="Times New Roman"/>
                          <a:cs typeface="Times New Roman"/>
                          <a:sym typeface="Times New Roman"/>
                        </a:rPr>
                        <a:t>0.60</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900">
                          <a:latin typeface="Times New Roman"/>
                          <a:ea typeface="Times New Roman"/>
                          <a:cs typeface="Times New Roman"/>
                          <a:sym typeface="Times New Roman"/>
                        </a:rPr>
                        <a:t>0.65</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900">
                          <a:latin typeface="Times New Roman"/>
                          <a:ea typeface="Times New Roman"/>
                          <a:cs typeface="Times New Roman"/>
                          <a:sym typeface="Times New Roman"/>
                        </a:rPr>
                        <a:t>8561</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900">
                          <a:latin typeface="Times New Roman"/>
                          <a:ea typeface="Times New Roman"/>
                          <a:cs typeface="Times New Roman"/>
                          <a:sym typeface="Times New Roman"/>
                        </a:rPr>
                        <a:t>0.60</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900">
                          <a:latin typeface="Times New Roman"/>
                          <a:ea typeface="Times New Roman"/>
                          <a:cs typeface="Times New Roman"/>
                          <a:sym typeface="Times New Roman"/>
                        </a:rPr>
                        <a:t>0.51</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900">
                          <a:latin typeface="Times New Roman"/>
                          <a:ea typeface="Times New Roman"/>
                          <a:cs typeface="Times New Roman"/>
                          <a:sym typeface="Times New Roman"/>
                        </a:rPr>
                        <a:t>0.55</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900">
                          <a:latin typeface="Times New Roman"/>
                          <a:ea typeface="Times New Roman"/>
                          <a:cs typeface="Times New Roman"/>
                          <a:sym typeface="Times New Roman"/>
                        </a:rPr>
                        <a:t>2849</a:t>
                      </a:r>
                      <a:endParaRPr sz="900">
                        <a:solidFill>
                          <a:srgbClr val="374151"/>
                        </a:solidFill>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Accuracy</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900">
                          <a:latin typeface="Times New Roman"/>
                          <a:ea typeface="Times New Roman"/>
                          <a:cs typeface="Times New Roman"/>
                          <a:sym typeface="Times New Roman"/>
                        </a:rPr>
                        <a:t>0.71</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900">
                          <a:latin typeface="Times New Roman"/>
                          <a:ea typeface="Times New Roman"/>
                          <a:cs typeface="Times New Roman"/>
                          <a:sym typeface="Times New Roman"/>
                        </a:rPr>
                        <a:t>18750</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900">
                          <a:latin typeface="Times New Roman"/>
                          <a:ea typeface="Times New Roman"/>
                          <a:cs typeface="Times New Roman"/>
                          <a:sym typeface="Times New Roman"/>
                        </a:rPr>
                        <a:t>0.62</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900">
                          <a:latin typeface="Times New Roman"/>
                          <a:ea typeface="Times New Roman"/>
                          <a:cs typeface="Times New Roman"/>
                          <a:sym typeface="Times New Roman"/>
                        </a:rPr>
                        <a:t>6250</a:t>
                      </a:r>
                      <a:endParaRPr sz="900">
                        <a:solidFill>
                          <a:srgbClr val="374151"/>
                        </a:solidFill>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Macro</a:t>
                      </a:r>
                      <a:endParaRPr sz="900">
                        <a:solidFill>
                          <a:srgbClr val="374151"/>
                        </a:solidFill>
                        <a:latin typeface="Times New Roman"/>
                        <a:ea typeface="Times New Roman"/>
                        <a:cs typeface="Times New Roman"/>
                        <a:sym typeface="Times New Roman"/>
                      </a:endParaRPr>
                    </a:p>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Avg</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900">
                          <a:latin typeface="Times New Roman"/>
                          <a:ea typeface="Times New Roman"/>
                          <a:cs typeface="Times New Roman"/>
                          <a:sym typeface="Times New Roman"/>
                        </a:rPr>
                        <a:t>0.71</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900">
                          <a:latin typeface="Times New Roman"/>
                          <a:ea typeface="Times New Roman"/>
                          <a:cs typeface="Times New Roman"/>
                          <a:sym typeface="Times New Roman"/>
                        </a:rPr>
                        <a:t>0.70</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900">
                          <a:latin typeface="Times New Roman"/>
                          <a:ea typeface="Times New Roman"/>
                          <a:cs typeface="Times New Roman"/>
                          <a:sym typeface="Times New Roman"/>
                        </a:rPr>
                        <a:t>0.70</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900">
                          <a:latin typeface="Times New Roman"/>
                          <a:ea typeface="Times New Roman"/>
                          <a:cs typeface="Times New Roman"/>
                          <a:sym typeface="Times New Roman"/>
                        </a:rPr>
                        <a:t>18750</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900">
                          <a:latin typeface="Times New Roman"/>
                          <a:ea typeface="Times New Roman"/>
                          <a:cs typeface="Times New Roman"/>
                          <a:sym typeface="Times New Roman"/>
                        </a:rPr>
                        <a:t>0.62</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900">
                          <a:latin typeface="Times New Roman"/>
                          <a:ea typeface="Times New Roman"/>
                          <a:cs typeface="Times New Roman"/>
                          <a:sym typeface="Times New Roman"/>
                        </a:rPr>
                        <a:t>0.61</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900">
                          <a:latin typeface="Times New Roman"/>
                          <a:ea typeface="Times New Roman"/>
                          <a:cs typeface="Times New Roman"/>
                          <a:sym typeface="Times New Roman"/>
                        </a:rPr>
                        <a:t>0.61</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900">
                          <a:latin typeface="Times New Roman"/>
                          <a:ea typeface="Times New Roman"/>
                          <a:cs typeface="Times New Roman"/>
                          <a:sym typeface="Times New Roman"/>
                        </a:rPr>
                        <a:t>6250</a:t>
                      </a:r>
                      <a:endParaRPr sz="900">
                        <a:solidFill>
                          <a:srgbClr val="374151"/>
                        </a:solidFill>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Weighted</a:t>
                      </a:r>
                      <a:endParaRPr sz="900">
                        <a:solidFill>
                          <a:srgbClr val="374151"/>
                        </a:solidFill>
                        <a:latin typeface="Times New Roman"/>
                        <a:ea typeface="Times New Roman"/>
                        <a:cs typeface="Times New Roman"/>
                        <a:sym typeface="Times New Roman"/>
                      </a:endParaRPr>
                    </a:p>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Avg</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900">
                          <a:latin typeface="Times New Roman"/>
                          <a:ea typeface="Times New Roman"/>
                          <a:cs typeface="Times New Roman"/>
                          <a:sym typeface="Times New Roman"/>
                        </a:rPr>
                        <a:t>0.71</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900">
                          <a:latin typeface="Times New Roman"/>
                          <a:ea typeface="Times New Roman"/>
                          <a:cs typeface="Times New Roman"/>
                          <a:sym typeface="Times New Roman"/>
                        </a:rPr>
                        <a:t>0.71</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900">
                          <a:latin typeface="Times New Roman"/>
                          <a:ea typeface="Times New Roman"/>
                          <a:cs typeface="Times New Roman"/>
                          <a:sym typeface="Times New Roman"/>
                        </a:rPr>
                        <a:t>0.71</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900">
                          <a:latin typeface="Times New Roman"/>
                          <a:ea typeface="Times New Roman"/>
                          <a:cs typeface="Times New Roman"/>
                          <a:sym typeface="Times New Roman"/>
                        </a:rPr>
                        <a:t>18750</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900">
                          <a:latin typeface="Times New Roman"/>
                          <a:ea typeface="Times New Roman"/>
                          <a:cs typeface="Times New Roman"/>
                          <a:sym typeface="Times New Roman"/>
                        </a:rPr>
                        <a:t>0.62</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900">
                          <a:latin typeface="Times New Roman"/>
                          <a:ea typeface="Times New Roman"/>
                          <a:cs typeface="Times New Roman"/>
                          <a:sym typeface="Times New Roman"/>
                        </a:rPr>
                        <a:t>0.62</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900">
                          <a:latin typeface="Times New Roman"/>
                          <a:ea typeface="Times New Roman"/>
                          <a:cs typeface="Times New Roman"/>
                          <a:sym typeface="Times New Roman"/>
                        </a:rPr>
                        <a:t>0.62</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900">
                          <a:latin typeface="Times New Roman"/>
                          <a:ea typeface="Times New Roman"/>
                          <a:cs typeface="Times New Roman"/>
                          <a:sym typeface="Times New Roman"/>
                        </a:rPr>
                        <a:t>6250</a:t>
                      </a:r>
                      <a:endParaRPr sz="900">
                        <a:solidFill>
                          <a:srgbClr val="374151"/>
                        </a:solidFill>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GRADIENT BOOSTING - ROC CURVE AND HEATMAP</a:t>
            </a:r>
            <a:endParaRPr/>
          </a:p>
        </p:txBody>
      </p:sp>
      <p:pic>
        <p:nvPicPr>
          <p:cNvPr id="382" name="Google Shape;382;p29"/>
          <p:cNvPicPr preferRelativeResize="0"/>
          <p:nvPr/>
        </p:nvPicPr>
        <p:blipFill>
          <a:blip r:embed="rId3">
            <a:alphaModFix/>
          </a:blip>
          <a:stretch>
            <a:fillRect/>
          </a:stretch>
        </p:blipFill>
        <p:spPr>
          <a:xfrm>
            <a:off x="1303800" y="1990050"/>
            <a:ext cx="3429000" cy="2674620"/>
          </a:xfrm>
          <a:prstGeom prst="rect">
            <a:avLst/>
          </a:prstGeom>
          <a:noFill/>
          <a:ln>
            <a:noFill/>
          </a:ln>
        </p:spPr>
      </p:pic>
      <p:pic>
        <p:nvPicPr>
          <p:cNvPr id="383" name="Google Shape;383;p29"/>
          <p:cNvPicPr preferRelativeResize="0"/>
          <p:nvPr/>
        </p:nvPicPr>
        <p:blipFill>
          <a:blip r:embed="rId4">
            <a:alphaModFix/>
          </a:blip>
          <a:stretch>
            <a:fillRect/>
          </a:stretch>
        </p:blipFill>
        <p:spPr>
          <a:xfrm>
            <a:off x="4905300" y="1990050"/>
            <a:ext cx="3429000" cy="275246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GAUSSIAN NAIVE BAYES MODEL</a:t>
            </a:r>
            <a:endParaRPr/>
          </a:p>
        </p:txBody>
      </p:sp>
      <p:sp>
        <p:nvSpPr>
          <p:cNvPr id="389" name="Google Shape;389;p30"/>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Gaussian Naive Bayes M</a:t>
            </a:r>
            <a:r>
              <a:rPr lang="en"/>
              <a:t>o</a:t>
            </a:r>
            <a:r>
              <a:rPr lang="en"/>
              <a:t>del Initialization and Training</a:t>
            </a:r>
            <a:endParaRPr/>
          </a:p>
          <a:p>
            <a:pPr indent="-311150" lvl="0" marL="457200" rtl="0" algn="l">
              <a:spcBef>
                <a:spcPts val="0"/>
              </a:spcBef>
              <a:spcAft>
                <a:spcPts val="0"/>
              </a:spcAft>
              <a:buSzPts val="1300"/>
              <a:buChar char="●"/>
            </a:pPr>
            <a:r>
              <a:rPr lang="en"/>
              <a:t>Performance Evaluation on Training and Testing Data</a:t>
            </a:r>
            <a:endParaRPr/>
          </a:p>
          <a:p>
            <a:pPr indent="-311150" lvl="0" marL="457200" rtl="0" algn="l">
              <a:spcBef>
                <a:spcPts val="0"/>
              </a:spcBef>
              <a:spcAft>
                <a:spcPts val="0"/>
              </a:spcAft>
              <a:buSzPts val="1300"/>
              <a:buChar char="●"/>
            </a:pPr>
            <a:r>
              <a:rPr lang="en"/>
              <a:t>Training Data Classification Report (Gaussian Naive Bayes)</a:t>
            </a:r>
            <a:endParaRPr/>
          </a:p>
          <a:p>
            <a:pPr indent="-311150" lvl="0" marL="457200" rtl="0" algn="l">
              <a:spcBef>
                <a:spcPts val="0"/>
              </a:spcBef>
              <a:spcAft>
                <a:spcPts val="0"/>
              </a:spcAft>
              <a:buSzPts val="1300"/>
              <a:buChar char="●"/>
            </a:pPr>
            <a:r>
              <a:rPr lang="en"/>
              <a:t>Testing Data Classification Report (Gaussian Naive Bayes)</a:t>
            </a:r>
            <a:endParaRPr/>
          </a:p>
          <a:p>
            <a:pPr indent="-311150" lvl="0" marL="457200" rtl="0" algn="l">
              <a:spcBef>
                <a:spcPts val="0"/>
              </a:spcBef>
              <a:spcAft>
                <a:spcPts val="0"/>
              </a:spcAft>
              <a:buSzPts val="1300"/>
              <a:buChar char="●"/>
            </a:pPr>
            <a:r>
              <a:rPr lang="en"/>
              <a:t>ROC Curve and AUC (Gaussian Naive Bayes Model)</a:t>
            </a:r>
            <a:endParaRPr/>
          </a:p>
          <a:p>
            <a:pPr indent="-311150" lvl="0" marL="457200" rtl="0" algn="l">
              <a:spcBef>
                <a:spcPts val="0"/>
              </a:spcBef>
              <a:spcAft>
                <a:spcPts val="0"/>
              </a:spcAft>
              <a:buSzPts val="1300"/>
              <a:buChar char="●"/>
            </a:pPr>
            <a:r>
              <a:rPr lang="en"/>
              <a:t>Confusion Matrix Visualization</a:t>
            </a:r>
            <a:endParaRPr/>
          </a:p>
        </p:txBody>
      </p:sp>
      <p:graphicFrame>
        <p:nvGraphicFramePr>
          <p:cNvPr id="390" name="Google Shape;390;p30"/>
          <p:cNvGraphicFramePr/>
          <p:nvPr/>
        </p:nvGraphicFramePr>
        <p:xfrm>
          <a:off x="4734300" y="1756700"/>
          <a:ext cx="3000000" cy="3000000"/>
        </p:xfrm>
        <a:graphic>
          <a:graphicData uri="http://schemas.openxmlformats.org/drawingml/2006/table">
            <a:tbl>
              <a:tblPr>
                <a:noFill/>
                <a:tableStyleId>{E86349B0-FED0-4B3F-B95C-148CE1321380}</a:tableStyleId>
              </a:tblPr>
              <a:tblGrid>
                <a:gridCol w="438250"/>
                <a:gridCol w="420150"/>
                <a:gridCol w="383550"/>
                <a:gridCol w="412275"/>
                <a:gridCol w="383550"/>
                <a:gridCol w="434850"/>
                <a:gridCol w="383550"/>
                <a:gridCol w="417900"/>
                <a:gridCol w="383550"/>
              </a:tblGrid>
              <a:tr h="279400">
                <a:tc rowSpan="2">
                  <a:txBody>
                    <a:bodyPr/>
                    <a:lstStyle/>
                    <a:p>
                      <a:pPr indent="0" lvl="0" marL="0" rtl="0" algn="l">
                        <a:spcBef>
                          <a:spcPts val="0"/>
                        </a:spcBef>
                        <a:spcAft>
                          <a:spcPts val="0"/>
                        </a:spcAft>
                        <a:buNone/>
                      </a:pPr>
                      <a:r>
                        <a:t/>
                      </a:r>
                      <a:endParaRPr sz="900">
                        <a:solidFill>
                          <a:srgbClr val="374151"/>
                        </a:solidFill>
                        <a:latin typeface="Times New Roman"/>
                        <a:ea typeface="Times New Roman"/>
                        <a:cs typeface="Times New Roman"/>
                        <a:sym typeface="Times New Roman"/>
                      </a:endParaRPr>
                    </a:p>
                  </a:txBody>
                  <a:tcPr marT="63500" marB="63500" marR="63500" marL="63500"/>
                </a:tc>
                <a:tc gridSpan="4">
                  <a:txBody>
                    <a:bodyPr/>
                    <a:lstStyle/>
                    <a:p>
                      <a:pPr indent="0" lvl="0" marL="0" rtl="0" algn="ctr">
                        <a:spcBef>
                          <a:spcPts val="0"/>
                        </a:spcBef>
                        <a:spcAft>
                          <a:spcPts val="0"/>
                        </a:spcAft>
                        <a:buNone/>
                      </a:pPr>
                      <a:r>
                        <a:rPr lang="en" sz="900">
                          <a:solidFill>
                            <a:srgbClr val="374151"/>
                          </a:solidFill>
                          <a:latin typeface="Times New Roman"/>
                          <a:ea typeface="Times New Roman"/>
                          <a:cs typeface="Times New Roman"/>
                          <a:sym typeface="Times New Roman"/>
                        </a:rPr>
                        <a:t>Test Set</a:t>
                      </a:r>
                      <a:endParaRPr sz="900">
                        <a:solidFill>
                          <a:srgbClr val="374151"/>
                        </a:solidFill>
                        <a:latin typeface="Times New Roman"/>
                        <a:ea typeface="Times New Roman"/>
                        <a:cs typeface="Times New Roman"/>
                        <a:sym typeface="Times New Roman"/>
                      </a:endParaRPr>
                    </a:p>
                  </a:txBody>
                  <a:tcPr marT="63500" marB="63500" marR="63500" marL="63500"/>
                </a:tc>
                <a:tc hMerge="1"/>
                <a:tc hMerge="1"/>
                <a:tc hMerge="1"/>
                <a:tc gridSpan="4">
                  <a:txBody>
                    <a:bodyPr/>
                    <a:lstStyle/>
                    <a:p>
                      <a:pPr indent="0" lvl="0" marL="0" rtl="0" algn="ctr">
                        <a:spcBef>
                          <a:spcPts val="0"/>
                        </a:spcBef>
                        <a:spcAft>
                          <a:spcPts val="0"/>
                        </a:spcAft>
                        <a:buNone/>
                      </a:pPr>
                      <a:r>
                        <a:rPr lang="en" sz="900">
                          <a:solidFill>
                            <a:srgbClr val="374151"/>
                          </a:solidFill>
                          <a:latin typeface="Times New Roman"/>
                          <a:ea typeface="Times New Roman"/>
                          <a:cs typeface="Times New Roman"/>
                          <a:sym typeface="Times New Roman"/>
                        </a:rPr>
                        <a:t>Training Set</a:t>
                      </a:r>
                      <a:endParaRPr sz="900">
                        <a:solidFill>
                          <a:srgbClr val="374151"/>
                        </a:solidFill>
                        <a:latin typeface="Times New Roman"/>
                        <a:ea typeface="Times New Roman"/>
                        <a:cs typeface="Times New Roman"/>
                        <a:sym typeface="Times New Roman"/>
                      </a:endParaRPr>
                    </a:p>
                  </a:txBody>
                  <a:tcPr marT="63500" marB="63500" marR="63500" marL="63500"/>
                </a:tc>
                <a:tc hMerge="1"/>
                <a:tc hMerge="1"/>
                <a:tc hMerge="1"/>
              </a:tr>
              <a:tr h="279400">
                <a:tc vMerge="1"/>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Precision</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Recall</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F1-Score</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Support</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Precision</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Recall</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F1-Score</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Support</a:t>
                      </a:r>
                      <a:endParaRPr sz="900">
                        <a:solidFill>
                          <a:srgbClr val="374151"/>
                        </a:solidFill>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Class 0</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0.63 </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0.73</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0.67</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3401</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0.62</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0.72</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0.67</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10189</a:t>
                      </a:r>
                      <a:endParaRPr sz="900">
                        <a:solidFill>
                          <a:srgbClr val="374151"/>
                        </a:solidFill>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Class 1</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0.60</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0.48</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0.53</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2849</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0.59</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0.47</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0.52</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8561</a:t>
                      </a:r>
                      <a:endParaRPr sz="900">
                        <a:solidFill>
                          <a:srgbClr val="374151"/>
                        </a:solidFill>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Accuracy</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0.62</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6250</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0.61</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18750</a:t>
                      </a:r>
                      <a:endParaRPr sz="900">
                        <a:solidFill>
                          <a:srgbClr val="374151"/>
                        </a:solidFill>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Macro</a:t>
                      </a:r>
                      <a:endParaRPr sz="900">
                        <a:solidFill>
                          <a:srgbClr val="374151"/>
                        </a:solidFill>
                        <a:latin typeface="Times New Roman"/>
                        <a:ea typeface="Times New Roman"/>
                        <a:cs typeface="Times New Roman"/>
                        <a:sym typeface="Times New Roman"/>
                      </a:endParaRPr>
                    </a:p>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Avg</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0.61</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0.60</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0.60 </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6250</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0.60 </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0.60</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0.59</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18750</a:t>
                      </a:r>
                      <a:endParaRPr sz="900">
                        <a:solidFill>
                          <a:srgbClr val="374151"/>
                        </a:solidFill>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Weighted</a:t>
                      </a:r>
                      <a:endParaRPr sz="900">
                        <a:solidFill>
                          <a:srgbClr val="374151"/>
                        </a:solidFill>
                        <a:latin typeface="Times New Roman"/>
                        <a:ea typeface="Times New Roman"/>
                        <a:cs typeface="Times New Roman"/>
                        <a:sym typeface="Times New Roman"/>
                      </a:endParaRPr>
                    </a:p>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Avg</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0.61</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0.62</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0.61 </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6250</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0.60</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0.61</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0.60</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18750</a:t>
                      </a:r>
                      <a:endParaRPr sz="900">
                        <a:solidFill>
                          <a:srgbClr val="374151"/>
                        </a:solidFill>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BAYES - ROC CURVE AND HEATMAP</a:t>
            </a:r>
            <a:endParaRPr/>
          </a:p>
        </p:txBody>
      </p:sp>
      <p:pic>
        <p:nvPicPr>
          <p:cNvPr id="396" name="Google Shape;396;p31"/>
          <p:cNvPicPr preferRelativeResize="0"/>
          <p:nvPr/>
        </p:nvPicPr>
        <p:blipFill>
          <a:blip r:embed="rId3">
            <a:alphaModFix/>
          </a:blip>
          <a:stretch>
            <a:fillRect/>
          </a:stretch>
        </p:blipFill>
        <p:spPr>
          <a:xfrm>
            <a:off x="1303800" y="1853325"/>
            <a:ext cx="3429000" cy="2678327"/>
          </a:xfrm>
          <a:prstGeom prst="rect">
            <a:avLst/>
          </a:prstGeom>
          <a:noFill/>
          <a:ln>
            <a:noFill/>
          </a:ln>
        </p:spPr>
      </p:pic>
      <p:pic>
        <p:nvPicPr>
          <p:cNvPr id="397" name="Google Shape;397;p31"/>
          <p:cNvPicPr preferRelativeResize="0"/>
          <p:nvPr/>
        </p:nvPicPr>
        <p:blipFill>
          <a:blip r:embed="rId4">
            <a:alphaModFix/>
          </a:blip>
          <a:stretch>
            <a:fillRect/>
          </a:stretch>
        </p:blipFill>
        <p:spPr>
          <a:xfrm>
            <a:off x="4905300" y="1779175"/>
            <a:ext cx="3429000" cy="275246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LIST OF CONTENTS</a:t>
            </a:r>
            <a:endParaRPr/>
          </a:p>
        </p:txBody>
      </p:sp>
      <p:sp>
        <p:nvSpPr>
          <p:cNvPr id="284" name="Google Shape;284;p14"/>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SzPts val="1300"/>
              <a:buChar char="●"/>
            </a:pPr>
            <a:r>
              <a:rPr lang="en"/>
              <a:t>INTRODUCTION</a:t>
            </a:r>
            <a:endParaRPr/>
          </a:p>
          <a:p>
            <a:pPr indent="-311150" lvl="0" marL="457200" rtl="0" algn="l">
              <a:lnSpc>
                <a:spcPct val="100000"/>
              </a:lnSpc>
              <a:spcBef>
                <a:spcPts val="0"/>
              </a:spcBef>
              <a:spcAft>
                <a:spcPts val="0"/>
              </a:spcAft>
              <a:buSzPts val="1300"/>
              <a:buChar char="●"/>
            </a:pPr>
            <a:r>
              <a:rPr lang="en"/>
              <a:t>LITERATURE REVIEW</a:t>
            </a:r>
            <a:endParaRPr/>
          </a:p>
          <a:p>
            <a:pPr indent="-311150" lvl="0" marL="457200" rtl="0" algn="l">
              <a:lnSpc>
                <a:spcPct val="100000"/>
              </a:lnSpc>
              <a:spcBef>
                <a:spcPts val="0"/>
              </a:spcBef>
              <a:spcAft>
                <a:spcPts val="0"/>
              </a:spcAft>
              <a:buSzPts val="1300"/>
              <a:buChar char="●"/>
            </a:pPr>
            <a:r>
              <a:rPr lang="en"/>
              <a:t>RESEARCH QUESTION AND HYPOTHESIS</a:t>
            </a:r>
            <a:endParaRPr/>
          </a:p>
          <a:p>
            <a:pPr indent="-311150" lvl="0" marL="457200" rtl="0" algn="l">
              <a:lnSpc>
                <a:spcPct val="100000"/>
              </a:lnSpc>
              <a:spcBef>
                <a:spcPts val="0"/>
              </a:spcBef>
              <a:spcAft>
                <a:spcPts val="0"/>
              </a:spcAft>
              <a:buSzPts val="1300"/>
              <a:buChar char="●"/>
            </a:pPr>
            <a:r>
              <a:rPr lang="en"/>
              <a:t>METHODOLOGY</a:t>
            </a:r>
            <a:endParaRPr/>
          </a:p>
          <a:p>
            <a:pPr indent="-298450" lvl="1" marL="914400" rtl="0" algn="l">
              <a:lnSpc>
                <a:spcPct val="100000"/>
              </a:lnSpc>
              <a:spcBef>
                <a:spcPts val="0"/>
              </a:spcBef>
              <a:spcAft>
                <a:spcPts val="0"/>
              </a:spcAft>
              <a:buSzPts val="1100"/>
              <a:buChar char="○"/>
            </a:pPr>
            <a:r>
              <a:rPr lang="en"/>
              <a:t>DATA ACQUISITION</a:t>
            </a:r>
            <a:endParaRPr/>
          </a:p>
          <a:p>
            <a:pPr indent="-298450" lvl="1" marL="914400" rtl="0" algn="l">
              <a:lnSpc>
                <a:spcPct val="100000"/>
              </a:lnSpc>
              <a:spcBef>
                <a:spcPts val="0"/>
              </a:spcBef>
              <a:spcAft>
                <a:spcPts val="0"/>
              </a:spcAft>
              <a:buSzPts val="1100"/>
              <a:buChar char="○"/>
            </a:pPr>
            <a:r>
              <a:rPr lang="en"/>
              <a:t>VARIABLE DESCRIPTION </a:t>
            </a:r>
            <a:endParaRPr/>
          </a:p>
          <a:p>
            <a:pPr indent="-298450" lvl="1" marL="914400" rtl="0" algn="l">
              <a:lnSpc>
                <a:spcPct val="100000"/>
              </a:lnSpc>
              <a:spcBef>
                <a:spcPts val="0"/>
              </a:spcBef>
              <a:spcAft>
                <a:spcPts val="0"/>
              </a:spcAft>
              <a:buSzPts val="1100"/>
              <a:buChar char="○"/>
            </a:pPr>
            <a:r>
              <a:rPr lang="en"/>
              <a:t>EXPLORATORY DATA ANALYSIS</a:t>
            </a:r>
            <a:endParaRPr/>
          </a:p>
          <a:p>
            <a:pPr indent="-298450" lvl="2" marL="1371600" rtl="0" algn="l">
              <a:lnSpc>
                <a:spcPct val="100000"/>
              </a:lnSpc>
              <a:spcBef>
                <a:spcPts val="0"/>
              </a:spcBef>
              <a:spcAft>
                <a:spcPts val="0"/>
              </a:spcAft>
              <a:buSzPts val="1100"/>
              <a:buChar char="■"/>
            </a:pPr>
            <a:r>
              <a:rPr lang="en"/>
              <a:t>IDENTIFYING VARIABLE MODELS FOR ANALYSIS</a:t>
            </a:r>
            <a:endParaRPr/>
          </a:p>
          <a:p>
            <a:pPr indent="-298450" lvl="2" marL="1371600" rtl="0" algn="l">
              <a:lnSpc>
                <a:spcPct val="100000"/>
              </a:lnSpc>
              <a:spcBef>
                <a:spcPts val="0"/>
              </a:spcBef>
              <a:spcAft>
                <a:spcPts val="0"/>
              </a:spcAft>
              <a:buSzPts val="1100"/>
              <a:buChar char="■"/>
            </a:pPr>
            <a:r>
              <a:rPr lang="en"/>
              <a:t>DATA MODELING	</a:t>
            </a:r>
            <a:endParaRPr/>
          </a:p>
          <a:p>
            <a:pPr indent="-298450" lvl="2" marL="1371600" rtl="0" algn="l">
              <a:lnSpc>
                <a:spcPct val="100000"/>
              </a:lnSpc>
              <a:spcBef>
                <a:spcPts val="0"/>
              </a:spcBef>
              <a:spcAft>
                <a:spcPts val="0"/>
              </a:spcAft>
              <a:buSzPts val="1100"/>
              <a:buChar char="■"/>
            </a:pPr>
            <a:r>
              <a:rPr lang="en"/>
              <a:t>BUILDING THE MODEL</a:t>
            </a:r>
            <a:endParaRPr/>
          </a:p>
        </p:txBody>
      </p:sp>
      <p:sp>
        <p:nvSpPr>
          <p:cNvPr id="285" name="Google Shape;285;p14"/>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OLS REGRESSION</a:t>
            </a:r>
            <a:endParaRPr/>
          </a:p>
          <a:p>
            <a:pPr indent="-298450" lvl="2" marL="1371600" rtl="0" algn="l">
              <a:spcBef>
                <a:spcPts val="0"/>
              </a:spcBef>
              <a:spcAft>
                <a:spcPts val="0"/>
              </a:spcAft>
              <a:buSzPts val="1100"/>
              <a:buChar char="■"/>
            </a:pPr>
            <a:r>
              <a:rPr lang="en"/>
              <a:t>RANDOM FOREST CLASSIFICATION</a:t>
            </a:r>
            <a:endParaRPr/>
          </a:p>
          <a:p>
            <a:pPr indent="-298450" lvl="1" marL="914400" rtl="0" algn="l">
              <a:spcBef>
                <a:spcPts val="0"/>
              </a:spcBef>
              <a:spcAft>
                <a:spcPts val="0"/>
              </a:spcAft>
              <a:buSzPts val="1100"/>
              <a:buChar char="○"/>
            </a:pPr>
            <a:r>
              <a:rPr lang="en"/>
              <a:t>LOGISTIC REGRESSION	</a:t>
            </a:r>
            <a:endParaRPr/>
          </a:p>
          <a:p>
            <a:pPr indent="-298450" lvl="1" marL="914400" rtl="0" algn="l">
              <a:spcBef>
                <a:spcPts val="0"/>
              </a:spcBef>
              <a:spcAft>
                <a:spcPts val="0"/>
              </a:spcAft>
              <a:buSzPts val="1100"/>
              <a:buChar char="○"/>
            </a:pPr>
            <a:r>
              <a:rPr lang="en"/>
              <a:t>SUPPORT VECTOR MACHINE</a:t>
            </a:r>
            <a:endParaRPr/>
          </a:p>
          <a:p>
            <a:pPr indent="-298450" lvl="1" marL="914400" rtl="0" algn="l">
              <a:spcBef>
                <a:spcPts val="0"/>
              </a:spcBef>
              <a:spcAft>
                <a:spcPts val="0"/>
              </a:spcAft>
              <a:buSzPts val="1100"/>
              <a:buChar char="○"/>
            </a:pPr>
            <a:r>
              <a:rPr lang="en"/>
              <a:t>GRADIENT BOOSTING	</a:t>
            </a:r>
            <a:endParaRPr/>
          </a:p>
          <a:p>
            <a:pPr indent="-298450" lvl="1" marL="914400" rtl="0" algn="l">
              <a:spcBef>
                <a:spcPts val="0"/>
              </a:spcBef>
              <a:spcAft>
                <a:spcPts val="0"/>
              </a:spcAft>
              <a:buSzPts val="1100"/>
              <a:buChar char="○"/>
            </a:pPr>
            <a:r>
              <a:rPr lang="en"/>
              <a:t>GAUSSIAN NAIVE BAYES </a:t>
            </a:r>
            <a:endParaRPr/>
          </a:p>
          <a:p>
            <a:pPr indent="-298450" lvl="1" marL="914400" rtl="0" algn="l">
              <a:spcBef>
                <a:spcPts val="0"/>
              </a:spcBef>
              <a:spcAft>
                <a:spcPts val="0"/>
              </a:spcAft>
              <a:buSzPts val="1100"/>
              <a:buChar char="○"/>
            </a:pPr>
            <a:r>
              <a:rPr lang="en"/>
              <a:t>K - NEAREST NEIGHBORS</a:t>
            </a:r>
            <a:endParaRPr/>
          </a:p>
          <a:p>
            <a:pPr indent="-298450" lvl="1" marL="914400" rtl="0" algn="l">
              <a:spcBef>
                <a:spcPts val="0"/>
              </a:spcBef>
              <a:spcAft>
                <a:spcPts val="0"/>
              </a:spcAft>
              <a:buSzPts val="1100"/>
              <a:buChar char="○"/>
            </a:pPr>
            <a:r>
              <a:rPr lang="en"/>
              <a:t>NEURAL NETWORKS</a:t>
            </a:r>
            <a:endParaRPr/>
          </a:p>
          <a:p>
            <a:pPr indent="-311150" lvl="0" marL="457200" rtl="0" algn="l">
              <a:spcBef>
                <a:spcPts val="0"/>
              </a:spcBef>
              <a:spcAft>
                <a:spcPts val="0"/>
              </a:spcAft>
              <a:buSzPts val="1300"/>
              <a:buChar char="●"/>
            </a:pPr>
            <a:r>
              <a:rPr lang="en"/>
              <a:t>RESULTS</a:t>
            </a:r>
            <a:endParaRPr/>
          </a:p>
          <a:p>
            <a:pPr indent="-311150" lvl="0" marL="457200" rtl="0" algn="l">
              <a:spcBef>
                <a:spcPts val="0"/>
              </a:spcBef>
              <a:spcAft>
                <a:spcPts val="0"/>
              </a:spcAft>
              <a:buSzPts val="1300"/>
              <a:buChar char="●"/>
            </a:pPr>
            <a:r>
              <a:rPr lang="en"/>
              <a:t>CONCLUSION</a:t>
            </a:r>
            <a:endParaRPr/>
          </a:p>
          <a:p>
            <a:pPr indent="-311150" lvl="0" marL="457200" rtl="0" algn="l">
              <a:spcBef>
                <a:spcPts val="0"/>
              </a:spcBef>
              <a:spcAft>
                <a:spcPts val="0"/>
              </a:spcAft>
              <a:buSzPts val="1300"/>
              <a:buChar char="●"/>
            </a:pPr>
            <a:r>
              <a:rPr lang="en"/>
              <a:t>REFERENCES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K-NEAREST NEIGHBORS</a:t>
            </a:r>
            <a:endParaRPr/>
          </a:p>
        </p:txBody>
      </p:sp>
      <p:sp>
        <p:nvSpPr>
          <p:cNvPr id="403" name="Google Shape;403;p32"/>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K-Nearest Neighbors (KNN) Model Training</a:t>
            </a:r>
            <a:endParaRPr/>
          </a:p>
          <a:p>
            <a:pPr indent="-311150" lvl="0" marL="457200" rtl="0" algn="l">
              <a:spcBef>
                <a:spcPts val="0"/>
              </a:spcBef>
              <a:spcAft>
                <a:spcPts val="0"/>
              </a:spcAft>
              <a:buSzPts val="1300"/>
              <a:buChar char="●"/>
            </a:pPr>
            <a:r>
              <a:rPr lang="en"/>
              <a:t>Performance Assessment on Training and Testing Data</a:t>
            </a:r>
            <a:endParaRPr/>
          </a:p>
          <a:p>
            <a:pPr indent="-311150" lvl="0" marL="457200" rtl="0" algn="l">
              <a:spcBef>
                <a:spcPts val="0"/>
              </a:spcBef>
              <a:spcAft>
                <a:spcPts val="0"/>
              </a:spcAft>
              <a:buSzPts val="1300"/>
              <a:buChar char="●"/>
            </a:pPr>
            <a:r>
              <a:rPr lang="en"/>
              <a:t>Training Set KNN Model Performance</a:t>
            </a:r>
            <a:endParaRPr/>
          </a:p>
          <a:p>
            <a:pPr indent="-311150" lvl="0" marL="457200" rtl="0" algn="l">
              <a:spcBef>
                <a:spcPts val="0"/>
              </a:spcBef>
              <a:spcAft>
                <a:spcPts val="0"/>
              </a:spcAft>
              <a:buSzPts val="1300"/>
              <a:buChar char="●"/>
            </a:pPr>
            <a:r>
              <a:rPr lang="en"/>
              <a:t>Testing Set KNN Model Performance</a:t>
            </a:r>
            <a:endParaRPr/>
          </a:p>
          <a:p>
            <a:pPr indent="-311150" lvl="0" marL="457200" rtl="0" algn="l">
              <a:spcBef>
                <a:spcPts val="0"/>
              </a:spcBef>
              <a:spcAft>
                <a:spcPts val="0"/>
              </a:spcAft>
              <a:buSzPts val="1300"/>
              <a:buChar char="●"/>
            </a:pPr>
            <a:r>
              <a:rPr lang="en"/>
              <a:t>ROC Curve and AUC Analysis</a:t>
            </a:r>
            <a:endParaRPr/>
          </a:p>
          <a:p>
            <a:pPr indent="-311150" lvl="0" marL="457200" rtl="0" algn="l">
              <a:spcBef>
                <a:spcPts val="0"/>
              </a:spcBef>
              <a:spcAft>
                <a:spcPts val="0"/>
              </a:spcAft>
              <a:buSzPts val="1300"/>
              <a:buChar char="●"/>
            </a:pPr>
            <a:r>
              <a:rPr lang="en"/>
              <a:t>Confusion Matrix Visualization</a:t>
            </a:r>
            <a:endParaRPr/>
          </a:p>
        </p:txBody>
      </p:sp>
      <p:graphicFrame>
        <p:nvGraphicFramePr>
          <p:cNvPr id="404" name="Google Shape;404;p32"/>
          <p:cNvGraphicFramePr/>
          <p:nvPr/>
        </p:nvGraphicFramePr>
        <p:xfrm>
          <a:off x="4734300" y="1756700"/>
          <a:ext cx="3000000" cy="3000000"/>
        </p:xfrm>
        <a:graphic>
          <a:graphicData uri="http://schemas.openxmlformats.org/drawingml/2006/table">
            <a:tbl>
              <a:tblPr>
                <a:noFill/>
                <a:tableStyleId>{E86349B0-FED0-4B3F-B95C-148CE1321380}</a:tableStyleId>
              </a:tblPr>
              <a:tblGrid>
                <a:gridCol w="431075"/>
                <a:gridCol w="413275"/>
                <a:gridCol w="392250"/>
                <a:gridCol w="405500"/>
                <a:gridCol w="392250"/>
                <a:gridCol w="427750"/>
                <a:gridCol w="392250"/>
                <a:gridCol w="411075"/>
                <a:gridCol w="392250"/>
              </a:tblGrid>
              <a:tr h="279400">
                <a:tc rowSpan="2">
                  <a:txBody>
                    <a:bodyPr/>
                    <a:lstStyle/>
                    <a:p>
                      <a:pPr indent="0" lvl="0" marL="0" rtl="0" algn="l">
                        <a:spcBef>
                          <a:spcPts val="0"/>
                        </a:spcBef>
                        <a:spcAft>
                          <a:spcPts val="0"/>
                        </a:spcAft>
                        <a:buNone/>
                      </a:pPr>
                      <a:r>
                        <a:t/>
                      </a:r>
                      <a:endParaRPr sz="900">
                        <a:solidFill>
                          <a:srgbClr val="374151"/>
                        </a:solidFill>
                        <a:latin typeface="Times New Roman"/>
                        <a:ea typeface="Times New Roman"/>
                        <a:cs typeface="Times New Roman"/>
                        <a:sym typeface="Times New Roman"/>
                      </a:endParaRPr>
                    </a:p>
                  </a:txBody>
                  <a:tcPr marT="63500" marB="63500" marR="63500" marL="63500"/>
                </a:tc>
                <a:tc gridSpan="4">
                  <a:txBody>
                    <a:bodyPr/>
                    <a:lstStyle/>
                    <a:p>
                      <a:pPr indent="0" lvl="0" marL="0" rtl="0" algn="ctr">
                        <a:spcBef>
                          <a:spcPts val="0"/>
                        </a:spcBef>
                        <a:spcAft>
                          <a:spcPts val="0"/>
                        </a:spcAft>
                        <a:buNone/>
                      </a:pPr>
                      <a:r>
                        <a:rPr lang="en" sz="900">
                          <a:solidFill>
                            <a:srgbClr val="374151"/>
                          </a:solidFill>
                          <a:latin typeface="Times New Roman"/>
                          <a:ea typeface="Times New Roman"/>
                          <a:cs typeface="Times New Roman"/>
                          <a:sym typeface="Times New Roman"/>
                        </a:rPr>
                        <a:t>Test Set</a:t>
                      </a:r>
                      <a:endParaRPr sz="900">
                        <a:solidFill>
                          <a:srgbClr val="374151"/>
                        </a:solidFill>
                        <a:latin typeface="Times New Roman"/>
                        <a:ea typeface="Times New Roman"/>
                        <a:cs typeface="Times New Roman"/>
                        <a:sym typeface="Times New Roman"/>
                      </a:endParaRPr>
                    </a:p>
                  </a:txBody>
                  <a:tcPr marT="63500" marB="63500" marR="63500" marL="63500"/>
                </a:tc>
                <a:tc hMerge="1"/>
                <a:tc hMerge="1"/>
                <a:tc hMerge="1"/>
                <a:tc gridSpan="4">
                  <a:txBody>
                    <a:bodyPr/>
                    <a:lstStyle/>
                    <a:p>
                      <a:pPr indent="0" lvl="0" marL="0" rtl="0" algn="ctr">
                        <a:spcBef>
                          <a:spcPts val="0"/>
                        </a:spcBef>
                        <a:spcAft>
                          <a:spcPts val="0"/>
                        </a:spcAft>
                        <a:buNone/>
                      </a:pPr>
                      <a:r>
                        <a:rPr lang="en" sz="900">
                          <a:solidFill>
                            <a:srgbClr val="374151"/>
                          </a:solidFill>
                          <a:latin typeface="Times New Roman"/>
                          <a:ea typeface="Times New Roman"/>
                          <a:cs typeface="Times New Roman"/>
                          <a:sym typeface="Times New Roman"/>
                        </a:rPr>
                        <a:t>Training Set</a:t>
                      </a:r>
                      <a:endParaRPr sz="900">
                        <a:solidFill>
                          <a:srgbClr val="374151"/>
                        </a:solidFill>
                        <a:latin typeface="Times New Roman"/>
                        <a:ea typeface="Times New Roman"/>
                        <a:cs typeface="Times New Roman"/>
                        <a:sym typeface="Times New Roman"/>
                      </a:endParaRPr>
                    </a:p>
                  </a:txBody>
                  <a:tcPr marT="63500" marB="63500" marR="63500" marL="63500"/>
                </a:tc>
                <a:tc hMerge="1"/>
                <a:tc hMerge="1"/>
                <a:tc hMerge="1"/>
              </a:tr>
              <a:tr h="279400">
                <a:tc vMerge="1"/>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Precision</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Recall</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F1-Score</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Support</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Precision</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Recall</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F1-Score</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Support</a:t>
                      </a:r>
                      <a:endParaRPr sz="900">
                        <a:solidFill>
                          <a:srgbClr val="374151"/>
                        </a:solidFill>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Class 0</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0.59</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0.64</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0.61</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3401</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0.72</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0.78</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0.75</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10189</a:t>
                      </a:r>
                      <a:endParaRPr sz="900">
                        <a:solidFill>
                          <a:srgbClr val="374151"/>
                        </a:solidFill>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Class 1</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0.52</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0.46</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0.49</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2849</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0.71</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0.64</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0.67</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8561</a:t>
                      </a:r>
                      <a:endParaRPr sz="900">
                        <a:solidFill>
                          <a:srgbClr val="374151"/>
                        </a:solidFill>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Accuracy</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0.56</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6250</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0.72</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18750</a:t>
                      </a:r>
                      <a:endParaRPr sz="900">
                        <a:solidFill>
                          <a:srgbClr val="374151"/>
                        </a:solidFill>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Macro</a:t>
                      </a:r>
                      <a:endParaRPr sz="900">
                        <a:solidFill>
                          <a:srgbClr val="374151"/>
                        </a:solidFill>
                        <a:latin typeface="Times New Roman"/>
                        <a:ea typeface="Times New Roman"/>
                        <a:cs typeface="Times New Roman"/>
                        <a:sym typeface="Times New Roman"/>
                      </a:endParaRPr>
                    </a:p>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Avg</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0.55</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0.55</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0.55</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6250</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0.71</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0.71</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0.71</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18750</a:t>
                      </a:r>
                      <a:endParaRPr sz="900">
                        <a:solidFill>
                          <a:srgbClr val="374151"/>
                        </a:solidFill>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Weighted</a:t>
                      </a:r>
                      <a:endParaRPr sz="900">
                        <a:solidFill>
                          <a:srgbClr val="374151"/>
                        </a:solidFill>
                        <a:latin typeface="Times New Roman"/>
                        <a:ea typeface="Times New Roman"/>
                        <a:cs typeface="Times New Roman"/>
                        <a:sym typeface="Times New Roman"/>
                      </a:endParaRPr>
                    </a:p>
                    <a:p>
                      <a:pPr indent="0" lvl="0" marL="0" rtl="0" algn="l">
                        <a:spcBef>
                          <a:spcPts val="0"/>
                        </a:spcBef>
                        <a:spcAft>
                          <a:spcPts val="0"/>
                        </a:spcAft>
                        <a:buNone/>
                      </a:pPr>
                      <a:r>
                        <a:rPr lang="en" sz="900">
                          <a:solidFill>
                            <a:srgbClr val="374151"/>
                          </a:solidFill>
                          <a:latin typeface="Times New Roman"/>
                          <a:ea typeface="Times New Roman"/>
                          <a:cs typeface="Times New Roman"/>
                          <a:sym typeface="Times New Roman"/>
                        </a:rPr>
                        <a:t>Avg</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0.56</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0.56</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0.56</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6250</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0.72</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0.72 </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0.71</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18750</a:t>
                      </a:r>
                      <a:endParaRPr sz="900">
                        <a:solidFill>
                          <a:srgbClr val="374151"/>
                        </a:solidFill>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K-NN - ROC CURVE AND HEATMAP</a:t>
            </a:r>
            <a:endParaRPr/>
          </a:p>
        </p:txBody>
      </p:sp>
      <p:pic>
        <p:nvPicPr>
          <p:cNvPr id="410" name="Google Shape;410;p33"/>
          <p:cNvPicPr preferRelativeResize="0"/>
          <p:nvPr/>
        </p:nvPicPr>
        <p:blipFill>
          <a:blip r:embed="rId3">
            <a:alphaModFix/>
          </a:blip>
          <a:stretch>
            <a:fillRect/>
          </a:stretch>
        </p:blipFill>
        <p:spPr>
          <a:xfrm>
            <a:off x="1303800" y="1853325"/>
            <a:ext cx="3429000" cy="2678327"/>
          </a:xfrm>
          <a:prstGeom prst="rect">
            <a:avLst/>
          </a:prstGeom>
          <a:noFill/>
          <a:ln>
            <a:noFill/>
          </a:ln>
        </p:spPr>
      </p:pic>
      <p:pic>
        <p:nvPicPr>
          <p:cNvPr id="411" name="Google Shape;411;p33"/>
          <p:cNvPicPr preferRelativeResize="0"/>
          <p:nvPr/>
        </p:nvPicPr>
        <p:blipFill>
          <a:blip r:embed="rId4">
            <a:alphaModFix/>
          </a:blip>
          <a:stretch>
            <a:fillRect/>
          </a:stretch>
        </p:blipFill>
        <p:spPr>
          <a:xfrm>
            <a:off x="4905300" y="1779175"/>
            <a:ext cx="3429000" cy="275246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NEURAL NETWORK</a:t>
            </a:r>
            <a:endParaRPr/>
          </a:p>
        </p:txBody>
      </p:sp>
      <p:sp>
        <p:nvSpPr>
          <p:cNvPr id="417" name="Google Shape;417;p34"/>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Neural Network Model Construction</a:t>
            </a:r>
            <a:endParaRPr/>
          </a:p>
          <a:p>
            <a:pPr indent="-311150" lvl="0" marL="457200" rtl="0" algn="l">
              <a:spcBef>
                <a:spcPts val="0"/>
              </a:spcBef>
              <a:spcAft>
                <a:spcPts val="0"/>
              </a:spcAft>
              <a:buSzPts val="1300"/>
              <a:buChar char="●"/>
            </a:pPr>
            <a:r>
              <a:rPr lang="en"/>
              <a:t>Model Compilation and Training</a:t>
            </a:r>
            <a:endParaRPr/>
          </a:p>
          <a:p>
            <a:pPr indent="-311150" lvl="0" marL="457200" rtl="0" algn="l">
              <a:spcBef>
                <a:spcPts val="0"/>
              </a:spcBef>
              <a:spcAft>
                <a:spcPts val="0"/>
              </a:spcAft>
              <a:buSzPts val="1300"/>
              <a:buChar char="●"/>
            </a:pPr>
            <a:r>
              <a:rPr lang="en"/>
              <a:t>Model Evaluation on Testing Set</a:t>
            </a:r>
            <a:endParaRPr/>
          </a:p>
          <a:p>
            <a:pPr indent="-311150" lvl="0" marL="457200" rtl="0" algn="l">
              <a:spcBef>
                <a:spcPts val="0"/>
              </a:spcBef>
              <a:spcAft>
                <a:spcPts val="0"/>
              </a:spcAft>
              <a:buSzPts val="1300"/>
              <a:buChar char="●"/>
            </a:pPr>
            <a:r>
              <a:rPr lang="en"/>
              <a:t>Performance Evaluation on Training Set</a:t>
            </a:r>
            <a:endParaRPr/>
          </a:p>
          <a:p>
            <a:pPr indent="-311150" lvl="0" marL="457200" rtl="0" algn="l">
              <a:spcBef>
                <a:spcPts val="0"/>
              </a:spcBef>
              <a:spcAft>
                <a:spcPts val="0"/>
              </a:spcAft>
              <a:buSzPts val="1300"/>
              <a:buChar char="●"/>
            </a:pPr>
            <a:r>
              <a:rPr lang="en"/>
              <a:t>ROC Curve and AUC Analysis</a:t>
            </a:r>
            <a:endParaRPr/>
          </a:p>
          <a:p>
            <a:pPr indent="-311150" lvl="0" marL="457200" rtl="0" algn="l">
              <a:spcBef>
                <a:spcPts val="0"/>
              </a:spcBef>
              <a:spcAft>
                <a:spcPts val="0"/>
              </a:spcAft>
              <a:buSzPts val="1300"/>
              <a:buChar char="●"/>
            </a:pPr>
            <a:r>
              <a:rPr lang="en"/>
              <a:t>Confusion Matrix Visualization</a:t>
            </a:r>
            <a:endParaRPr/>
          </a:p>
        </p:txBody>
      </p:sp>
      <p:graphicFrame>
        <p:nvGraphicFramePr>
          <p:cNvPr id="418" name="Google Shape;418;p34"/>
          <p:cNvGraphicFramePr/>
          <p:nvPr/>
        </p:nvGraphicFramePr>
        <p:xfrm>
          <a:off x="4734300" y="1756700"/>
          <a:ext cx="3000000" cy="3000000"/>
        </p:xfrm>
        <a:graphic>
          <a:graphicData uri="http://schemas.openxmlformats.org/drawingml/2006/table">
            <a:tbl>
              <a:tblPr>
                <a:noFill/>
                <a:tableStyleId>{E86349B0-FED0-4B3F-B95C-148CE1321380}</a:tableStyleId>
              </a:tblPr>
              <a:tblGrid>
                <a:gridCol w="439625"/>
                <a:gridCol w="421500"/>
                <a:gridCol w="382850"/>
                <a:gridCol w="413550"/>
                <a:gridCol w="382850"/>
                <a:gridCol w="436250"/>
                <a:gridCol w="382850"/>
                <a:gridCol w="419225"/>
                <a:gridCol w="382850"/>
              </a:tblGrid>
              <a:tr h="279400">
                <a:tc rowSpan="2">
                  <a:txBody>
                    <a:bodyPr/>
                    <a:lstStyle/>
                    <a:p>
                      <a:pPr indent="0" lvl="0" marL="0" rtl="0" algn="l">
                        <a:lnSpc>
                          <a:spcPct val="100000"/>
                        </a:lnSpc>
                        <a:spcBef>
                          <a:spcPts val="0"/>
                        </a:spcBef>
                        <a:spcAft>
                          <a:spcPts val="0"/>
                        </a:spcAft>
                        <a:buNone/>
                      </a:pPr>
                      <a:r>
                        <a:t/>
                      </a:r>
                      <a:endParaRPr sz="900">
                        <a:solidFill>
                          <a:srgbClr val="374151"/>
                        </a:solidFill>
                        <a:latin typeface="Times New Roman"/>
                        <a:ea typeface="Times New Roman"/>
                        <a:cs typeface="Times New Roman"/>
                        <a:sym typeface="Times New Roman"/>
                      </a:endParaRPr>
                    </a:p>
                  </a:txBody>
                  <a:tcPr marT="63500" marB="63500" marR="63500" marL="63500"/>
                </a:tc>
                <a:tc gridSpan="4">
                  <a:txBody>
                    <a:bodyPr/>
                    <a:lstStyle/>
                    <a:p>
                      <a:pPr indent="0" lvl="0" marL="0" rtl="0" algn="ctr">
                        <a:lnSpc>
                          <a:spcPct val="100000"/>
                        </a:lnSpc>
                        <a:spcBef>
                          <a:spcPts val="0"/>
                        </a:spcBef>
                        <a:spcAft>
                          <a:spcPts val="0"/>
                        </a:spcAft>
                        <a:buNone/>
                      </a:pPr>
                      <a:r>
                        <a:rPr lang="en" sz="900">
                          <a:solidFill>
                            <a:srgbClr val="374151"/>
                          </a:solidFill>
                          <a:latin typeface="Times New Roman"/>
                          <a:ea typeface="Times New Roman"/>
                          <a:cs typeface="Times New Roman"/>
                          <a:sym typeface="Times New Roman"/>
                        </a:rPr>
                        <a:t>Test Set</a:t>
                      </a:r>
                      <a:endParaRPr sz="900">
                        <a:solidFill>
                          <a:srgbClr val="374151"/>
                        </a:solidFill>
                        <a:latin typeface="Times New Roman"/>
                        <a:ea typeface="Times New Roman"/>
                        <a:cs typeface="Times New Roman"/>
                        <a:sym typeface="Times New Roman"/>
                      </a:endParaRPr>
                    </a:p>
                  </a:txBody>
                  <a:tcPr marT="63500" marB="63500" marR="63500" marL="63500"/>
                </a:tc>
                <a:tc hMerge="1"/>
                <a:tc hMerge="1"/>
                <a:tc hMerge="1"/>
                <a:tc gridSpan="4">
                  <a:txBody>
                    <a:bodyPr/>
                    <a:lstStyle/>
                    <a:p>
                      <a:pPr indent="0" lvl="0" marL="0" rtl="0" algn="ctr">
                        <a:lnSpc>
                          <a:spcPct val="100000"/>
                        </a:lnSpc>
                        <a:spcBef>
                          <a:spcPts val="0"/>
                        </a:spcBef>
                        <a:spcAft>
                          <a:spcPts val="0"/>
                        </a:spcAft>
                        <a:buNone/>
                      </a:pPr>
                      <a:r>
                        <a:rPr lang="en" sz="900">
                          <a:solidFill>
                            <a:srgbClr val="374151"/>
                          </a:solidFill>
                          <a:latin typeface="Times New Roman"/>
                          <a:ea typeface="Times New Roman"/>
                          <a:cs typeface="Times New Roman"/>
                          <a:sym typeface="Times New Roman"/>
                        </a:rPr>
                        <a:t>Training Set</a:t>
                      </a:r>
                      <a:endParaRPr sz="900">
                        <a:solidFill>
                          <a:srgbClr val="374151"/>
                        </a:solidFill>
                        <a:latin typeface="Times New Roman"/>
                        <a:ea typeface="Times New Roman"/>
                        <a:cs typeface="Times New Roman"/>
                        <a:sym typeface="Times New Roman"/>
                      </a:endParaRPr>
                    </a:p>
                  </a:txBody>
                  <a:tcPr marT="63500" marB="63500" marR="63500" marL="63500"/>
                </a:tc>
                <a:tc hMerge="1"/>
                <a:tc hMerge="1"/>
                <a:tc hMerge="1"/>
              </a:tr>
              <a:tr h="279400">
                <a:tc vMerge="1"/>
                <a:tc>
                  <a:txBody>
                    <a:bodyPr/>
                    <a:lstStyle/>
                    <a:p>
                      <a:pPr indent="0" lvl="0" marL="0" rtl="0" algn="l">
                        <a:lnSpc>
                          <a:spcPct val="100000"/>
                        </a:lnSpc>
                        <a:spcBef>
                          <a:spcPts val="0"/>
                        </a:spcBef>
                        <a:spcAft>
                          <a:spcPts val="0"/>
                        </a:spcAft>
                        <a:buNone/>
                      </a:pPr>
                      <a:r>
                        <a:rPr lang="en" sz="900">
                          <a:solidFill>
                            <a:srgbClr val="374151"/>
                          </a:solidFill>
                          <a:latin typeface="Times New Roman"/>
                          <a:ea typeface="Times New Roman"/>
                          <a:cs typeface="Times New Roman"/>
                          <a:sym typeface="Times New Roman"/>
                        </a:rPr>
                        <a:t>Precision</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00000"/>
                        </a:lnSpc>
                        <a:spcBef>
                          <a:spcPts val="0"/>
                        </a:spcBef>
                        <a:spcAft>
                          <a:spcPts val="0"/>
                        </a:spcAft>
                        <a:buNone/>
                      </a:pPr>
                      <a:r>
                        <a:rPr lang="en" sz="900">
                          <a:solidFill>
                            <a:srgbClr val="374151"/>
                          </a:solidFill>
                          <a:latin typeface="Times New Roman"/>
                          <a:ea typeface="Times New Roman"/>
                          <a:cs typeface="Times New Roman"/>
                          <a:sym typeface="Times New Roman"/>
                        </a:rPr>
                        <a:t>Recall</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00000"/>
                        </a:lnSpc>
                        <a:spcBef>
                          <a:spcPts val="0"/>
                        </a:spcBef>
                        <a:spcAft>
                          <a:spcPts val="0"/>
                        </a:spcAft>
                        <a:buNone/>
                      </a:pPr>
                      <a:r>
                        <a:rPr lang="en" sz="900">
                          <a:solidFill>
                            <a:srgbClr val="374151"/>
                          </a:solidFill>
                          <a:latin typeface="Times New Roman"/>
                          <a:ea typeface="Times New Roman"/>
                          <a:cs typeface="Times New Roman"/>
                          <a:sym typeface="Times New Roman"/>
                        </a:rPr>
                        <a:t>F1-Score</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00000"/>
                        </a:lnSpc>
                        <a:spcBef>
                          <a:spcPts val="0"/>
                        </a:spcBef>
                        <a:spcAft>
                          <a:spcPts val="0"/>
                        </a:spcAft>
                        <a:buNone/>
                      </a:pPr>
                      <a:r>
                        <a:rPr lang="en" sz="900">
                          <a:solidFill>
                            <a:srgbClr val="374151"/>
                          </a:solidFill>
                          <a:latin typeface="Times New Roman"/>
                          <a:ea typeface="Times New Roman"/>
                          <a:cs typeface="Times New Roman"/>
                          <a:sym typeface="Times New Roman"/>
                        </a:rPr>
                        <a:t>Support</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00000"/>
                        </a:lnSpc>
                        <a:spcBef>
                          <a:spcPts val="0"/>
                        </a:spcBef>
                        <a:spcAft>
                          <a:spcPts val="0"/>
                        </a:spcAft>
                        <a:buNone/>
                      </a:pPr>
                      <a:r>
                        <a:rPr lang="en" sz="900">
                          <a:solidFill>
                            <a:srgbClr val="374151"/>
                          </a:solidFill>
                          <a:latin typeface="Times New Roman"/>
                          <a:ea typeface="Times New Roman"/>
                          <a:cs typeface="Times New Roman"/>
                          <a:sym typeface="Times New Roman"/>
                        </a:rPr>
                        <a:t>Precision</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00000"/>
                        </a:lnSpc>
                        <a:spcBef>
                          <a:spcPts val="0"/>
                        </a:spcBef>
                        <a:spcAft>
                          <a:spcPts val="0"/>
                        </a:spcAft>
                        <a:buNone/>
                      </a:pPr>
                      <a:r>
                        <a:rPr lang="en" sz="900">
                          <a:solidFill>
                            <a:srgbClr val="374151"/>
                          </a:solidFill>
                          <a:latin typeface="Times New Roman"/>
                          <a:ea typeface="Times New Roman"/>
                          <a:cs typeface="Times New Roman"/>
                          <a:sym typeface="Times New Roman"/>
                        </a:rPr>
                        <a:t>Recall</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00000"/>
                        </a:lnSpc>
                        <a:spcBef>
                          <a:spcPts val="0"/>
                        </a:spcBef>
                        <a:spcAft>
                          <a:spcPts val="0"/>
                        </a:spcAft>
                        <a:buNone/>
                      </a:pPr>
                      <a:r>
                        <a:rPr lang="en" sz="900">
                          <a:solidFill>
                            <a:srgbClr val="374151"/>
                          </a:solidFill>
                          <a:latin typeface="Times New Roman"/>
                          <a:ea typeface="Times New Roman"/>
                          <a:cs typeface="Times New Roman"/>
                          <a:sym typeface="Times New Roman"/>
                        </a:rPr>
                        <a:t>F1-Score</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00000"/>
                        </a:lnSpc>
                        <a:spcBef>
                          <a:spcPts val="0"/>
                        </a:spcBef>
                        <a:spcAft>
                          <a:spcPts val="0"/>
                        </a:spcAft>
                        <a:buNone/>
                      </a:pPr>
                      <a:r>
                        <a:rPr lang="en" sz="900">
                          <a:solidFill>
                            <a:srgbClr val="374151"/>
                          </a:solidFill>
                          <a:latin typeface="Times New Roman"/>
                          <a:ea typeface="Times New Roman"/>
                          <a:cs typeface="Times New Roman"/>
                          <a:sym typeface="Times New Roman"/>
                        </a:rPr>
                        <a:t>Support</a:t>
                      </a:r>
                      <a:endParaRPr sz="900">
                        <a:solidFill>
                          <a:srgbClr val="374151"/>
                        </a:solidFill>
                        <a:latin typeface="Times New Roman"/>
                        <a:ea typeface="Times New Roman"/>
                        <a:cs typeface="Times New Roman"/>
                        <a:sym typeface="Times New Roman"/>
                      </a:endParaRPr>
                    </a:p>
                  </a:txBody>
                  <a:tcPr marT="63500" marB="63500" marR="63500" marL="63500"/>
                </a:tc>
              </a:tr>
              <a:tr h="12700">
                <a:tc>
                  <a:txBody>
                    <a:bodyPr/>
                    <a:lstStyle/>
                    <a:p>
                      <a:pPr indent="0" lvl="0" marL="0" rtl="0" algn="l">
                        <a:lnSpc>
                          <a:spcPct val="100000"/>
                        </a:lnSpc>
                        <a:spcBef>
                          <a:spcPts val="0"/>
                        </a:spcBef>
                        <a:spcAft>
                          <a:spcPts val="0"/>
                        </a:spcAft>
                        <a:buNone/>
                      </a:pPr>
                      <a:r>
                        <a:rPr lang="en" sz="900">
                          <a:solidFill>
                            <a:srgbClr val="374151"/>
                          </a:solidFill>
                          <a:latin typeface="Times New Roman"/>
                          <a:ea typeface="Times New Roman"/>
                          <a:cs typeface="Times New Roman"/>
                          <a:sym typeface="Times New Roman"/>
                        </a:rPr>
                        <a:t>Class 0</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00000"/>
                        </a:lnSpc>
                        <a:spcBef>
                          <a:spcPts val="0"/>
                        </a:spcBef>
                        <a:spcAft>
                          <a:spcPts val="0"/>
                        </a:spcAft>
                        <a:buNone/>
                      </a:pPr>
                      <a:r>
                        <a:rPr lang="en" sz="900">
                          <a:latin typeface="Times New Roman"/>
                          <a:ea typeface="Times New Roman"/>
                          <a:cs typeface="Times New Roman"/>
                          <a:sym typeface="Times New Roman"/>
                        </a:rPr>
                        <a:t>0.62</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00000"/>
                        </a:lnSpc>
                        <a:spcBef>
                          <a:spcPts val="0"/>
                        </a:spcBef>
                        <a:spcAft>
                          <a:spcPts val="0"/>
                        </a:spcAft>
                        <a:buNone/>
                      </a:pPr>
                      <a:r>
                        <a:rPr lang="en" sz="900">
                          <a:latin typeface="Times New Roman"/>
                          <a:ea typeface="Times New Roman"/>
                          <a:cs typeface="Times New Roman"/>
                          <a:sym typeface="Times New Roman"/>
                        </a:rPr>
                        <a:t>0.64</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00000"/>
                        </a:lnSpc>
                        <a:spcBef>
                          <a:spcPts val="0"/>
                        </a:spcBef>
                        <a:spcAft>
                          <a:spcPts val="0"/>
                        </a:spcAft>
                        <a:buNone/>
                      </a:pPr>
                      <a:r>
                        <a:rPr lang="en" sz="900">
                          <a:latin typeface="Times New Roman"/>
                          <a:ea typeface="Times New Roman"/>
                          <a:cs typeface="Times New Roman"/>
                          <a:sym typeface="Times New Roman"/>
                        </a:rPr>
                        <a:t>0.63</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00000"/>
                        </a:lnSpc>
                        <a:spcBef>
                          <a:spcPts val="0"/>
                        </a:spcBef>
                        <a:spcAft>
                          <a:spcPts val="0"/>
                        </a:spcAft>
                        <a:buNone/>
                      </a:pPr>
                      <a:r>
                        <a:rPr lang="en" sz="900">
                          <a:latin typeface="Times New Roman"/>
                          <a:ea typeface="Times New Roman"/>
                          <a:cs typeface="Times New Roman"/>
                          <a:sym typeface="Times New Roman"/>
                        </a:rPr>
                        <a:t>3401</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00000"/>
                        </a:lnSpc>
                        <a:spcBef>
                          <a:spcPts val="0"/>
                        </a:spcBef>
                        <a:spcAft>
                          <a:spcPts val="0"/>
                        </a:spcAft>
                        <a:buNone/>
                      </a:pPr>
                      <a:r>
                        <a:rPr lang="en" sz="900">
                          <a:latin typeface="Times New Roman"/>
                          <a:ea typeface="Times New Roman"/>
                          <a:cs typeface="Times New Roman"/>
                          <a:sym typeface="Times New Roman"/>
                        </a:rPr>
                        <a:t>0.75</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00000"/>
                        </a:lnSpc>
                        <a:spcBef>
                          <a:spcPts val="0"/>
                        </a:spcBef>
                        <a:spcAft>
                          <a:spcPts val="0"/>
                        </a:spcAft>
                        <a:buNone/>
                      </a:pPr>
                      <a:r>
                        <a:rPr lang="en" sz="900">
                          <a:latin typeface="Times New Roman"/>
                          <a:ea typeface="Times New Roman"/>
                          <a:cs typeface="Times New Roman"/>
                          <a:sym typeface="Times New Roman"/>
                        </a:rPr>
                        <a:t>0.77</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00000"/>
                        </a:lnSpc>
                        <a:spcBef>
                          <a:spcPts val="0"/>
                        </a:spcBef>
                        <a:spcAft>
                          <a:spcPts val="0"/>
                        </a:spcAft>
                        <a:buNone/>
                      </a:pPr>
                      <a:r>
                        <a:rPr lang="en" sz="900">
                          <a:latin typeface="Times New Roman"/>
                          <a:ea typeface="Times New Roman"/>
                          <a:cs typeface="Times New Roman"/>
                          <a:sym typeface="Times New Roman"/>
                        </a:rPr>
                        <a:t>0.76</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00000"/>
                        </a:lnSpc>
                        <a:spcBef>
                          <a:spcPts val="0"/>
                        </a:spcBef>
                        <a:spcAft>
                          <a:spcPts val="0"/>
                        </a:spcAft>
                        <a:buNone/>
                      </a:pPr>
                      <a:r>
                        <a:rPr lang="en" sz="900">
                          <a:latin typeface="Times New Roman"/>
                          <a:ea typeface="Times New Roman"/>
                          <a:cs typeface="Times New Roman"/>
                          <a:sym typeface="Times New Roman"/>
                        </a:rPr>
                        <a:t>10189</a:t>
                      </a:r>
                      <a:endParaRPr sz="900">
                        <a:solidFill>
                          <a:srgbClr val="374151"/>
                        </a:solidFill>
                        <a:latin typeface="Times New Roman"/>
                        <a:ea typeface="Times New Roman"/>
                        <a:cs typeface="Times New Roman"/>
                        <a:sym typeface="Times New Roman"/>
                      </a:endParaRPr>
                    </a:p>
                  </a:txBody>
                  <a:tcPr marT="63500" marB="63500" marR="63500" marL="63500"/>
                </a:tc>
              </a:tr>
              <a:tr h="12700">
                <a:tc>
                  <a:txBody>
                    <a:bodyPr/>
                    <a:lstStyle/>
                    <a:p>
                      <a:pPr indent="0" lvl="0" marL="0" rtl="0" algn="l">
                        <a:lnSpc>
                          <a:spcPct val="100000"/>
                        </a:lnSpc>
                        <a:spcBef>
                          <a:spcPts val="0"/>
                        </a:spcBef>
                        <a:spcAft>
                          <a:spcPts val="0"/>
                        </a:spcAft>
                        <a:buNone/>
                      </a:pPr>
                      <a:r>
                        <a:rPr lang="en" sz="900">
                          <a:solidFill>
                            <a:srgbClr val="374151"/>
                          </a:solidFill>
                          <a:latin typeface="Times New Roman"/>
                          <a:ea typeface="Times New Roman"/>
                          <a:cs typeface="Times New Roman"/>
                          <a:sym typeface="Times New Roman"/>
                        </a:rPr>
                        <a:t>Class 1</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00000"/>
                        </a:lnSpc>
                        <a:spcBef>
                          <a:spcPts val="0"/>
                        </a:spcBef>
                        <a:spcAft>
                          <a:spcPts val="0"/>
                        </a:spcAft>
                        <a:buNone/>
                      </a:pPr>
                      <a:r>
                        <a:rPr lang="en" sz="900">
                          <a:latin typeface="Times New Roman"/>
                          <a:ea typeface="Times New Roman"/>
                          <a:cs typeface="Times New Roman"/>
                          <a:sym typeface="Times New Roman"/>
                        </a:rPr>
                        <a:t>0.56 </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00000"/>
                        </a:lnSpc>
                        <a:spcBef>
                          <a:spcPts val="0"/>
                        </a:spcBef>
                        <a:spcAft>
                          <a:spcPts val="0"/>
                        </a:spcAft>
                        <a:buNone/>
                      </a:pPr>
                      <a:r>
                        <a:rPr lang="en" sz="900">
                          <a:latin typeface="Times New Roman"/>
                          <a:ea typeface="Times New Roman"/>
                          <a:cs typeface="Times New Roman"/>
                          <a:sym typeface="Times New Roman"/>
                        </a:rPr>
                        <a:t>0.54</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00000"/>
                        </a:lnSpc>
                        <a:spcBef>
                          <a:spcPts val="0"/>
                        </a:spcBef>
                        <a:spcAft>
                          <a:spcPts val="0"/>
                        </a:spcAft>
                        <a:buNone/>
                      </a:pPr>
                      <a:r>
                        <a:rPr lang="en" sz="900">
                          <a:latin typeface="Times New Roman"/>
                          <a:ea typeface="Times New Roman"/>
                          <a:cs typeface="Times New Roman"/>
                          <a:sym typeface="Times New Roman"/>
                        </a:rPr>
                        <a:t>0.55</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00000"/>
                        </a:lnSpc>
                        <a:spcBef>
                          <a:spcPts val="0"/>
                        </a:spcBef>
                        <a:spcAft>
                          <a:spcPts val="0"/>
                        </a:spcAft>
                        <a:buNone/>
                      </a:pPr>
                      <a:r>
                        <a:rPr lang="en" sz="900">
                          <a:latin typeface="Times New Roman"/>
                          <a:ea typeface="Times New Roman"/>
                          <a:cs typeface="Times New Roman"/>
                          <a:sym typeface="Times New Roman"/>
                        </a:rPr>
                        <a:t>2849</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00000"/>
                        </a:lnSpc>
                        <a:spcBef>
                          <a:spcPts val="0"/>
                        </a:spcBef>
                        <a:spcAft>
                          <a:spcPts val="0"/>
                        </a:spcAft>
                        <a:buNone/>
                      </a:pPr>
                      <a:r>
                        <a:rPr lang="en" sz="900">
                          <a:latin typeface="Times New Roman"/>
                          <a:ea typeface="Times New Roman"/>
                          <a:cs typeface="Times New Roman"/>
                          <a:sym typeface="Times New Roman"/>
                        </a:rPr>
                        <a:t>0.71</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00000"/>
                        </a:lnSpc>
                        <a:spcBef>
                          <a:spcPts val="0"/>
                        </a:spcBef>
                        <a:spcAft>
                          <a:spcPts val="0"/>
                        </a:spcAft>
                        <a:buNone/>
                      </a:pPr>
                      <a:r>
                        <a:rPr lang="en" sz="900">
                          <a:latin typeface="Times New Roman"/>
                          <a:ea typeface="Times New Roman"/>
                          <a:cs typeface="Times New Roman"/>
                          <a:sym typeface="Times New Roman"/>
                        </a:rPr>
                        <a:t>0.70</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00000"/>
                        </a:lnSpc>
                        <a:spcBef>
                          <a:spcPts val="0"/>
                        </a:spcBef>
                        <a:spcAft>
                          <a:spcPts val="0"/>
                        </a:spcAft>
                        <a:buNone/>
                      </a:pPr>
                      <a:r>
                        <a:rPr lang="en" sz="900">
                          <a:latin typeface="Times New Roman"/>
                          <a:ea typeface="Times New Roman"/>
                          <a:cs typeface="Times New Roman"/>
                          <a:sym typeface="Times New Roman"/>
                        </a:rPr>
                        <a:t>0.71</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00000"/>
                        </a:lnSpc>
                        <a:spcBef>
                          <a:spcPts val="0"/>
                        </a:spcBef>
                        <a:spcAft>
                          <a:spcPts val="0"/>
                        </a:spcAft>
                        <a:buNone/>
                      </a:pPr>
                      <a:r>
                        <a:rPr lang="en" sz="900">
                          <a:latin typeface="Times New Roman"/>
                          <a:ea typeface="Times New Roman"/>
                          <a:cs typeface="Times New Roman"/>
                          <a:sym typeface="Times New Roman"/>
                        </a:rPr>
                        <a:t>8561</a:t>
                      </a:r>
                      <a:endParaRPr sz="900">
                        <a:solidFill>
                          <a:srgbClr val="374151"/>
                        </a:solidFill>
                        <a:latin typeface="Times New Roman"/>
                        <a:ea typeface="Times New Roman"/>
                        <a:cs typeface="Times New Roman"/>
                        <a:sym typeface="Times New Roman"/>
                      </a:endParaRPr>
                    </a:p>
                  </a:txBody>
                  <a:tcPr marT="63500" marB="63500" marR="63500" marL="63500"/>
                </a:tc>
              </a:tr>
              <a:tr h="12700">
                <a:tc>
                  <a:txBody>
                    <a:bodyPr/>
                    <a:lstStyle/>
                    <a:p>
                      <a:pPr indent="0" lvl="0" marL="0" rtl="0" algn="l">
                        <a:lnSpc>
                          <a:spcPct val="100000"/>
                        </a:lnSpc>
                        <a:spcBef>
                          <a:spcPts val="0"/>
                        </a:spcBef>
                        <a:spcAft>
                          <a:spcPts val="0"/>
                        </a:spcAft>
                        <a:buNone/>
                      </a:pPr>
                      <a:r>
                        <a:rPr lang="en" sz="900">
                          <a:solidFill>
                            <a:srgbClr val="374151"/>
                          </a:solidFill>
                          <a:latin typeface="Times New Roman"/>
                          <a:ea typeface="Times New Roman"/>
                          <a:cs typeface="Times New Roman"/>
                          <a:sym typeface="Times New Roman"/>
                        </a:rPr>
                        <a:t>Accuracy</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00000"/>
                        </a:lnSpc>
                        <a:spcBef>
                          <a:spcPts val="0"/>
                        </a:spcBef>
                        <a:spcAft>
                          <a:spcPts val="0"/>
                        </a:spcAft>
                        <a:buNone/>
                      </a:pPr>
                      <a:r>
                        <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00000"/>
                        </a:lnSpc>
                        <a:spcBef>
                          <a:spcPts val="0"/>
                        </a:spcBef>
                        <a:spcAft>
                          <a:spcPts val="0"/>
                        </a:spcAft>
                        <a:buNone/>
                      </a:pPr>
                      <a:r>
                        <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00000"/>
                        </a:lnSpc>
                        <a:spcBef>
                          <a:spcPts val="0"/>
                        </a:spcBef>
                        <a:spcAft>
                          <a:spcPts val="0"/>
                        </a:spcAft>
                        <a:buNone/>
                      </a:pPr>
                      <a:r>
                        <a:rPr lang="en" sz="900">
                          <a:latin typeface="Times New Roman"/>
                          <a:ea typeface="Times New Roman"/>
                          <a:cs typeface="Times New Roman"/>
                          <a:sym typeface="Times New Roman"/>
                        </a:rPr>
                        <a:t>0.59</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00000"/>
                        </a:lnSpc>
                        <a:spcBef>
                          <a:spcPts val="0"/>
                        </a:spcBef>
                        <a:spcAft>
                          <a:spcPts val="0"/>
                        </a:spcAft>
                        <a:buNone/>
                      </a:pPr>
                      <a:r>
                        <a:rPr lang="en" sz="900">
                          <a:latin typeface="Times New Roman"/>
                          <a:ea typeface="Times New Roman"/>
                          <a:cs typeface="Times New Roman"/>
                          <a:sym typeface="Times New Roman"/>
                        </a:rPr>
                        <a:t>6250</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00000"/>
                        </a:lnSpc>
                        <a:spcBef>
                          <a:spcPts val="0"/>
                        </a:spcBef>
                        <a:spcAft>
                          <a:spcPts val="0"/>
                        </a:spcAft>
                        <a:buNone/>
                      </a:pPr>
                      <a:r>
                        <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00000"/>
                        </a:lnSpc>
                        <a:spcBef>
                          <a:spcPts val="0"/>
                        </a:spcBef>
                        <a:spcAft>
                          <a:spcPts val="0"/>
                        </a:spcAft>
                        <a:buNone/>
                      </a:pPr>
                      <a:r>
                        <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00000"/>
                        </a:lnSpc>
                        <a:spcBef>
                          <a:spcPts val="0"/>
                        </a:spcBef>
                        <a:spcAft>
                          <a:spcPts val="0"/>
                        </a:spcAft>
                        <a:buNone/>
                      </a:pPr>
                      <a:r>
                        <a:rPr lang="en" sz="900">
                          <a:latin typeface="Times New Roman"/>
                          <a:ea typeface="Times New Roman"/>
                          <a:cs typeface="Times New Roman"/>
                          <a:sym typeface="Times New Roman"/>
                        </a:rPr>
                        <a:t>0.73</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00000"/>
                        </a:lnSpc>
                        <a:spcBef>
                          <a:spcPts val="0"/>
                        </a:spcBef>
                        <a:spcAft>
                          <a:spcPts val="0"/>
                        </a:spcAft>
                        <a:buNone/>
                      </a:pPr>
                      <a:r>
                        <a:rPr lang="en" sz="900">
                          <a:latin typeface="Times New Roman"/>
                          <a:ea typeface="Times New Roman"/>
                          <a:cs typeface="Times New Roman"/>
                          <a:sym typeface="Times New Roman"/>
                        </a:rPr>
                        <a:t>18750</a:t>
                      </a:r>
                      <a:endParaRPr sz="900">
                        <a:solidFill>
                          <a:srgbClr val="374151"/>
                        </a:solidFill>
                        <a:latin typeface="Times New Roman"/>
                        <a:ea typeface="Times New Roman"/>
                        <a:cs typeface="Times New Roman"/>
                        <a:sym typeface="Times New Roman"/>
                      </a:endParaRPr>
                    </a:p>
                  </a:txBody>
                  <a:tcPr marT="63500" marB="63500" marR="63500" marL="63500"/>
                </a:tc>
              </a:tr>
              <a:tr h="12700">
                <a:tc>
                  <a:txBody>
                    <a:bodyPr/>
                    <a:lstStyle/>
                    <a:p>
                      <a:pPr indent="0" lvl="0" marL="0" rtl="0" algn="l">
                        <a:lnSpc>
                          <a:spcPct val="100000"/>
                        </a:lnSpc>
                        <a:spcBef>
                          <a:spcPts val="0"/>
                        </a:spcBef>
                        <a:spcAft>
                          <a:spcPts val="0"/>
                        </a:spcAft>
                        <a:buNone/>
                      </a:pPr>
                      <a:r>
                        <a:rPr lang="en" sz="900">
                          <a:solidFill>
                            <a:srgbClr val="374151"/>
                          </a:solidFill>
                          <a:latin typeface="Times New Roman"/>
                          <a:ea typeface="Times New Roman"/>
                          <a:cs typeface="Times New Roman"/>
                          <a:sym typeface="Times New Roman"/>
                        </a:rPr>
                        <a:t>Macro</a:t>
                      </a:r>
                      <a:endParaRPr sz="900">
                        <a:solidFill>
                          <a:srgbClr val="37415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900">
                          <a:solidFill>
                            <a:srgbClr val="374151"/>
                          </a:solidFill>
                          <a:latin typeface="Times New Roman"/>
                          <a:ea typeface="Times New Roman"/>
                          <a:cs typeface="Times New Roman"/>
                          <a:sym typeface="Times New Roman"/>
                        </a:rPr>
                        <a:t>Avg</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00000"/>
                        </a:lnSpc>
                        <a:spcBef>
                          <a:spcPts val="0"/>
                        </a:spcBef>
                        <a:spcAft>
                          <a:spcPts val="0"/>
                        </a:spcAft>
                        <a:buNone/>
                      </a:pPr>
                      <a:r>
                        <a:rPr lang="en" sz="900">
                          <a:latin typeface="Times New Roman"/>
                          <a:ea typeface="Times New Roman"/>
                          <a:cs typeface="Times New Roman"/>
                          <a:sym typeface="Times New Roman"/>
                        </a:rPr>
                        <a:t>0.59</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00000"/>
                        </a:lnSpc>
                        <a:spcBef>
                          <a:spcPts val="0"/>
                        </a:spcBef>
                        <a:spcAft>
                          <a:spcPts val="0"/>
                        </a:spcAft>
                        <a:buNone/>
                      </a:pPr>
                      <a:r>
                        <a:rPr lang="en" sz="900">
                          <a:latin typeface="Times New Roman"/>
                          <a:ea typeface="Times New Roman"/>
                          <a:cs typeface="Times New Roman"/>
                          <a:sym typeface="Times New Roman"/>
                        </a:rPr>
                        <a:t>0.59</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00000"/>
                        </a:lnSpc>
                        <a:spcBef>
                          <a:spcPts val="0"/>
                        </a:spcBef>
                        <a:spcAft>
                          <a:spcPts val="0"/>
                        </a:spcAft>
                        <a:buNone/>
                      </a:pPr>
                      <a:r>
                        <a:rPr lang="en" sz="900">
                          <a:latin typeface="Times New Roman"/>
                          <a:ea typeface="Times New Roman"/>
                          <a:cs typeface="Times New Roman"/>
                          <a:sym typeface="Times New Roman"/>
                        </a:rPr>
                        <a:t>0.59</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00000"/>
                        </a:lnSpc>
                        <a:spcBef>
                          <a:spcPts val="0"/>
                        </a:spcBef>
                        <a:spcAft>
                          <a:spcPts val="0"/>
                        </a:spcAft>
                        <a:buNone/>
                      </a:pPr>
                      <a:r>
                        <a:rPr lang="en" sz="900">
                          <a:latin typeface="Times New Roman"/>
                          <a:ea typeface="Times New Roman"/>
                          <a:cs typeface="Times New Roman"/>
                          <a:sym typeface="Times New Roman"/>
                        </a:rPr>
                        <a:t>6250</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00000"/>
                        </a:lnSpc>
                        <a:spcBef>
                          <a:spcPts val="0"/>
                        </a:spcBef>
                        <a:spcAft>
                          <a:spcPts val="0"/>
                        </a:spcAft>
                        <a:buNone/>
                      </a:pPr>
                      <a:r>
                        <a:rPr lang="en" sz="900">
                          <a:latin typeface="Times New Roman"/>
                          <a:ea typeface="Times New Roman"/>
                          <a:cs typeface="Times New Roman"/>
                          <a:sym typeface="Times New Roman"/>
                        </a:rPr>
                        <a:t>0.73</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00000"/>
                        </a:lnSpc>
                        <a:spcBef>
                          <a:spcPts val="0"/>
                        </a:spcBef>
                        <a:spcAft>
                          <a:spcPts val="0"/>
                        </a:spcAft>
                        <a:buNone/>
                      </a:pPr>
                      <a:r>
                        <a:rPr lang="en" sz="900">
                          <a:latin typeface="Times New Roman"/>
                          <a:ea typeface="Times New Roman"/>
                          <a:cs typeface="Times New Roman"/>
                          <a:sym typeface="Times New Roman"/>
                        </a:rPr>
                        <a:t>0.73</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00000"/>
                        </a:lnSpc>
                        <a:spcBef>
                          <a:spcPts val="0"/>
                        </a:spcBef>
                        <a:spcAft>
                          <a:spcPts val="0"/>
                        </a:spcAft>
                        <a:buNone/>
                      </a:pPr>
                      <a:r>
                        <a:rPr lang="en" sz="900">
                          <a:latin typeface="Times New Roman"/>
                          <a:ea typeface="Times New Roman"/>
                          <a:cs typeface="Times New Roman"/>
                          <a:sym typeface="Times New Roman"/>
                        </a:rPr>
                        <a:t>0.73</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00000"/>
                        </a:lnSpc>
                        <a:spcBef>
                          <a:spcPts val="0"/>
                        </a:spcBef>
                        <a:spcAft>
                          <a:spcPts val="0"/>
                        </a:spcAft>
                        <a:buNone/>
                      </a:pPr>
                      <a:r>
                        <a:rPr lang="en" sz="900">
                          <a:latin typeface="Times New Roman"/>
                          <a:ea typeface="Times New Roman"/>
                          <a:cs typeface="Times New Roman"/>
                          <a:sym typeface="Times New Roman"/>
                        </a:rPr>
                        <a:t>18750</a:t>
                      </a:r>
                      <a:endParaRPr sz="900">
                        <a:solidFill>
                          <a:srgbClr val="374151"/>
                        </a:solidFill>
                        <a:latin typeface="Times New Roman"/>
                        <a:ea typeface="Times New Roman"/>
                        <a:cs typeface="Times New Roman"/>
                        <a:sym typeface="Times New Roman"/>
                      </a:endParaRPr>
                    </a:p>
                  </a:txBody>
                  <a:tcPr marT="63500" marB="63500" marR="63500" marL="63500"/>
                </a:tc>
              </a:tr>
              <a:tr h="12700">
                <a:tc>
                  <a:txBody>
                    <a:bodyPr/>
                    <a:lstStyle/>
                    <a:p>
                      <a:pPr indent="0" lvl="0" marL="0" rtl="0" algn="l">
                        <a:lnSpc>
                          <a:spcPct val="100000"/>
                        </a:lnSpc>
                        <a:spcBef>
                          <a:spcPts val="0"/>
                        </a:spcBef>
                        <a:spcAft>
                          <a:spcPts val="0"/>
                        </a:spcAft>
                        <a:buNone/>
                      </a:pPr>
                      <a:r>
                        <a:rPr lang="en" sz="900">
                          <a:solidFill>
                            <a:srgbClr val="374151"/>
                          </a:solidFill>
                          <a:latin typeface="Times New Roman"/>
                          <a:ea typeface="Times New Roman"/>
                          <a:cs typeface="Times New Roman"/>
                          <a:sym typeface="Times New Roman"/>
                        </a:rPr>
                        <a:t>Weighted</a:t>
                      </a:r>
                      <a:endParaRPr sz="900">
                        <a:solidFill>
                          <a:srgbClr val="37415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900">
                          <a:solidFill>
                            <a:srgbClr val="374151"/>
                          </a:solidFill>
                          <a:latin typeface="Times New Roman"/>
                          <a:ea typeface="Times New Roman"/>
                          <a:cs typeface="Times New Roman"/>
                          <a:sym typeface="Times New Roman"/>
                        </a:rPr>
                        <a:t>Avg</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00000"/>
                        </a:lnSpc>
                        <a:spcBef>
                          <a:spcPts val="0"/>
                        </a:spcBef>
                        <a:spcAft>
                          <a:spcPts val="0"/>
                        </a:spcAft>
                        <a:buNone/>
                      </a:pPr>
                      <a:r>
                        <a:rPr lang="en" sz="900">
                          <a:latin typeface="Times New Roman"/>
                          <a:ea typeface="Times New Roman"/>
                          <a:cs typeface="Times New Roman"/>
                          <a:sym typeface="Times New Roman"/>
                        </a:rPr>
                        <a:t>0.59</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00000"/>
                        </a:lnSpc>
                        <a:spcBef>
                          <a:spcPts val="0"/>
                        </a:spcBef>
                        <a:spcAft>
                          <a:spcPts val="0"/>
                        </a:spcAft>
                        <a:buNone/>
                      </a:pPr>
                      <a:r>
                        <a:rPr lang="en" sz="900">
                          <a:latin typeface="Times New Roman"/>
                          <a:ea typeface="Times New Roman"/>
                          <a:cs typeface="Times New Roman"/>
                          <a:sym typeface="Times New Roman"/>
                        </a:rPr>
                        <a:t>0.59</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00000"/>
                        </a:lnSpc>
                        <a:spcBef>
                          <a:spcPts val="0"/>
                        </a:spcBef>
                        <a:spcAft>
                          <a:spcPts val="0"/>
                        </a:spcAft>
                        <a:buNone/>
                      </a:pPr>
                      <a:r>
                        <a:rPr lang="en" sz="900">
                          <a:latin typeface="Times New Roman"/>
                          <a:ea typeface="Times New Roman"/>
                          <a:cs typeface="Times New Roman"/>
                          <a:sym typeface="Times New Roman"/>
                        </a:rPr>
                        <a:t>0.59</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00000"/>
                        </a:lnSpc>
                        <a:spcBef>
                          <a:spcPts val="0"/>
                        </a:spcBef>
                        <a:spcAft>
                          <a:spcPts val="0"/>
                        </a:spcAft>
                        <a:buNone/>
                      </a:pPr>
                      <a:r>
                        <a:rPr lang="en" sz="900">
                          <a:latin typeface="Times New Roman"/>
                          <a:ea typeface="Times New Roman"/>
                          <a:cs typeface="Times New Roman"/>
                          <a:sym typeface="Times New Roman"/>
                        </a:rPr>
                        <a:t>6250</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00000"/>
                        </a:lnSpc>
                        <a:spcBef>
                          <a:spcPts val="0"/>
                        </a:spcBef>
                        <a:spcAft>
                          <a:spcPts val="0"/>
                        </a:spcAft>
                        <a:buNone/>
                      </a:pPr>
                      <a:r>
                        <a:rPr lang="en" sz="900">
                          <a:latin typeface="Times New Roman"/>
                          <a:ea typeface="Times New Roman"/>
                          <a:cs typeface="Times New Roman"/>
                          <a:sym typeface="Times New Roman"/>
                        </a:rPr>
                        <a:t>0.73</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00000"/>
                        </a:lnSpc>
                        <a:spcBef>
                          <a:spcPts val="0"/>
                        </a:spcBef>
                        <a:spcAft>
                          <a:spcPts val="0"/>
                        </a:spcAft>
                        <a:buNone/>
                      </a:pPr>
                      <a:r>
                        <a:rPr lang="en" sz="900">
                          <a:latin typeface="Times New Roman"/>
                          <a:ea typeface="Times New Roman"/>
                          <a:cs typeface="Times New Roman"/>
                          <a:sym typeface="Times New Roman"/>
                        </a:rPr>
                        <a:t>0.73</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00000"/>
                        </a:lnSpc>
                        <a:spcBef>
                          <a:spcPts val="0"/>
                        </a:spcBef>
                        <a:spcAft>
                          <a:spcPts val="0"/>
                        </a:spcAft>
                        <a:buNone/>
                      </a:pPr>
                      <a:r>
                        <a:rPr lang="en" sz="900">
                          <a:latin typeface="Times New Roman"/>
                          <a:ea typeface="Times New Roman"/>
                          <a:cs typeface="Times New Roman"/>
                          <a:sym typeface="Times New Roman"/>
                        </a:rPr>
                        <a:t>0.73</a:t>
                      </a:r>
                      <a:endParaRPr sz="900">
                        <a:solidFill>
                          <a:srgbClr val="374151"/>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00000"/>
                        </a:lnSpc>
                        <a:spcBef>
                          <a:spcPts val="0"/>
                        </a:spcBef>
                        <a:spcAft>
                          <a:spcPts val="0"/>
                        </a:spcAft>
                        <a:buNone/>
                      </a:pPr>
                      <a:r>
                        <a:rPr lang="en" sz="900">
                          <a:latin typeface="Times New Roman"/>
                          <a:ea typeface="Times New Roman"/>
                          <a:cs typeface="Times New Roman"/>
                          <a:sym typeface="Times New Roman"/>
                        </a:rPr>
                        <a:t>18750</a:t>
                      </a:r>
                      <a:endParaRPr sz="900">
                        <a:solidFill>
                          <a:srgbClr val="374151"/>
                        </a:solidFill>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NEURAL NETWORK - ROC CURVE AND HEATMAP</a:t>
            </a:r>
            <a:endParaRPr/>
          </a:p>
        </p:txBody>
      </p:sp>
      <p:pic>
        <p:nvPicPr>
          <p:cNvPr id="424" name="Google Shape;424;p35"/>
          <p:cNvPicPr preferRelativeResize="0"/>
          <p:nvPr/>
        </p:nvPicPr>
        <p:blipFill>
          <a:blip r:embed="rId3">
            <a:alphaModFix/>
          </a:blip>
          <a:stretch>
            <a:fillRect/>
          </a:stretch>
        </p:blipFill>
        <p:spPr>
          <a:xfrm>
            <a:off x="1303800" y="1853325"/>
            <a:ext cx="3429000" cy="2678327"/>
          </a:xfrm>
          <a:prstGeom prst="rect">
            <a:avLst/>
          </a:prstGeom>
          <a:noFill/>
          <a:ln>
            <a:noFill/>
          </a:ln>
        </p:spPr>
      </p:pic>
      <p:pic>
        <p:nvPicPr>
          <p:cNvPr id="425" name="Google Shape;425;p35"/>
          <p:cNvPicPr preferRelativeResize="0"/>
          <p:nvPr/>
        </p:nvPicPr>
        <p:blipFill>
          <a:blip r:embed="rId4">
            <a:alphaModFix/>
          </a:blip>
          <a:stretch>
            <a:fillRect/>
          </a:stretch>
        </p:blipFill>
        <p:spPr>
          <a:xfrm>
            <a:off x="4905300" y="1779175"/>
            <a:ext cx="3429000" cy="275246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431" name="Google Shape;431;p3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Linear Regression: Accuracy: 60%, AUC: 0.63</a:t>
            </a:r>
            <a:endParaRPr/>
          </a:p>
          <a:p>
            <a:pPr indent="-311150" lvl="0" marL="457200" rtl="0" algn="l">
              <a:spcBef>
                <a:spcPts val="0"/>
              </a:spcBef>
              <a:spcAft>
                <a:spcPts val="0"/>
              </a:spcAft>
              <a:buSzPts val="1300"/>
              <a:buChar char="●"/>
            </a:pPr>
            <a:r>
              <a:rPr lang="en"/>
              <a:t>Support Vector Machine (SVM): Accuracy: 60%, AUC: 0.66</a:t>
            </a:r>
            <a:endParaRPr/>
          </a:p>
          <a:p>
            <a:pPr indent="-311150" lvl="0" marL="457200" rtl="0" algn="l">
              <a:spcBef>
                <a:spcPts val="0"/>
              </a:spcBef>
              <a:spcAft>
                <a:spcPts val="0"/>
              </a:spcAft>
              <a:buSzPts val="1300"/>
              <a:buChar char="●"/>
            </a:pPr>
            <a:r>
              <a:rPr lang="en"/>
              <a:t>Gradient Boosting: Balanced metrics, precision 0.70 (train), 0.64 (test)</a:t>
            </a:r>
            <a:endParaRPr/>
          </a:p>
          <a:p>
            <a:pPr indent="-311150" lvl="0" marL="457200" rtl="0" algn="l">
              <a:spcBef>
                <a:spcPts val="0"/>
              </a:spcBef>
              <a:spcAft>
                <a:spcPts val="0"/>
              </a:spcAft>
              <a:buSzPts val="1300"/>
              <a:buChar char="●"/>
            </a:pPr>
            <a:r>
              <a:rPr lang="en"/>
              <a:t>Gaussian Naive Bayes: Moderate performance, precision 0.62 (train), 0.63 (test)</a:t>
            </a:r>
            <a:endParaRPr/>
          </a:p>
          <a:p>
            <a:pPr indent="-311150" lvl="0" marL="457200" rtl="0" algn="l">
              <a:spcBef>
                <a:spcPts val="0"/>
              </a:spcBef>
              <a:spcAft>
                <a:spcPts val="0"/>
              </a:spcAft>
              <a:buSzPts val="1300"/>
              <a:buChar char="●"/>
            </a:pPr>
            <a:r>
              <a:rPr lang="en"/>
              <a:t>K-Nearest Neighbors (KNN): Varying precision/recall, AUC: 0.58</a:t>
            </a:r>
            <a:endParaRPr/>
          </a:p>
          <a:p>
            <a:pPr indent="-311150" lvl="0" marL="457200" rtl="0" algn="l">
              <a:spcBef>
                <a:spcPts val="0"/>
              </a:spcBef>
              <a:spcAft>
                <a:spcPts val="0"/>
              </a:spcAft>
              <a:buSzPts val="1300"/>
              <a:buChar char="●"/>
            </a:pPr>
            <a:r>
              <a:rPr lang="en"/>
              <a:t>Neural Network: Competitive, precision 0.75 (train), 0.62 (test)</a:t>
            </a:r>
            <a:endParaRPr/>
          </a:p>
          <a:p>
            <a:pPr indent="-311150" lvl="0" marL="457200" rtl="0" algn="l">
              <a:spcBef>
                <a:spcPts val="0"/>
              </a:spcBef>
              <a:spcAft>
                <a:spcPts val="0"/>
              </a:spcAft>
              <a:buSzPts val="1300"/>
              <a:buChar char="●"/>
            </a:pPr>
            <a:r>
              <a:rPr lang="en"/>
              <a:t>Conclusion: Gradient Boosting excelled with balanced metrics.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CONCLUSIONS</a:t>
            </a:r>
            <a:endParaRPr/>
          </a:p>
        </p:txBody>
      </p:sp>
      <p:sp>
        <p:nvSpPr>
          <p:cNvPr id="437" name="Google Shape;437;p3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Investigated machine learning models for patient readmission prediction.</a:t>
            </a:r>
            <a:endParaRPr/>
          </a:p>
          <a:p>
            <a:pPr indent="-311150" lvl="0" marL="457200" rtl="0" algn="l">
              <a:spcBef>
                <a:spcPts val="0"/>
              </a:spcBef>
              <a:spcAft>
                <a:spcPts val="0"/>
              </a:spcAft>
              <a:buSzPts val="1300"/>
              <a:buChar char="●"/>
            </a:pPr>
            <a:r>
              <a:rPr lang="en"/>
              <a:t>Gradient Boosting exhibited highest predictive accuracy, balanced precision and recall.</a:t>
            </a:r>
            <a:endParaRPr/>
          </a:p>
          <a:p>
            <a:pPr indent="-311150" lvl="0" marL="457200" rtl="0" algn="l">
              <a:spcBef>
                <a:spcPts val="0"/>
              </a:spcBef>
              <a:spcAft>
                <a:spcPts val="0"/>
              </a:spcAft>
              <a:buSzPts val="1300"/>
              <a:buChar char="●"/>
            </a:pPr>
            <a:r>
              <a:rPr lang="en"/>
              <a:t>Neural Network demonstrated competitive performance in predictive healthcare tasks.</a:t>
            </a:r>
            <a:endParaRPr/>
          </a:p>
          <a:p>
            <a:pPr indent="-311150" lvl="0" marL="457200" rtl="0" algn="l">
              <a:spcBef>
                <a:spcPts val="0"/>
              </a:spcBef>
              <a:spcAft>
                <a:spcPts val="0"/>
              </a:spcAft>
              <a:buSzPts val="1300"/>
              <a:buChar char="●"/>
            </a:pPr>
            <a:r>
              <a:rPr lang="en"/>
              <a:t>Gradient Boosting's performance underscores its potential as a valuable healthcare tool.</a:t>
            </a:r>
            <a:endParaRPr/>
          </a:p>
          <a:p>
            <a:pPr indent="-311150" lvl="0" marL="457200" rtl="0" algn="l">
              <a:spcBef>
                <a:spcPts val="0"/>
              </a:spcBef>
              <a:spcAft>
                <a:spcPts val="0"/>
              </a:spcAft>
              <a:buSzPts val="1300"/>
              <a:buChar char="●"/>
            </a:pPr>
            <a:r>
              <a:rPr lang="en"/>
              <a:t>Findings aid in proactive interventions, improving patient outcomes and resource allocation.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 AND LIMITATIONS OF THE STUDY</a:t>
            </a:r>
            <a:endParaRPr/>
          </a:p>
        </p:txBody>
      </p:sp>
      <p:sp>
        <p:nvSpPr>
          <p:cNvPr id="443" name="Google Shape;443;p38"/>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n"/>
              <a:t>BENEFITS</a:t>
            </a:r>
            <a:endParaRPr b="1"/>
          </a:p>
          <a:p>
            <a:pPr indent="-298767" lvl="0" marL="457200" rtl="0" algn="l">
              <a:spcBef>
                <a:spcPts val="1200"/>
              </a:spcBef>
              <a:spcAft>
                <a:spcPts val="0"/>
              </a:spcAft>
              <a:buSzPct val="100000"/>
              <a:buChar char="●"/>
            </a:pPr>
            <a:r>
              <a:rPr lang="en"/>
              <a:t>Gradient Boosting model achieved highest predictive accuracy.</a:t>
            </a:r>
            <a:endParaRPr/>
          </a:p>
          <a:p>
            <a:pPr indent="-298767" lvl="0" marL="457200" rtl="0" algn="l">
              <a:spcBef>
                <a:spcPts val="0"/>
              </a:spcBef>
              <a:spcAft>
                <a:spcPts val="0"/>
              </a:spcAft>
              <a:buSzPct val="100000"/>
              <a:buChar char="●"/>
            </a:pPr>
            <a:r>
              <a:rPr lang="en"/>
              <a:t>Balanced precision and recall scores on training and testing datasets.</a:t>
            </a:r>
            <a:endParaRPr/>
          </a:p>
          <a:p>
            <a:pPr indent="-298767" lvl="0" marL="457200" rtl="0" algn="l">
              <a:spcBef>
                <a:spcPts val="0"/>
              </a:spcBef>
              <a:spcAft>
                <a:spcPts val="0"/>
              </a:spcAft>
              <a:buSzPct val="100000"/>
              <a:buChar char="●"/>
            </a:pPr>
            <a:r>
              <a:rPr lang="en"/>
              <a:t>Neural Network model demonstrated competitive performance in healthcare predictions.</a:t>
            </a:r>
            <a:endParaRPr/>
          </a:p>
          <a:p>
            <a:pPr indent="-298767" lvl="0" marL="457200" rtl="0" algn="l">
              <a:spcBef>
                <a:spcPts val="0"/>
              </a:spcBef>
              <a:spcAft>
                <a:spcPts val="0"/>
              </a:spcAft>
              <a:buSzPct val="100000"/>
              <a:buChar char="●"/>
            </a:pPr>
            <a:r>
              <a:rPr lang="en"/>
              <a:t>Comprehensive analysis of diverse variables enhanced predictive capabilities.</a:t>
            </a:r>
            <a:endParaRPr/>
          </a:p>
          <a:p>
            <a:pPr indent="-298767" lvl="0" marL="457200" rtl="0" algn="l">
              <a:spcBef>
                <a:spcPts val="0"/>
              </a:spcBef>
              <a:spcAft>
                <a:spcPts val="0"/>
              </a:spcAft>
              <a:buSzPct val="100000"/>
              <a:buChar char="●"/>
            </a:pPr>
            <a:r>
              <a:rPr lang="en"/>
              <a:t>Potential for proactive interventions and tailored healthcare strategies.</a:t>
            </a:r>
            <a:endParaRPr/>
          </a:p>
        </p:txBody>
      </p:sp>
      <p:sp>
        <p:nvSpPr>
          <p:cNvPr id="444" name="Google Shape;444;p38"/>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LIMITATIONS</a:t>
            </a:r>
            <a:endParaRPr b="1"/>
          </a:p>
          <a:p>
            <a:pPr indent="-311150" lvl="0" marL="457200" rtl="0" algn="l">
              <a:spcBef>
                <a:spcPts val="1200"/>
              </a:spcBef>
              <a:spcAft>
                <a:spcPts val="0"/>
              </a:spcAft>
              <a:buSzPts val="1300"/>
              <a:buChar char="●"/>
            </a:pPr>
            <a:r>
              <a:rPr lang="en"/>
              <a:t>Absence of certain demographic and hospital-specific features.</a:t>
            </a:r>
            <a:endParaRPr/>
          </a:p>
          <a:p>
            <a:pPr indent="-311150" lvl="0" marL="457200" rtl="0" algn="l">
              <a:spcBef>
                <a:spcPts val="0"/>
              </a:spcBef>
              <a:spcAft>
                <a:spcPts val="0"/>
              </a:spcAft>
              <a:buSzPts val="1300"/>
              <a:buChar char="●"/>
            </a:pPr>
            <a:r>
              <a:rPr lang="en"/>
              <a:t>Variability across different hospital settings introduced noise.</a:t>
            </a:r>
            <a:endParaRPr/>
          </a:p>
          <a:p>
            <a:pPr indent="-311150" lvl="0" marL="457200" rtl="0" algn="l">
              <a:spcBef>
                <a:spcPts val="0"/>
              </a:spcBef>
              <a:spcAft>
                <a:spcPts val="0"/>
              </a:spcAft>
              <a:buSzPts val="1300"/>
              <a:buChar char="●"/>
            </a:pPr>
            <a:r>
              <a:rPr lang="en"/>
              <a:t>Dataset's encoded and de-identified nature restricted analysis.</a:t>
            </a:r>
            <a:endParaRPr/>
          </a:p>
          <a:p>
            <a:pPr indent="-311150" lvl="0" marL="457200" rtl="0" algn="l">
              <a:spcBef>
                <a:spcPts val="0"/>
              </a:spcBef>
              <a:spcAft>
                <a:spcPts val="0"/>
              </a:spcAft>
              <a:buSzPts val="1300"/>
              <a:buChar char="●"/>
            </a:pPr>
            <a:r>
              <a:rPr lang="en"/>
              <a:t>Need for broader spectrum of hospital-related variables.</a:t>
            </a:r>
            <a:endParaRPr/>
          </a:p>
          <a:p>
            <a:pPr indent="-311150" lvl="0" marL="457200" rtl="0" algn="l">
              <a:spcBef>
                <a:spcPts val="0"/>
              </a:spcBef>
              <a:spcAft>
                <a:spcPts val="0"/>
              </a:spcAft>
              <a:buSzPts val="1300"/>
              <a:buChar char="●"/>
            </a:pPr>
            <a:r>
              <a:rPr lang="en"/>
              <a:t>Potential bias due to dataset's disease-oriented focus.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450" name="Google Shape;450;p3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62500" lnSpcReduction="20000"/>
          </a:bodyPr>
          <a:lstStyle/>
          <a:p>
            <a:pPr indent="-280193" lvl="0" marL="457200" rtl="0" algn="l">
              <a:spcBef>
                <a:spcPts val="0"/>
              </a:spcBef>
              <a:spcAft>
                <a:spcPts val="0"/>
              </a:spcAft>
              <a:buSzPct val="100000"/>
              <a:buChar char="●"/>
            </a:pPr>
            <a:r>
              <a:rPr lang="en"/>
              <a:t>Cox, M., Panagides, J. C., Tabari, A., Kalva, S., Kalpathy-Cramer, J., &amp; Daye, D. (2022). Risk stratification with explainable machine learning for 30-day procedure-related mortality and 30-day unplanned readmission in patients with peripheral arterial disease. PLoS ONE, 17(11), 1–18.</a:t>
            </a:r>
            <a:endParaRPr/>
          </a:p>
          <a:p>
            <a:pPr indent="-280193" lvl="0" marL="457200" rtl="0" algn="l">
              <a:spcBef>
                <a:spcPts val="0"/>
              </a:spcBef>
              <a:spcAft>
                <a:spcPts val="0"/>
              </a:spcAft>
              <a:buSzPct val="100000"/>
              <a:buChar char="●"/>
            </a:pPr>
            <a:r>
              <a:rPr lang="en"/>
              <a:t>KWETCZER, L. A.,(2020). Hospital Readmission Risk Prediction Using Machine Learning.</a:t>
            </a:r>
            <a:endParaRPr/>
          </a:p>
          <a:p>
            <a:pPr indent="-280193" lvl="0" marL="457200" rtl="0" algn="l">
              <a:spcBef>
                <a:spcPts val="0"/>
              </a:spcBef>
              <a:spcAft>
                <a:spcPts val="0"/>
              </a:spcAft>
              <a:buSzPct val="100000"/>
              <a:buChar char="●"/>
            </a:pPr>
            <a:r>
              <a:rPr lang="en"/>
              <a:t>Lin, Y.-W., Zhou, Y., Faghri, F., Shawl, M. J., &amp; Campbell, R. H. (2019). Analysis and prediction of unplanned intensive care unit readmission using recurrent neural networks with long short-term memory. PLOS ONE, 14(7), e0218942. </a:t>
            </a:r>
            <a:endParaRPr/>
          </a:p>
          <a:p>
            <a:pPr indent="-280193" lvl="0" marL="457200" rtl="0" algn="l">
              <a:spcBef>
                <a:spcPts val="0"/>
              </a:spcBef>
              <a:spcAft>
                <a:spcPts val="0"/>
              </a:spcAft>
              <a:buSzPct val="100000"/>
              <a:buChar char="●"/>
            </a:pPr>
            <a:r>
              <a:rPr lang="en"/>
              <a:t>Matheny, ME, Ricket, I, Goodrich, CA, Shah, RU, Stabler, ME, Perkins, AM, Dorn, C, Denton, J, Bray, BE, Gouripeddi, R, Higgins, J, Chapman, WW, MacKenzie, TA, Brown, JR. (2021).  Development of Electronic Health Record-Based Prediction Models for 30-Day Readmission Risk Among Patients Hospitalized for Acute Myocardial Infarction.</a:t>
            </a:r>
            <a:endParaRPr/>
          </a:p>
          <a:p>
            <a:pPr indent="-280193" lvl="0" marL="457200" rtl="0" algn="l">
              <a:spcBef>
                <a:spcPts val="0"/>
              </a:spcBef>
              <a:spcAft>
                <a:spcPts val="0"/>
              </a:spcAft>
              <a:buSzPct val="100000"/>
              <a:buChar char="●"/>
            </a:pPr>
            <a:r>
              <a:rPr lang="en"/>
              <a:t>Riester, M. R., McAuliffe, L., Collins, C., &amp; Zullo, A. R. (2021). Development and validation of the Tool for Pharmacists to Predict 30-day hospital readmission in patients with Heart Failure (ToPP-HF). American Journal of Health-System Pharmacy, 78(18), 1691–1700. </a:t>
            </a:r>
            <a:endParaRPr/>
          </a:p>
          <a:p>
            <a:pPr indent="-280193" lvl="0" marL="457200" rtl="0" algn="l">
              <a:spcBef>
                <a:spcPts val="0"/>
              </a:spcBef>
              <a:spcAft>
                <a:spcPts val="0"/>
              </a:spcAft>
              <a:buSzPct val="100000"/>
              <a:buChar char="●"/>
            </a:pPr>
            <a:r>
              <a:rPr lang="en"/>
              <a:t>Saha, P., Sircar, R., &amp; Bose, A. (2021). Using hospital Admission, Discharge &amp; Transfer (ADT) data for predicting readmissions. Machine Learning with Applications. </a:t>
            </a:r>
            <a:endParaRPr/>
          </a:p>
          <a:p>
            <a:pPr indent="-280193" lvl="0" marL="457200" rtl="0" algn="l">
              <a:spcBef>
                <a:spcPts val="0"/>
              </a:spcBef>
              <a:spcAft>
                <a:spcPts val="0"/>
              </a:spcAft>
              <a:buSzPct val="100000"/>
              <a:buChar char="●"/>
            </a:pPr>
            <a:r>
              <a:rPr lang="en"/>
              <a:t>Welvaars, K., van den Bekerom, M. P. J., Doornberg, J. N., van Haarst, E. P., OLVG Urology Consortium, van der Zee, J. A., van Andel, G. A., Lagerveld, B. W., Hovius, M. C., Kauer, P. C., &amp; Boevé, L. M. S. (2023). Evaluating machine learning algorithms to Predict 30-day Unplanned REadmission (PURE) in Urology patients. BMC Medical Informatics &amp; Decision Making, 23(1), 1–13. </a:t>
            </a:r>
            <a:endParaRPr/>
          </a:p>
          <a:p>
            <a:pPr indent="-280193" lvl="0" marL="457200" rtl="0" algn="l">
              <a:spcBef>
                <a:spcPts val="0"/>
              </a:spcBef>
              <a:spcAft>
                <a:spcPts val="0"/>
              </a:spcAft>
              <a:buSzPct val="100000"/>
              <a:buChar char="●"/>
            </a:pPr>
            <a:r>
              <a:rPr lang="en"/>
              <a:t>Yujuan Shang, Kui Jiang, Lei Wang, Zheqing Zhang, Siwei Zhou, Yun Liu, Jiancheng Dong, &amp; Huiqun Wu. (2021). The 30-days hospital readmission risk in diabetic patients: predictive modeling with machine learning classifiers. BMC Medical Informatics and Decision Making, 21(S2), 1–11.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0"/>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Hospital readmission reduction is vital globally for better patient outcomes, resource optimization, and cost minimization.</a:t>
            </a:r>
            <a:endParaRPr/>
          </a:p>
          <a:p>
            <a:pPr indent="-311150" lvl="0" marL="457200" rtl="0" algn="l">
              <a:spcBef>
                <a:spcPts val="0"/>
              </a:spcBef>
              <a:spcAft>
                <a:spcPts val="0"/>
              </a:spcAft>
              <a:buSzPts val="1300"/>
              <a:buChar char="●"/>
            </a:pPr>
            <a:r>
              <a:rPr lang="en"/>
              <a:t>Machine learning models offer accurate readmission prediction and timely interventions, gaining attention in healthcare.</a:t>
            </a:r>
            <a:endParaRPr/>
          </a:p>
          <a:p>
            <a:pPr indent="-311150" lvl="0" marL="457200" rtl="0" algn="l">
              <a:spcBef>
                <a:spcPts val="0"/>
              </a:spcBef>
              <a:spcAft>
                <a:spcPts val="0"/>
              </a:spcAft>
              <a:buSzPts val="1300"/>
              <a:buChar char="●"/>
            </a:pPr>
            <a:r>
              <a:rPr lang="en"/>
              <a:t>The study assesses multiple machine-learning models for predicting hospital readmissions.</a:t>
            </a:r>
            <a:endParaRPr/>
          </a:p>
          <a:p>
            <a:pPr indent="-311150" lvl="0" marL="457200" rtl="0" algn="l">
              <a:spcBef>
                <a:spcPts val="0"/>
              </a:spcBef>
              <a:spcAft>
                <a:spcPts val="0"/>
              </a:spcAft>
              <a:buSzPts val="1300"/>
              <a:buChar char="●"/>
            </a:pPr>
            <a:r>
              <a:rPr lang="en"/>
              <a:t>Readmissions, impacting patients and healthcare systems, necessitate robust predictive models for high-risk patient identification.</a:t>
            </a:r>
            <a:endParaRPr/>
          </a:p>
          <a:p>
            <a:pPr indent="-311150" lvl="0" marL="457200" rtl="0" algn="l">
              <a:spcBef>
                <a:spcPts val="0"/>
              </a:spcBef>
              <a:spcAft>
                <a:spcPts val="0"/>
              </a:spcAft>
              <a:buSzPts val="1300"/>
              <a:buChar char="●"/>
            </a:pPr>
            <a:r>
              <a:rPr lang="en"/>
              <a:t>Diverse algorithms (e.g., decision trees, random forests, SVM, logistic regression) and patient-specific features (e.g., demographics, medical history) are considered using anonymized patient records for accurate predictions and proactive patient care.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REVIEW</a:t>
            </a:r>
            <a:endParaRPr/>
          </a:p>
        </p:txBody>
      </p:sp>
      <p:sp>
        <p:nvSpPr>
          <p:cNvPr id="302" name="Google Shape;302;p17"/>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fontScale="62500" lnSpcReduction="20000"/>
          </a:bodyPr>
          <a:lstStyle/>
          <a:p>
            <a:pPr indent="-280193" lvl="0" marL="457200" rtl="0" algn="l">
              <a:spcBef>
                <a:spcPts val="0"/>
              </a:spcBef>
              <a:spcAft>
                <a:spcPts val="0"/>
              </a:spcAft>
              <a:buSzPct val="100000"/>
              <a:buChar char="●"/>
            </a:pPr>
            <a:r>
              <a:rPr lang="en"/>
              <a:t>Lin et al. (2019): ICU Readmissions</a:t>
            </a:r>
            <a:endParaRPr/>
          </a:p>
          <a:p>
            <a:pPr indent="-272256" lvl="1" marL="742950" rtl="0" algn="l">
              <a:spcBef>
                <a:spcPts val="0"/>
              </a:spcBef>
              <a:spcAft>
                <a:spcPts val="0"/>
              </a:spcAft>
              <a:buSzPct val="100000"/>
              <a:buChar char="○"/>
            </a:pPr>
            <a:r>
              <a:rPr lang="en"/>
              <a:t>Developed predictive model using LSTM-based neural networks.</a:t>
            </a:r>
            <a:endParaRPr/>
          </a:p>
          <a:p>
            <a:pPr indent="-272256" lvl="1" marL="742950" rtl="0" algn="l">
              <a:spcBef>
                <a:spcPts val="0"/>
              </a:spcBef>
              <a:spcAft>
                <a:spcPts val="0"/>
              </a:spcAft>
              <a:buSzPct val="100000"/>
              <a:buChar char="○"/>
            </a:pPr>
            <a:r>
              <a:rPr lang="en"/>
              <a:t>Utilized ICU patient records: demographics, medical history, vital signs, lab results.</a:t>
            </a:r>
            <a:endParaRPr/>
          </a:p>
          <a:p>
            <a:pPr indent="-272256" lvl="1" marL="742950" rtl="0" algn="l">
              <a:spcBef>
                <a:spcPts val="0"/>
              </a:spcBef>
              <a:spcAft>
                <a:spcPts val="0"/>
              </a:spcAft>
              <a:buSzPct val="100000"/>
              <a:buChar char="○"/>
            </a:pPr>
            <a:r>
              <a:rPr lang="en"/>
              <a:t>LSTM outperformed traditional methods.</a:t>
            </a:r>
            <a:endParaRPr/>
          </a:p>
          <a:p>
            <a:pPr indent="-272256" lvl="1" marL="742950" rtl="0" algn="l">
              <a:spcBef>
                <a:spcPts val="0"/>
              </a:spcBef>
              <a:spcAft>
                <a:spcPts val="0"/>
              </a:spcAft>
              <a:buSzPct val="100000"/>
              <a:buChar char="○"/>
            </a:pPr>
            <a:r>
              <a:rPr lang="en"/>
              <a:t>Key factors: patient age, ICU stay duration, specific lab measurements.</a:t>
            </a:r>
            <a:endParaRPr/>
          </a:p>
          <a:p>
            <a:pPr indent="-272256" lvl="1" marL="742950" rtl="0" algn="l">
              <a:spcBef>
                <a:spcPts val="0"/>
              </a:spcBef>
              <a:spcAft>
                <a:spcPts val="0"/>
              </a:spcAft>
              <a:buSzPct val="100000"/>
              <a:buChar char="○"/>
            </a:pPr>
            <a:r>
              <a:rPr lang="en"/>
              <a:t>Potential for proactive interventions in ICU readmissions.</a:t>
            </a:r>
            <a:endParaRPr/>
          </a:p>
          <a:p>
            <a:pPr indent="-280193" lvl="0" marL="457200" rtl="0" algn="l">
              <a:spcBef>
                <a:spcPts val="0"/>
              </a:spcBef>
              <a:spcAft>
                <a:spcPts val="0"/>
              </a:spcAft>
              <a:buSzPct val="100000"/>
              <a:buChar char="●"/>
            </a:pPr>
            <a:r>
              <a:rPr lang="en"/>
              <a:t>Yujuan Shang et al.: Diabetic Patients</a:t>
            </a:r>
            <a:endParaRPr/>
          </a:p>
          <a:p>
            <a:pPr indent="-272256" lvl="1" marL="742950" rtl="0" algn="l">
              <a:spcBef>
                <a:spcPts val="0"/>
              </a:spcBef>
              <a:spcAft>
                <a:spcPts val="0"/>
              </a:spcAft>
              <a:buSzPct val="100000"/>
              <a:buChar char="○"/>
            </a:pPr>
            <a:r>
              <a:rPr lang="en"/>
              <a:t>Built 30-day readmission risk model for diabetics with machine learning.</a:t>
            </a:r>
            <a:endParaRPr/>
          </a:p>
          <a:p>
            <a:pPr indent="-272256" lvl="1" marL="742950" rtl="0" algn="l">
              <a:spcBef>
                <a:spcPts val="0"/>
              </a:spcBef>
              <a:spcAft>
                <a:spcPts val="0"/>
              </a:spcAft>
              <a:buSzPct val="100000"/>
              <a:buChar char="○"/>
            </a:pPr>
            <a:r>
              <a:rPr lang="en"/>
              <a:t>Employed Health Facts Database data.</a:t>
            </a:r>
            <a:endParaRPr/>
          </a:p>
          <a:p>
            <a:pPr indent="-272256" lvl="1" marL="742950" rtl="0" algn="l">
              <a:spcBef>
                <a:spcPts val="0"/>
              </a:spcBef>
              <a:spcAft>
                <a:spcPts val="0"/>
              </a:spcAft>
              <a:buSzPct val="100000"/>
              <a:buChar char="○"/>
            </a:pPr>
            <a:r>
              <a:rPr lang="en"/>
              <a:t>Random forest (RF) excelled over naive Bayes, tree ensemble models.</a:t>
            </a:r>
            <a:endParaRPr/>
          </a:p>
          <a:p>
            <a:pPr indent="-272256" lvl="1" marL="742950" rtl="0" algn="l">
              <a:spcBef>
                <a:spcPts val="0"/>
              </a:spcBef>
              <a:spcAft>
                <a:spcPts val="0"/>
              </a:spcAft>
              <a:buSzPct val="100000"/>
              <a:buChar char="○"/>
            </a:pPr>
            <a:r>
              <a:rPr lang="en"/>
              <a:t>Influential factors: admission times, age, diagnosis, emergencies, sex.</a:t>
            </a:r>
            <a:endParaRPr/>
          </a:p>
          <a:p>
            <a:pPr indent="-272256" lvl="1" marL="742950" rtl="0" algn="l">
              <a:spcBef>
                <a:spcPts val="0"/>
              </a:spcBef>
              <a:spcAft>
                <a:spcPts val="0"/>
              </a:spcAft>
              <a:buSzPct val="100000"/>
              <a:buChar char="○"/>
            </a:pPr>
            <a:r>
              <a:rPr lang="en"/>
              <a:t>Insights for interventions, especially in elderly cases.</a:t>
            </a:r>
            <a:endParaRPr/>
          </a:p>
          <a:p>
            <a:pPr indent="-280193" lvl="0" marL="457200" rtl="0" algn="l">
              <a:spcBef>
                <a:spcPts val="0"/>
              </a:spcBef>
              <a:spcAft>
                <a:spcPts val="0"/>
              </a:spcAft>
              <a:buSzPct val="100000"/>
              <a:buChar char="●"/>
            </a:pPr>
            <a:r>
              <a:rPr lang="en"/>
              <a:t>Riester et al.: Heart Failure Readmissions</a:t>
            </a:r>
            <a:endParaRPr/>
          </a:p>
          <a:p>
            <a:pPr indent="-272256" lvl="1" marL="742950" rtl="0" algn="l">
              <a:spcBef>
                <a:spcPts val="0"/>
              </a:spcBef>
              <a:spcAft>
                <a:spcPts val="0"/>
              </a:spcAft>
              <a:buSzPct val="100000"/>
              <a:buChar char="○"/>
            </a:pPr>
            <a:r>
              <a:rPr lang="en"/>
              <a:t>Introduced ToPP-HF tool for 30-day unplanned readmissions in heart failure patients.</a:t>
            </a:r>
            <a:endParaRPr/>
          </a:p>
          <a:p>
            <a:pPr indent="-272256" lvl="1" marL="742950" rtl="0" algn="l">
              <a:spcBef>
                <a:spcPts val="0"/>
              </a:spcBef>
              <a:spcAft>
                <a:spcPts val="0"/>
              </a:spcAft>
              <a:buSzPct val="100000"/>
              <a:buChar char="○"/>
            </a:pPr>
            <a:r>
              <a:rPr lang="en"/>
              <a:t>13 variables categorized patients for interventions.</a:t>
            </a:r>
            <a:endParaRPr/>
          </a:p>
          <a:p>
            <a:pPr indent="-272256" lvl="1" marL="742950" rtl="0" algn="l">
              <a:spcBef>
                <a:spcPts val="0"/>
              </a:spcBef>
              <a:spcAft>
                <a:spcPts val="0"/>
              </a:spcAft>
              <a:buSzPct val="100000"/>
              <a:buChar char="○"/>
            </a:pPr>
            <a:r>
              <a:rPr lang="en"/>
              <a:t>Strong validation results suggest clinical potential</a:t>
            </a:r>
            <a:r>
              <a:rPr lang="en"/>
              <a:t>.</a:t>
            </a:r>
            <a:endParaRPr/>
          </a:p>
        </p:txBody>
      </p:sp>
      <p:sp>
        <p:nvSpPr>
          <p:cNvPr id="303" name="Google Shape;303;p17"/>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fontScale="70000" lnSpcReduction="20000"/>
          </a:bodyPr>
          <a:lstStyle/>
          <a:p>
            <a:pPr indent="-286385" lvl="0" marL="457200" rtl="0" algn="l">
              <a:spcBef>
                <a:spcPts val="0"/>
              </a:spcBef>
              <a:spcAft>
                <a:spcPts val="0"/>
              </a:spcAft>
              <a:buSzPct val="100000"/>
              <a:buChar char="●"/>
            </a:pPr>
            <a:r>
              <a:rPr lang="en"/>
              <a:t>Urology Study: XGBoost Model</a:t>
            </a:r>
            <a:endParaRPr/>
          </a:p>
          <a:p>
            <a:pPr indent="-277494" lvl="1" marL="914400" rtl="0" algn="l">
              <a:spcBef>
                <a:spcPts val="0"/>
              </a:spcBef>
              <a:spcAft>
                <a:spcPts val="0"/>
              </a:spcAft>
              <a:buSzPct val="100000"/>
              <a:buChar char="○"/>
            </a:pPr>
            <a:r>
              <a:rPr lang="en"/>
              <a:t>Focus on 30-day unplanned readmissions in urology using machine learning.</a:t>
            </a:r>
            <a:endParaRPr/>
          </a:p>
          <a:p>
            <a:pPr indent="-277494" lvl="1" marL="914400" rtl="0" algn="l">
              <a:spcBef>
                <a:spcPts val="0"/>
              </a:spcBef>
              <a:spcAft>
                <a:spcPts val="0"/>
              </a:spcAft>
              <a:buSzPct val="100000"/>
              <a:buChar char="○"/>
            </a:pPr>
            <a:r>
              <a:rPr lang="en"/>
              <a:t>XGBoost model showcased predictive superiority over regressions.</a:t>
            </a:r>
            <a:endParaRPr/>
          </a:p>
          <a:p>
            <a:pPr indent="-277494" lvl="1" marL="914400" rtl="0" algn="l">
              <a:spcBef>
                <a:spcPts val="0"/>
              </a:spcBef>
              <a:spcAft>
                <a:spcPts val="0"/>
              </a:spcAft>
              <a:buSzPct val="100000"/>
              <a:buChar char="○"/>
            </a:pPr>
            <a:r>
              <a:rPr lang="en"/>
              <a:t>Wide-ranging features: patient characteristics, lab results, etc.</a:t>
            </a:r>
            <a:endParaRPr/>
          </a:p>
          <a:p>
            <a:pPr indent="-277494" lvl="1" marL="914400" rtl="0" algn="l">
              <a:spcBef>
                <a:spcPts val="0"/>
              </a:spcBef>
              <a:spcAft>
                <a:spcPts val="0"/>
              </a:spcAft>
              <a:buSzPct val="100000"/>
              <a:buChar char="○"/>
            </a:pPr>
            <a:r>
              <a:rPr lang="en"/>
              <a:t>Acknowledged data quality issues, subjective feature selection.</a:t>
            </a:r>
            <a:endParaRPr/>
          </a:p>
          <a:p>
            <a:pPr indent="-277494" lvl="1" marL="914400" rtl="0" algn="l">
              <a:spcBef>
                <a:spcPts val="0"/>
              </a:spcBef>
              <a:spcAft>
                <a:spcPts val="0"/>
              </a:spcAft>
              <a:buSzPct val="100000"/>
              <a:buChar char="○"/>
            </a:pPr>
            <a:r>
              <a:rPr lang="en"/>
              <a:t>Need for exploring real-world implications.</a:t>
            </a:r>
            <a:endParaRPr/>
          </a:p>
          <a:p>
            <a:pPr indent="-286385" lvl="0" marL="457200" rtl="0" algn="l">
              <a:spcBef>
                <a:spcPts val="0"/>
              </a:spcBef>
              <a:spcAft>
                <a:spcPts val="0"/>
              </a:spcAft>
              <a:buSzPct val="100000"/>
              <a:buChar char="●"/>
            </a:pPr>
            <a:r>
              <a:rPr lang="en"/>
              <a:t>Common Insights from Studies</a:t>
            </a:r>
            <a:endParaRPr/>
          </a:p>
          <a:p>
            <a:pPr indent="-277494" lvl="1" marL="914400" rtl="0" algn="l">
              <a:spcBef>
                <a:spcPts val="0"/>
              </a:spcBef>
              <a:spcAft>
                <a:spcPts val="0"/>
              </a:spcAft>
              <a:buSzPct val="100000"/>
              <a:buChar char="○"/>
            </a:pPr>
            <a:r>
              <a:rPr lang="en"/>
              <a:t>Machine learning's promise in readmission risk prediction.</a:t>
            </a:r>
            <a:endParaRPr/>
          </a:p>
          <a:p>
            <a:pPr indent="-277494" lvl="1" marL="914400" rtl="0" algn="l">
              <a:spcBef>
                <a:spcPts val="0"/>
              </a:spcBef>
              <a:spcAft>
                <a:spcPts val="0"/>
              </a:spcAft>
              <a:buSzPct val="100000"/>
              <a:buChar char="○"/>
            </a:pPr>
            <a:r>
              <a:rPr lang="en"/>
              <a:t>Personalized insights for patient care.</a:t>
            </a:r>
            <a:endParaRPr/>
          </a:p>
          <a:p>
            <a:pPr indent="-277494" lvl="1" marL="914400" rtl="0" algn="l">
              <a:spcBef>
                <a:spcPts val="0"/>
              </a:spcBef>
              <a:spcAft>
                <a:spcPts val="0"/>
              </a:spcAft>
              <a:buSzPct val="100000"/>
              <a:buChar char="○"/>
            </a:pPr>
            <a:r>
              <a:rPr lang="en"/>
              <a:t>Challenges: data quality, model generalizability, interpretability.</a:t>
            </a:r>
            <a:endParaRPr/>
          </a:p>
          <a:p>
            <a:pPr indent="-277494" lvl="1" marL="914400" rtl="0" algn="l">
              <a:spcBef>
                <a:spcPts val="0"/>
              </a:spcBef>
              <a:spcAft>
                <a:spcPts val="0"/>
              </a:spcAft>
              <a:buSzPct val="100000"/>
              <a:buChar char="○"/>
            </a:pPr>
            <a:r>
              <a:rPr lang="en"/>
              <a:t>Emphasis on practical and reliable tools for real-world healthcare.</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RESEARCH QUESTION</a:t>
            </a:r>
            <a:endParaRPr/>
          </a:p>
        </p:txBody>
      </p:sp>
      <p:sp>
        <p:nvSpPr>
          <p:cNvPr id="309" name="Google Shape;309;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Research Question:</a:t>
            </a:r>
            <a:endParaRPr/>
          </a:p>
          <a:p>
            <a:pPr indent="-298767" lvl="0" marL="457200" rtl="0" algn="l">
              <a:spcBef>
                <a:spcPts val="1200"/>
              </a:spcBef>
              <a:spcAft>
                <a:spcPts val="0"/>
              </a:spcAft>
              <a:buSzPct val="100000"/>
              <a:buChar char="●"/>
            </a:pPr>
            <a:r>
              <a:rPr lang="en"/>
              <a:t>Can a comprehensive analysis of demographic, hospital stay, clinical, medical coding, treatment, and medication variables accurately predict patient readmission likelihood in a hospital setting?</a:t>
            </a:r>
            <a:endParaRPr/>
          </a:p>
          <a:p>
            <a:pPr indent="0" lvl="0" marL="0" rtl="0" algn="l">
              <a:spcBef>
                <a:spcPts val="1200"/>
              </a:spcBef>
              <a:spcAft>
                <a:spcPts val="0"/>
              </a:spcAft>
              <a:buNone/>
            </a:pPr>
            <a:r>
              <a:rPr b="1" lang="en"/>
              <a:t>Hypothesis</a:t>
            </a:r>
            <a:r>
              <a:rPr lang="en"/>
              <a:t>:</a:t>
            </a:r>
            <a:endParaRPr/>
          </a:p>
          <a:p>
            <a:pPr indent="-298767" lvl="0" marL="457200" rtl="0" algn="l">
              <a:spcBef>
                <a:spcPts val="1200"/>
              </a:spcBef>
              <a:spcAft>
                <a:spcPts val="0"/>
              </a:spcAft>
              <a:buSzPct val="100000"/>
              <a:buChar char="●"/>
            </a:pPr>
            <a:r>
              <a:rPr lang="en"/>
              <a:t>By integrating and analyzing a wide range of variables encompassing demographics, hospital stay details, clinical indicators, medical coding, treatment, and medication data.</a:t>
            </a:r>
            <a:endParaRPr/>
          </a:p>
          <a:p>
            <a:pPr indent="-298767" lvl="0" marL="457200" rtl="0" algn="l">
              <a:spcBef>
                <a:spcPts val="0"/>
              </a:spcBef>
              <a:spcAft>
                <a:spcPts val="0"/>
              </a:spcAft>
              <a:buSzPct val="100000"/>
              <a:buChar char="●"/>
            </a:pPr>
            <a:r>
              <a:rPr lang="en"/>
              <a:t>Anticipate effective prediction of patient readmission probabilities using machine learning models.</a:t>
            </a:r>
            <a:endParaRPr/>
          </a:p>
          <a:p>
            <a:pPr indent="-298767" lvl="0" marL="457200" rtl="0" algn="l">
              <a:spcBef>
                <a:spcPts val="0"/>
              </a:spcBef>
              <a:spcAft>
                <a:spcPts val="0"/>
              </a:spcAft>
              <a:buSzPct val="100000"/>
              <a:buChar char="●"/>
            </a:pPr>
            <a:r>
              <a:rPr lang="en"/>
              <a:t>Expect one machine learning algorithm to outperform others in predictive accuracy and generalizability.</a:t>
            </a:r>
            <a:endParaRPr/>
          </a:p>
          <a:p>
            <a:pPr indent="-298767" lvl="0" marL="457200" rtl="0" algn="l">
              <a:spcBef>
                <a:spcPts val="0"/>
              </a:spcBef>
              <a:spcAft>
                <a:spcPts val="0"/>
              </a:spcAft>
              <a:buSzPct val="100000"/>
              <a:buChar char="●"/>
            </a:pPr>
            <a:r>
              <a:rPr lang="en"/>
              <a:t>Resulting tool can proactively address patient readmission risks, enhancing overall patient outcomes for healthcare providers.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METHODOLOGY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AND VARIABLES</a:t>
            </a:r>
            <a:endParaRPr/>
          </a:p>
        </p:txBody>
      </p:sp>
      <p:sp>
        <p:nvSpPr>
          <p:cNvPr id="320" name="Google Shape;320;p20"/>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
              <a:t>Medical data acquisition complex due to HIPAA regulations and patient privacy concerns.</a:t>
            </a:r>
            <a:endParaRPr/>
          </a:p>
          <a:p>
            <a:pPr indent="-298767" lvl="0" marL="457200" rtl="0" algn="l">
              <a:spcBef>
                <a:spcPts val="0"/>
              </a:spcBef>
              <a:spcAft>
                <a:spcPts val="0"/>
              </a:spcAft>
              <a:buSzPct val="100000"/>
              <a:buChar char="●"/>
            </a:pPr>
            <a:r>
              <a:rPr lang="en"/>
              <a:t>Scarce availability of openly accessible medical datasets.</a:t>
            </a:r>
            <a:endParaRPr/>
          </a:p>
          <a:p>
            <a:pPr indent="-298767" lvl="0" marL="457200" rtl="0" algn="l">
              <a:spcBef>
                <a:spcPts val="0"/>
              </a:spcBef>
              <a:spcAft>
                <a:spcPts val="0"/>
              </a:spcAft>
              <a:buSzPct val="100000"/>
              <a:buChar char="●"/>
            </a:pPr>
            <a:r>
              <a:rPr lang="en"/>
              <a:t>Kaggle dataset used, de-identified to protect privacy, containing 65 variables from 25,000 patients.</a:t>
            </a:r>
            <a:endParaRPr/>
          </a:p>
          <a:p>
            <a:pPr indent="-298767" lvl="0" marL="457200" rtl="0" algn="l">
              <a:spcBef>
                <a:spcPts val="0"/>
              </a:spcBef>
              <a:spcAft>
                <a:spcPts val="0"/>
              </a:spcAft>
              <a:buSzPct val="100000"/>
              <a:buChar char="●"/>
            </a:pPr>
            <a:r>
              <a:rPr lang="en"/>
              <a:t>Valuable resource for training and evaluating predictive models for patient readmissions.</a:t>
            </a:r>
            <a:endParaRPr/>
          </a:p>
          <a:p>
            <a:pPr indent="-298767" lvl="0" marL="457200" rtl="0" algn="l">
              <a:spcBef>
                <a:spcPts val="0"/>
              </a:spcBef>
              <a:spcAft>
                <a:spcPts val="0"/>
              </a:spcAft>
              <a:buSzPct val="100000"/>
              <a:buChar char="●"/>
            </a:pPr>
            <a:r>
              <a:rPr lang="en"/>
              <a:t>Researchers must acknowledge limitations, potential biases, and contextualize findings for accurate interpretation.</a:t>
            </a:r>
            <a:endParaRPr/>
          </a:p>
        </p:txBody>
      </p:sp>
      <p:sp>
        <p:nvSpPr>
          <p:cNvPr id="321" name="Google Shape;321;p20"/>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fontScale="62500"/>
          </a:bodyPr>
          <a:lstStyle/>
          <a:p>
            <a:pPr indent="-280193" lvl="0" marL="457200" rtl="0" algn="l">
              <a:spcBef>
                <a:spcPts val="0"/>
              </a:spcBef>
              <a:spcAft>
                <a:spcPts val="0"/>
              </a:spcAft>
              <a:buSzPct val="100000"/>
              <a:buChar char="●"/>
            </a:pPr>
            <a:r>
              <a:rPr b="1" lang="en"/>
              <a:t>Age Variables</a:t>
            </a:r>
            <a:r>
              <a:rPr lang="en"/>
              <a:t>: Binary indicators for different age groups.</a:t>
            </a:r>
            <a:endParaRPr/>
          </a:p>
          <a:p>
            <a:pPr indent="-280193" lvl="0" marL="457200" rtl="0" algn="l">
              <a:spcBef>
                <a:spcPts val="0"/>
              </a:spcBef>
              <a:spcAft>
                <a:spcPts val="0"/>
              </a:spcAft>
              <a:buSzPct val="100000"/>
              <a:buChar char="●"/>
            </a:pPr>
            <a:r>
              <a:rPr b="1" lang="en"/>
              <a:t>Race Variables</a:t>
            </a:r>
            <a:r>
              <a:rPr lang="en"/>
              <a:t>: Binary indicators for race.</a:t>
            </a:r>
            <a:endParaRPr/>
          </a:p>
          <a:p>
            <a:pPr indent="-280193" lvl="0" marL="457200" rtl="0" algn="l">
              <a:spcBef>
                <a:spcPts val="0"/>
              </a:spcBef>
              <a:spcAft>
                <a:spcPts val="0"/>
              </a:spcAft>
              <a:buSzPct val="100000"/>
              <a:buChar char="●"/>
            </a:pPr>
            <a:r>
              <a:rPr b="1" lang="en"/>
              <a:t>Hospital Variables</a:t>
            </a:r>
            <a:r>
              <a:rPr lang="en"/>
              <a:t>: Hospital duration, lab procedures, non-lab procedures, medications, outpatient/inpatient visits.</a:t>
            </a:r>
            <a:endParaRPr/>
          </a:p>
          <a:p>
            <a:pPr indent="-280193" lvl="0" marL="457200" rtl="0" algn="l">
              <a:spcBef>
                <a:spcPts val="0"/>
              </a:spcBef>
              <a:spcAft>
                <a:spcPts val="0"/>
              </a:spcAft>
              <a:buSzPct val="100000"/>
              <a:buChar char="●"/>
            </a:pPr>
            <a:r>
              <a:rPr b="1" lang="en"/>
              <a:t>Payer Variables</a:t>
            </a:r>
            <a:r>
              <a:rPr lang="en"/>
              <a:t>: Binary indicators for payment methods.</a:t>
            </a:r>
            <a:endParaRPr/>
          </a:p>
          <a:p>
            <a:pPr indent="-280193" lvl="0" marL="457200" rtl="0" algn="l">
              <a:spcBef>
                <a:spcPts val="0"/>
              </a:spcBef>
              <a:spcAft>
                <a:spcPts val="0"/>
              </a:spcAft>
              <a:buSzPct val="100000"/>
              <a:buChar char="●"/>
            </a:pPr>
            <a:r>
              <a:rPr b="1" lang="en"/>
              <a:t>Medical Specialty Variables</a:t>
            </a:r>
            <a:r>
              <a:rPr lang="en"/>
              <a:t>: Binary indicators for physician specialization.</a:t>
            </a:r>
            <a:endParaRPr/>
          </a:p>
          <a:p>
            <a:pPr indent="-280193" lvl="0" marL="457200" rtl="0" algn="l">
              <a:spcBef>
                <a:spcPts val="0"/>
              </a:spcBef>
              <a:spcAft>
                <a:spcPts val="0"/>
              </a:spcAft>
              <a:buSzPct val="100000"/>
              <a:buChar char="●"/>
            </a:pPr>
            <a:r>
              <a:rPr b="1" lang="en"/>
              <a:t>Diagnosis Variables</a:t>
            </a:r>
            <a:r>
              <a:rPr lang="en"/>
              <a:t>: Binary indicators for specific diagnoses.</a:t>
            </a:r>
            <a:endParaRPr/>
          </a:p>
          <a:p>
            <a:pPr indent="-280193" lvl="0" marL="457200" rtl="0" algn="l">
              <a:spcBef>
                <a:spcPts val="0"/>
              </a:spcBef>
              <a:spcAft>
                <a:spcPts val="0"/>
              </a:spcAft>
              <a:buSzPct val="100000"/>
              <a:buChar char="●"/>
            </a:pPr>
            <a:r>
              <a:rPr b="1" lang="en"/>
              <a:t>Medicine Variables</a:t>
            </a:r>
            <a:r>
              <a:rPr lang="en"/>
              <a:t>: Binary indicators for medication prescriptions.</a:t>
            </a:r>
            <a:endParaRPr/>
          </a:p>
          <a:p>
            <a:pPr indent="-280193" lvl="0" marL="457200" rtl="0" algn="l">
              <a:spcBef>
                <a:spcPts val="0"/>
              </a:spcBef>
              <a:spcAft>
                <a:spcPts val="0"/>
              </a:spcAft>
              <a:buSzPct val="100000"/>
              <a:buChar char="●"/>
            </a:pPr>
            <a:r>
              <a:rPr b="1" lang="en"/>
              <a:t>Other Variables:</a:t>
            </a:r>
            <a:r>
              <a:rPr lang="en"/>
              <a:t> Binary indicators for medication changes, diabetes medication prescription.</a:t>
            </a:r>
            <a:endParaRPr/>
          </a:p>
          <a:p>
            <a:pPr indent="-280193" lvl="0" marL="457200" rtl="0" algn="l">
              <a:spcBef>
                <a:spcPts val="0"/>
              </a:spcBef>
              <a:spcAft>
                <a:spcPts val="0"/>
              </a:spcAft>
              <a:buSzPct val="100000"/>
              <a:buChar char="●"/>
            </a:pPr>
            <a:r>
              <a:rPr b="1" lang="en"/>
              <a:t>Derived Variables</a:t>
            </a:r>
            <a:r>
              <a:rPr lang="en"/>
              <a:t>: Aggregated indicators for age, race, payer, medical specialty, diagnosis, medicines, glucose tests, insulin, and medication changes.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DATA ANALYSIS</a:t>
            </a:r>
            <a:endParaRPr/>
          </a:p>
        </p:txBody>
      </p:sp>
      <p:sp>
        <p:nvSpPr>
          <p:cNvPr id="327" name="Google Shape;327;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Step 1: Initial Data Exploration</a:t>
            </a:r>
            <a:endParaRPr/>
          </a:p>
          <a:p>
            <a:pPr indent="-311150" lvl="0" marL="457200" rtl="0" algn="l">
              <a:spcBef>
                <a:spcPts val="0"/>
              </a:spcBef>
              <a:spcAft>
                <a:spcPts val="0"/>
              </a:spcAft>
              <a:buSzPts val="1300"/>
              <a:buChar char="●"/>
            </a:pPr>
            <a:r>
              <a:rPr lang="en"/>
              <a:t>Step 2: Handling Missing Values</a:t>
            </a:r>
            <a:endParaRPr/>
          </a:p>
          <a:p>
            <a:pPr indent="-311150" lvl="0" marL="457200" rtl="0" algn="l">
              <a:spcBef>
                <a:spcPts val="0"/>
              </a:spcBef>
              <a:spcAft>
                <a:spcPts val="0"/>
              </a:spcAft>
              <a:buSzPts val="1300"/>
              <a:buChar char="●"/>
            </a:pPr>
            <a:r>
              <a:rPr lang="en"/>
              <a:t>Step 3: Exploring Numerical Variables</a:t>
            </a:r>
            <a:endParaRPr/>
          </a:p>
          <a:p>
            <a:pPr indent="-311150" lvl="0" marL="457200" rtl="0" algn="l">
              <a:spcBef>
                <a:spcPts val="0"/>
              </a:spcBef>
              <a:spcAft>
                <a:spcPts val="0"/>
              </a:spcAft>
              <a:buSzPts val="1300"/>
              <a:buChar char="●"/>
            </a:pPr>
            <a:r>
              <a:rPr lang="en"/>
              <a:t>Step 4: Categorical Variables Analysis</a:t>
            </a:r>
            <a:endParaRPr/>
          </a:p>
          <a:p>
            <a:pPr indent="-311150" lvl="0" marL="457200" rtl="0" algn="l">
              <a:spcBef>
                <a:spcPts val="0"/>
              </a:spcBef>
              <a:spcAft>
                <a:spcPts val="0"/>
              </a:spcAft>
              <a:buSzPts val="1300"/>
              <a:buChar char="●"/>
            </a:pPr>
            <a:r>
              <a:rPr lang="en"/>
              <a:t>Step 5: Analyzing the Target Variable</a:t>
            </a:r>
            <a:endParaRPr/>
          </a:p>
          <a:p>
            <a:pPr indent="-311150" lvl="0" marL="457200" rtl="0" algn="l">
              <a:spcBef>
                <a:spcPts val="0"/>
              </a:spcBef>
              <a:spcAft>
                <a:spcPts val="0"/>
              </a:spcAft>
              <a:buSzPts val="1300"/>
              <a:buChar char="●"/>
            </a:pPr>
            <a:r>
              <a:rPr lang="en"/>
              <a:t>Step 6: In-depth Variable Analysis</a:t>
            </a:r>
            <a:endParaRPr/>
          </a:p>
          <a:p>
            <a:pPr indent="-311150" lvl="0" marL="457200" rtl="0" algn="l">
              <a:spcBef>
                <a:spcPts val="0"/>
              </a:spcBef>
              <a:spcAft>
                <a:spcPts val="0"/>
              </a:spcAft>
              <a:buSzPts val="1300"/>
              <a:buChar char="●"/>
            </a:pPr>
            <a:r>
              <a:rPr lang="en"/>
              <a:t>Step 7: Creating Derivative Variables</a:t>
            </a:r>
            <a:endParaRPr/>
          </a:p>
          <a:p>
            <a:pPr indent="-311150" lvl="0" marL="457200" rtl="0" algn="l">
              <a:spcBef>
                <a:spcPts val="0"/>
              </a:spcBef>
              <a:spcAft>
                <a:spcPts val="0"/>
              </a:spcAft>
              <a:buSzPts val="1300"/>
              <a:buChar char="●"/>
            </a:pPr>
            <a:r>
              <a:rPr lang="en"/>
              <a:t>Step 8: EDA Findings and Modeling Choices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