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56" r:id="rId3"/>
    <p:sldId id="257" r:id="rId4"/>
    <p:sldId id="275" r:id="rId5"/>
    <p:sldId id="274" r:id="rId6"/>
    <p:sldId id="273" r:id="rId7"/>
    <p:sldId id="267" r:id="rId8"/>
    <p:sldId id="268" r:id="rId9"/>
    <p:sldId id="269" r:id="rId10"/>
    <p:sldId id="272" r:id="rId11"/>
    <p:sldId id="264" r:id="rId12"/>
    <p:sldId id="276" r:id="rId13"/>
    <p:sldId id="26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9C69F-BD90-4A78-BC4A-F24CB268297B}" type="datetimeFigureOut">
              <a:rPr lang="en-CA" smtClean="0"/>
              <a:t>2021-12-09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D97E7-B7DB-4861-99F4-03433949FCE3}" type="slidenum">
              <a:rPr lang="en-CA" smtClean="0"/>
              <a:t>‹#›</a:t>
            </a:fld>
            <a:endParaRPr lang="en-CA"/>
          </a:p>
        </p:txBody>
      </p:sp>
    </p:spTree>
    <p:extLst>
      <p:ext uri="{BB962C8B-B14F-4D97-AF65-F5344CB8AC3E}">
        <p14:creationId xmlns:p14="http://schemas.microsoft.com/office/powerpoint/2010/main" val="147576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4</a:t>
            </a:fld>
            <a:endParaRPr lang="en-CA"/>
          </a:p>
        </p:txBody>
      </p:sp>
    </p:spTree>
    <p:extLst>
      <p:ext uri="{BB962C8B-B14F-4D97-AF65-F5344CB8AC3E}">
        <p14:creationId xmlns:p14="http://schemas.microsoft.com/office/powerpoint/2010/main" val="137922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5</a:t>
            </a:fld>
            <a:endParaRPr lang="en-CA"/>
          </a:p>
        </p:txBody>
      </p:sp>
    </p:spTree>
    <p:extLst>
      <p:ext uri="{BB962C8B-B14F-4D97-AF65-F5344CB8AC3E}">
        <p14:creationId xmlns:p14="http://schemas.microsoft.com/office/powerpoint/2010/main" val="248104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6</a:t>
            </a:fld>
            <a:endParaRPr lang="en-CA"/>
          </a:p>
        </p:txBody>
      </p:sp>
    </p:spTree>
    <p:extLst>
      <p:ext uri="{BB962C8B-B14F-4D97-AF65-F5344CB8AC3E}">
        <p14:creationId xmlns:p14="http://schemas.microsoft.com/office/powerpoint/2010/main" val="28583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7</a:t>
            </a:fld>
            <a:endParaRPr lang="en-CA"/>
          </a:p>
        </p:txBody>
      </p:sp>
    </p:spTree>
    <p:extLst>
      <p:ext uri="{BB962C8B-B14F-4D97-AF65-F5344CB8AC3E}">
        <p14:creationId xmlns:p14="http://schemas.microsoft.com/office/powerpoint/2010/main" val="2651421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8</a:t>
            </a:fld>
            <a:endParaRPr lang="en-CA"/>
          </a:p>
        </p:txBody>
      </p:sp>
    </p:spTree>
    <p:extLst>
      <p:ext uri="{BB962C8B-B14F-4D97-AF65-F5344CB8AC3E}">
        <p14:creationId xmlns:p14="http://schemas.microsoft.com/office/powerpoint/2010/main" val="396904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9</a:t>
            </a:fld>
            <a:endParaRPr lang="en-CA"/>
          </a:p>
        </p:txBody>
      </p:sp>
    </p:spTree>
    <p:extLst>
      <p:ext uri="{BB962C8B-B14F-4D97-AF65-F5344CB8AC3E}">
        <p14:creationId xmlns:p14="http://schemas.microsoft.com/office/powerpoint/2010/main" val="3670587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DD97E7-B7DB-4861-99F4-03433949FCE3}" type="slidenum">
              <a:rPr lang="en-CA" smtClean="0"/>
              <a:t>10</a:t>
            </a:fld>
            <a:endParaRPr lang="en-CA"/>
          </a:p>
        </p:txBody>
      </p:sp>
    </p:spTree>
    <p:extLst>
      <p:ext uri="{BB962C8B-B14F-4D97-AF65-F5344CB8AC3E}">
        <p14:creationId xmlns:p14="http://schemas.microsoft.com/office/powerpoint/2010/main" val="302691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5B90-5E0F-4E22-84B2-CC7C059AA1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2F98095-134E-43EC-8EFF-98B62BBF3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A4C1180-3E2B-4122-834F-B910DC410A6A}"/>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5" name="Footer Placeholder 4">
            <a:extLst>
              <a:ext uri="{FF2B5EF4-FFF2-40B4-BE49-F238E27FC236}">
                <a16:creationId xmlns:a16="http://schemas.microsoft.com/office/drawing/2014/main" id="{F98657FD-9955-43A4-82D0-90F741A66D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148693-66C2-43E1-B611-54919443731B}"/>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207077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E9A-7A40-4C96-840A-2E4583D3F7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E9F758-81F0-4CAF-A66E-DCBD51EC9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FE9E02-831E-426D-A08E-26578F6B5E2D}"/>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5" name="Footer Placeholder 4">
            <a:extLst>
              <a:ext uri="{FF2B5EF4-FFF2-40B4-BE49-F238E27FC236}">
                <a16:creationId xmlns:a16="http://schemas.microsoft.com/office/drawing/2014/main" id="{8F3B2EBB-7766-40C2-A1C9-0AAEEE2C1D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88C305-3C95-42CE-82F4-ED7F252DBFE0}"/>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153343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215B3-E981-4910-8BFA-54810A18F3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AE48097-512C-4DB7-86C1-A5989C10DC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E8DC1D-BFF6-4DD3-A087-BC64F8235001}"/>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5" name="Footer Placeholder 4">
            <a:extLst>
              <a:ext uri="{FF2B5EF4-FFF2-40B4-BE49-F238E27FC236}">
                <a16:creationId xmlns:a16="http://schemas.microsoft.com/office/drawing/2014/main" id="{CDBD9809-367B-4E48-A523-7F78241520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7114B9-5BFA-4D7A-A83F-AE4F8A2C1523}"/>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40696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AB36-E1A9-4C4F-A73B-3500CDD35A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13170B3-5AA7-41C6-B437-86842650B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1CEE4B-A63A-4855-8F03-E33E8B8C1EE5}"/>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5" name="Footer Placeholder 4">
            <a:extLst>
              <a:ext uri="{FF2B5EF4-FFF2-40B4-BE49-F238E27FC236}">
                <a16:creationId xmlns:a16="http://schemas.microsoft.com/office/drawing/2014/main" id="{EDC2373B-401D-4573-9A1C-1768DA77C4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60854A-511B-4B82-AFFE-419669CE7F51}"/>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311312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CCEE-7A66-46AF-8574-6143282328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5C7A67-1B87-44C8-AC1B-C03DB9D61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6A85B-BDB5-44DA-9C83-665D45BA3EC5}"/>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5" name="Footer Placeholder 4">
            <a:extLst>
              <a:ext uri="{FF2B5EF4-FFF2-40B4-BE49-F238E27FC236}">
                <a16:creationId xmlns:a16="http://schemas.microsoft.com/office/drawing/2014/main" id="{383DF8D6-DBD5-447F-8793-8A152D6C55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CD8B93-3C85-4746-AAEA-7E871083FEF3}"/>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26170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FD9B-E059-4033-B200-BB75CDFCA63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8DCD815-F76B-46BA-AC6C-79661B435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C3F011E-4A79-41FD-877E-5E984BFAE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983B7DB-B5DA-4135-838C-E8B3BA3790D9}"/>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6" name="Footer Placeholder 5">
            <a:extLst>
              <a:ext uri="{FF2B5EF4-FFF2-40B4-BE49-F238E27FC236}">
                <a16:creationId xmlns:a16="http://schemas.microsoft.com/office/drawing/2014/main" id="{F2DED067-30DB-4DC2-AE27-F229E0FA45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144F36-71E8-4E4D-B5C2-96237BFECC93}"/>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16046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D315-57C4-4E47-A667-1E26714906F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629AC89-3081-4385-BABB-13D62C65D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B22130-397A-416C-B32C-24555B8137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445FEF-7D7A-400F-9004-B7D12D1F7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D9155-E817-4DD4-982E-30196C189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0D682E-7E7B-4691-95B0-627711FB2103}"/>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8" name="Footer Placeholder 7">
            <a:extLst>
              <a:ext uri="{FF2B5EF4-FFF2-40B4-BE49-F238E27FC236}">
                <a16:creationId xmlns:a16="http://schemas.microsoft.com/office/drawing/2014/main" id="{249BB3DB-5F9A-49E2-84FF-28402067627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F0D6B8C-2431-45CE-9A7D-E49FF2BC88DD}"/>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410285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99B9-A18C-43EB-B54C-F6D9346CD28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28A923-62D1-4A9F-849C-C6C33EEDF3A4}"/>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4" name="Footer Placeholder 3">
            <a:extLst>
              <a:ext uri="{FF2B5EF4-FFF2-40B4-BE49-F238E27FC236}">
                <a16:creationId xmlns:a16="http://schemas.microsoft.com/office/drawing/2014/main" id="{A2A89F2D-3A62-4695-90E4-1FDA92C36EE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E2755B-BD3B-4784-8B83-D8D38FBCC0AA}"/>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425113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39BDB-53AA-4F95-8B62-8713AFA9329C}"/>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3" name="Footer Placeholder 2">
            <a:extLst>
              <a:ext uri="{FF2B5EF4-FFF2-40B4-BE49-F238E27FC236}">
                <a16:creationId xmlns:a16="http://schemas.microsoft.com/office/drawing/2014/main" id="{C4C7C45C-E5E0-4AD3-B20D-205209832B7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DBEB023-F5D0-4B23-BF01-454AAD11FC9F}"/>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24390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56F4-C263-4CF9-ACD5-A6B9C1F6F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E4267F8-8E61-426B-A510-4970A6A5D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F1122C3-67E3-4C9C-9E07-014EE769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890AD-7196-4F70-8BC5-E7B8C1921471}"/>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6" name="Footer Placeholder 5">
            <a:extLst>
              <a:ext uri="{FF2B5EF4-FFF2-40B4-BE49-F238E27FC236}">
                <a16:creationId xmlns:a16="http://schemas.microsoft.com/office/drawing/2014/main" id="{3C043180-9D94-4B43-8215-89D9F0B02E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D346B2-D1C9-4E60-96D8-419837212F2E}"/>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392828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862A-CDC7-4622-BC7C-1080DBA52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07599C-6CEB-49AC-A302-AF1F9C43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D026F14-2B8C-4DEA-8129-B1B787DB2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2BACC-257C-44B0-A5FA-3CA25FBA7D28}"/>
              </a:ext>
            </a:extLst>
          </p:cNvPr>
          <p:cNvSpPr>
            <a:spLocks noGrp="1"/>
          </p:cNvSpPr>
          <p:nvPr>
            <p:ph type="dt" sz="half" idx="10"/>
          </p:nvPr>
        </p:nvSpPr>
        <p:spPr/>
        <p:txBody>
          <a:bodyPr/>
          <a:lstStyle/>
          <a:p>
            <a:fld id="{8835324B-8047-42A8-AC1B-A295D9BE5165}" type="datetimeFigureOut">
              <a:rPr lang="en-CA" smtClean="0"/>
              <a:t>2021-12-09</a:t>
            </a:fld>
            <a:endParaRPr lang="en-CA"/>
          </a:p>
        </p:txBody>
      </p:sp>
      <p:sp>
        <p:nvSpPr>
          <p:cNvPr id="6" name="Footer Placeholder 5">
            <a:extLst>
              <a:ext uri="{FF2B5EF4-FFF2-40B4-BE49-F238E27FC236}">
                <a16:creationId xmlns:a16="http://schemas.microsoft.com/office/drawing/2014/main" id="{AECF5D87-7F45-4D3B-9E86-8D075FBAB7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DD77A3-5378-40E6-8D36-0C9F31EDFAEC}"/>
              </a:ext>
            </a:extLst>
          </p:cNvPr>
          <p:cNvSpPr>
            <a:spLocks noGrp="1"/>
          </p:cNvSpPr>
          <p:nvPr>
            <p:ph type="sldNum" sz="quarter" idx="12"/>
          </p:nvPr>
        </p:nvSpPr>
        <p:spPr/>
        <p:txBody>
          <a:bodyPr/>
          <a:lstStyle/>
          <a:p>
            <a:fld id="{465C2B13-B77E-42E4-9D40-8B4FD587E317}" type="slidenum">
              <a:rPr lang="en-CA" smtClean="0"/>
              <a:t>‹#›</a:t>
            </a:fld>
            <a:endParaRPr lang="en-CA"/>
          </a:p>
        </p:txBody>
      </p:sp>
    </p:spTree>
    <p:extLst>
      <p:ext uri="{BB962C8B-B14F-4D97-AF65-F5344CB8AC3E}">
        <p14:creationId xmlns:p14="http://schemas.microsoft.com/office/powerpoint/2010/main" val="343521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24C88-F746-4D86-BBF0-9B6BE2083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6B1A0A6-BE97-4B78-83D9-AC6FB32ED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E80184-BC67-4C3D-AB70-AC067875A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5324B-8047-42A8-AC1B-A295D9BE5165}" type="datetimeFigureOut">
              <a:rPr lang="en-CA" smtClean="0"/>
              <a:t>2021-12-09</a:t>
            </a:fld>
            <a:endParaRPr lang="en-CA"/>
          </a:p>
        </p:txBody>
      </p:sp>
      <p:sp>
        <p:nvSpPr>
          <p:cNvPr id="5" name="Footer Placeholder 4">
            <a:extLst>
              <a:ext uri="{FF2B5EF4-FFF2-40B4-BE49-F238E27FC236}">
                <a16:creationId xmlns:a16="http://schemas.microsoft.com/office/drawing/2014/main" id="{2DC16422-CC5C-49C6-98D2-5A7662C92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FF7CAA3-469A-4F08-B146-C6BCA5253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C2B13-B77E-42E4-9D40-8B4FD587E317}" type="slidenum">
              <a:rPr lang="en-CA" smtClean="0"/>
              <a:t>‹#›</a:t>
            </a:fld>
            <a:endParaRPr lang="en-CA"/>
          </a:p>
        </p:txBody>
      </p:sp>
    </p:spTree>
    <p:extLst>
      <p:ext uri="{BB962C8B-B14F-4D97-AF65-F5344CB8AC3E}">
        <p14:creationId xmlns:p14="http://schemas.microsoft.com/office/powerpoint/2010/main" val="171682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4FCC3-8B4E-4CEF-9523-377104B9C1A1}"/>
              </a:ext>
            </a:extLst>
          </p:cNvPr>
          <p:cNvSpPr>
            <a:spLocks noGrp="1"/>
          </p:cNvSpPr>
          <p:nvPr>
            <p:ph type="ctrTitle"/>
          </p:nvPr>
        </p:nvSpPr>
        <p:spPr>
          <a:xfrm>
            <a:off x="1524000" y="1376363"/>
            <a:ext cx="9144000" cy="2521594"/>
          </a:xfrm>
        </p:spPr>
        <p:txBody>
          <a:bodyPr>
            <a:normAutofit/>
          </a:bodyPr>
          <a:lstStyle/>
          <a:p>
            <a:r>
              <a:rPr lang="en-US" sz="7000" dirty="0"/>
              <a:t>DS8003 - Final Project</a:t>
            </a:r>
            <a:br>
              <a:rPr lang="en-US" sz="7000" dirty="0"/>
            </a:br>
            <a:r>
              <a:rPr lang="en-US" sz="2800" b="1" dirty="0"/>
              <a:t>The Complete Journey</a:t>
            </a:r>
            <a:endParaRPr lang="en-CA" sz="2800" dirty="0"/>
          </a:p>
        </p:txBody>
      </p:sp>
      <p:sp>
        <p:nvSpPr>
          <p:cNvPr id="3" name="Subtitle 2">
            <a:extLst>
              <a:ext uri="{FF2B5EF4-FFF2-40B4-BE49-F238E27FC236}">
                <a16:creationId xmlns:a16="http://schemas.microsoft.com/office/drawing/2014/main" id="{164F513A-FFFF-48FC-B985-192CB665F259}"/>
              </a:ext>
            </a:extLst>
          </p:cNvPr>
          <p:cNvSpPr>
            <a:spLocks noGrp="1"/>
          </p:cNvSpPr>
          <p:nvPr>
            <p:ph type="subTitle" idx="1"/>
          </p:nvPr>
        </p:nvSpPr>
        <p:spPr>
          <a:xfrm>
            <a:off x="1524000" y="4617728"/>
            <a:ext cx="9144000" cy="944339"/>
          </a:xfrm>
        </p:spPr>
        <p:txBody>
          <a:bodyPr>
            <a:normAutofit/>
          </a:bodyPr>
          <a:lstStyle/>
          <a:p>
            <a:r>
              <a:rPr lang="en-US" sz="1300"/>
              <a:t>Submitted By:-</a:t>
            </a:r>
          </a:p>
          <a:p>
            <a:r>
              <a:rPr lang="en-US" sz="1300"/>
              <a:t>Akshdeep Kaler</a:t>
            </a:r>
          </a:p>
          <a:p>
            <a:r>
              <a:rPr lang="en-US" sz="1300"/>
              <a:t>Li Gong</a:t>
            </a:r>
            <a:endParaRPr lang="en-CA" sz="1300"/>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83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2200" b="1" u="sng" dirty="0">
                <a:ea typeface="SimSun" panose="02010600030101010101" pitchFamily="2" charset="-122"/>
              </a:rPr>
              <a:t>What are the characteristics of customers who were attracted by each marketing campaign?</a:t>
            </a:r>
            <a:r>
              <a:rPr lang="en-CA" sz="2200" b="1" u="sng" dirty="0">
                <a:solidFill>
                  <a:srgbClr val="000000"/>
                </a:solidFill>
                <a:ea typeface="SimSun" panose="02010600030101010101" pitchFamily="2" charset="-122"/>
                <a:cs typeface="Cambria" panose="02040503050406030204" pitchFamily="18" charset="0"/>
              </a:rPr>
              <a:t> </a:t>
            </a:r>
            <a:endParaRPr lang="en-CA" sz="2200" b="1"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CA" sz="1600" dirty="0"/>
              <a:t>Insight:</a:t>
            </a:r>
          </a:p>
          <a:p>
            <a:pPr marL="0" indent="0">
              <a:buNone/>
            </a:pPr>
            <a:r>
              <a:rPr lang="en-CA" sz="1600" dirty="0"/>
              <a:t>Most of the campaign fans are between the ages of 45-54, have families consisting of two adults with more than three children, rent rather than own, and have incomes between $35k and $49k.</a:t>
            </a:r>
          </a:p>
          <a:p>
            <a:pPr marL="0" indent="0">
              <a:buNone/>
            </a:pPr>
            <a:endParaRPr lang="en-CA" sz="1600" dirty="0"/>
          </a:p>
        </p:txBody>
      </p:sp>
      <p:pic>
        <p:nvPicPr>
          <p:cNvPr id="8" name="Picture 7" descr="C:\Users\slowfade\AppData\Local\Microsoft\Windows\INetCache\Content.MSO\B675828F.tmp">
            <a:extLst>
              <a:ext uri="{FF2B5EF4-FFF2-40B4-BE49-F238E27FC236}">
                <a16:creationId xmlns:a16="http://schemas.microsoft.com/office/drawing/2014/main" id="{D7543945-04B7-43B9-A4AB-E53BCE2D6B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566" y="1934806"/>
            <a:ext cx="5137434" cy="4119169"/>
          </a:xfrm>
          <a:prstGeom prst="rect">
            <a:avLst/>
          </a:prstGeom>
          <a:noFill/>
          <a:ln>
            <a:noFill/>
          </a:ln>
        </p:spPr>
      </p:pic>
      <p:pic>
        <p:nvPicPr>
          <p:cNvPr id="9" name="Picture 8" descr="C:\Users\slowfade\AppData\Local\Microsoft\Windows\INetCache\Content.MSO\16DFFA75.tmp">
            <a:extLst>
              <a:ext uri="{FF2B5EF4-FFF2-40B4-BE49-F238E27FC236}">
                <a16:creationId xmlns:a16="http://schemas.microsoft.com/office/drawing/2014/main" id="{7A05AE9A-8B86-42C2-9327-4527B7E8449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8008" y="1934805"/>
            <a:ext cx="5088683" cy="4072171"/>
          </a:xfrm>
          <a:prstGeom prst="rect">
            <a:avLst/>
          </a:prstGeom>
          <a:noFill/>
          <a:ln>
            <a:noFill/>
          </a:ln>
        </p:spPr>
      </p:pic>
    </p:spTree>
    <p:extLst>
      <p:ext uri="{BB962C8B-B14F-4D97-AF65-F5344CB8AC3E}">
        <p14:creationId xmlns:p14="http://schemas.microsoft.com/office/powerpoint/2010/main" val="295247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9FE2-CDDE-4EBA-ADD8-29FA7D1C51B9}"/>
              </a:ext>
            </a:extLst>
          </p:cNvPr>
          <p:cNvSpPr>
            <a:spLocks noGrp="1"/>
          </p:cNvSpPr>
          <p:nvPr>
            <p:ph type="title"/>
          </p:nvPr>
        </p:nvSpPr>
        <p:spPr>
          <a:xfrm>
            <a:off x="838200" y="488887"/>
            <a:ext cx="10515600" cy="796705"/>
          </a:xfrm>
        </p:spPr>
        <p:txBody>
          <a:bodyPr>
            <a:normAutofit/>
          </a:bodyPr>
          <a:lstStyle/>
          <a:p>
            <a:pPr algn="ctr"/>
            <a:r>
              <a:rPr lang="en-CA" sz="4400" b="1" dirty="0">
                <a:effectLst/>
                <a:latin typeface="Calibri" panose="020F0502020204030204" pitchFamily="34" charset="0"/>
                <a:ea typeface="SimSun" panose="02010600030101010101" pitchFamily="2" charset="-122"/>
                <a:cs typeface="Times New Roman" panose="02020603050405020304" pitchFamily="18" charset="0"/>
              </a:rPr>
              <a:t>Insights</a:t>
            </a:r>
            <a:endParaRPr lang="en-CA" dirty="0"/>
          </a:p>
        </p:txBody>
      </p:sp>
      <p:sp>
        <p:nvSpPr>
          <p:cNvPr id="3" name="Content Placeholder 2">
            <a:extLst>
              <a:ext uri="{FF2B5EF4-FFF2-40B4-BE49-F238E27FC236}">
                <a16:creationId xmlns:a16="http://schemas.microsoft.com/office/drawing/2014/main" id="{20B56971-87FD-42C4-AE3C-AD69A11794F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Mostly the customers who spend more on the store are of 45-54 year age group have kids and are married. It could be the reason behind the higher sales of the grocery items in the stores. </a:t>
            </a:r>
          </a:p>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As the grocery covers around 50% of total sales and store has $24,740.1 dollar of highest sale in a day, the store need to originate up with the more ideas to increase the sales of other product.</a:t>
            </a:r>
          </a:p>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Marketing campaigns are more effective on higher price products due to the larger increase of sales than quantities. </a:t>
            </a:r>
          </a:p>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The campaigns with optimal performance mostly last about 45-50 days. We don’t recommend more than 55 days. </a:t>
            </a:r>
          </a:p>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Customers between age above 45, with three more children, and income between $35k and $49k are more likely to enrolled in the marketing campaigns.</a:t>
            </a:r>
          </a:p>
        </p:txBody>
      </p:sp>
    </p:spTree>
    <p:extLst>
      <p:ext uri="{BB962C8B-B14F-4D97-AF65-F5344CB8AC3E}">
        <p14:creationId xmlns:p14="http://schemas.microsoft.com/office/powerpoint/2010/main" val="82271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9FE2-CDDE-4EBA-ADD8-29FA7D1C51B9}"/>
              </a:ext>
            </a:extLst>
          </p:cNvPr>
          <p:cNvSpPr>
            <a:spLocks noGrp="1"/>
          </p:cNvSpPr>
          <p:nvPr>
            <p:ph type="title"/>
          </p:nvPr>
        </p:nvSpPr>
        <p:spPr>
          <a:xfrm>
            <a:off x="838200" y="488887"/>
            <a:ext cx="10515600" cy="796705"/>
          </a:xfrm>
        </p:spPr>
        <p:txBody>
          <a:bodyPr>
            <a:normAutofit/>
          </a:bodyPr>
          <a:lstStyle/>
          <a:p>
            <a:pPr algn="ctr"/>
            <a:r>
              <a:rPr lang="en-CA" sz="4400" b="1" dirty="0">
                <a:effectLst/>
                <a:latin typeface="Calibri" panose="020F0502020204030204" pitchFamily="34" charset="0"/>
                <a:ea typeface="SimSun" panose="02010600030101010101" pitchFamily="2" charset="-122"/>
                <a:cs typeface="Times New Roman" panose="02020603050405020304" pitchFamily="18" charset="0"/>
              </a:rPr>
              <a:t>Lessons we learned</a:t>
            </a:r>
            <a:endParaRPr lang="en-CA" dirty="0"/>
          </a:p>
        </p:txBody>
      </p:sp>
      <p:sp>
        <p:nvSpPr>
          <p:cNvPr id="3" name="Content Placeholder 2">
            <a:extLst>
              <a:ext uri="{FF2B5EF4-FFF2-40B4-BE49-F238E27FC236}">
                <a16:creationId xmlns:a16="http://schemas.microsoft.com/office/drawing/2014/main" id="{20B56971-87FD-42C4-AE3C-AD69A11794F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When joining tables with </a:t>
            </a:r>
            <a:r>
              <a:rPr lang="en-CA" sz="1800" dirty="0" err="1">
                <a:latin typeface="Calibri" panose="020F0502020204030204" pitchFamily="34" charset="0"/>
                <a:ea typeface="SimSun" panose="02010600030101010101" pitchFamily="2" charset="-122"/>
                <a:cs typeface="Times New Roman" panose="02020603050405020304" pitchFamily="18" charset="0"/>
              </a:rPr>
              <a:t>many_to_many</a:t>
            </a:r>
            <a:r>
              <a:rPr lang="en-CA" sz="1800" dirty="0">
                <a:latin typeface="Calibri" panose="020F0502020204030204" pitchFamily="34" charset="0"/>
                <a:ea typeface="SimSun" panose="02010600030101010101" pitchFamily="2" charset="-122"/>
                <a:cs typeface="Times New Roman" panose="02020603050405020304" pitchFamily="18" charset="0"/>
              </a:rPr>
              <a:t> keys, care should be taken with adding join keys to ensure that no more records are created to avoid expanding the total values. </a:t>
            </a:r>
          </a:p>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More query problems are best served by Hive, as it is an SQL interface operating on Hadoop. Obviously, it has its own database to store structured tables.</a:t>
            </a:r>
          </a:p>
          <a:p>
            <a:pPr marL="342900" lvl="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Spark supports programming languages like python, making it easier and faster to do data analysis. For example, writing output to a csv file is much easier than Hive. However, it works with RDDs instead of tables, and we should convert them to views before querying.</a:t>
            </a:r>
          </a:p>
          <a:p>
            <a:pPr marL="342900" indent="-342900">
              <a:lnSpc>
                <a:spcPct val="107000"/>
              </a:lnSpc>
              <a:buFont typeface="Symbol" panose="05050102010706020507" pitchFamily="18" charset="2"/>
              <a:buChar char=""/>
            </a:pPr>
            <a:r>
              <a:rPr lang="en-CA" sz="1800" dirty="0">
                <a:latin typeface="Calibri" panose="020F0502020204030204" pitchFamily="34" charset="0"/>
                <a:ea typeface="SimSun" panose="02010600030101010101" pitchFamily="2" charset="-122"/>
                <a:cs typeface="Times New Roman" panose="02020603050405020304" pitchFamily="18" charset="0"/>
              </a:rPr>
              <a:t>Kibana has limit on importing local files (not larger than 100MB), so it is better to import query results for visualization.</a:t>
            </a:r>
          </a:p>
          <a:p>
            <a:pPr marL="342900" lvl="0" indent="-342900">
              <a:lnSpc>
                <a:spcPct val="107000"/>
              </a:lnSpc>
              <a:buFont typeface="Symbol" panose="05050102010706020507" pitchFamily="18" charset="2"/>
              <a:buChar char=""/>
            </a:pPr>
            <a:endParaRPr lang="en-CA" sz="18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645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5BD9-71BB-4217-BB86-119400816E43}"/>
              </a:ext>
            </a:extLst>
          </p:cNvPr>
          <p:cNvSpPr>
            <a:spLocks noGrp="1"/>
          </p:cNvSpPr>
          <p:nvPr>
            <p:ph type="title"/>
          </p:nvPr>
        </p:nvSpPr>
        <p:spPr/>
        <p:txBody>
          <a:bodyPr/>
          <a:lstStyle/>
          <a:p>
            <a:pPr algn="ctr"/>
            <a:r>
              <a:rPr lang="en-CA" b="1" dirty="0">
                <a:latin typeface="+mn-lt"/>
              </a:rPr>
              <a:t>Future work</a:t>
            </a:r>
          </a:p>
        </p:txBody>
      </p:sp>
      <p:sp>
        <p:nvSpPr>
          <p:cNvPr id="3" name="Content Placeholder 2">
            <a:extLst>
              <a:ext uri="{FF2B5EF4-FFF2-40B4-BE49-F238E27FC236}">
                <a16:creationId xmlns:a16="http://schemas.microsoft.com/office/drawing/2014/main" id="{6509B49A-BB80-4A10-BD92-6BDA8C820828}"/>
              </a:ext>
            </a:extLst>
          </p:cNvPr>
          <p:cNvSpPr>
            <a:spLocks noGrp="1"/>
          </p:cNvSpPr>
          <p:nvPr>
            <p:ph idx="1"/>
          </p:nvPr>
        </p:nvSpPr>
        <p:spPr/>
        <p:txBody>
          <a:bodyPr/>
          <a:lstStyle/>
          <a:p>
            <a:r>
              <a:rPr lang="en-CA" dirty="0"/>
              <a:t>We will consider causal dataset to exclude the effects of other occurring events, such as in-store display, weekly mailer, for each campaign. </a:t>
            </a:r>
          </a:p>
          <a:p>
            <a:endParaRPr lang="en-CA" dirty="0"/>
          </a:p>
        </p:txBody>
      </p:sp>
    </p:spTree>
    <p:extLst>
      <p:ext uri="{BB962C8B-B14F-4D97-AF65-F5344CB8AC3E}">
        <p14:creationId xmlns:p14="http://schemas.microsoft.com/office/powerpoint/2010/main" val="148210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9B49A-BB80-4A10-BD92-6BDA8C820828}"/>
              </a:ext>
            </a:extLst>
          </p:cNvPr>
          <p:cNvSpPr>
            <a:spLocks noGrp="1"/>
          </p:cNvSpPr>
          <p:nvPr>
            <p:ph idx="1"/>
          </p:nvPr>
        </p:nvSpPr>
        <p:spPr/>
        <p:txBody>
          <a:bodyPr>
            <a:normAutofit/>
          </a:bodyPr>
          <a:lstStyle/>
          <a:p>
            <a:pPr marL="0" indent="0" algn="ctr">
              <a:buNone/>
            </a:pPr>
            <a:r>
              <a:rPr lang="en-CA" sz="6000" b="1" dirty="0"/>
              <a:t>Thank you !</a:t>
            </a:r>
          </a:p>
        </p:txBody>
      </p:sp>
    </p:spTree>
    <p:extLst>
      <p:ext uri="{BB962C8B-B14F-4D97-AF65-F5344CB8AC3E}">
        <p14:creationId xmlns:p14="http://schemas.microsoft.com/office/powerpoint/2010/main" val="25850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EC65-6BFA-4FDD-A3D6-049278A56786}"/>
              </a:ext>
            </a:extLst>
          </p:cNvPr>
          <p:cNvSpPr>
            <a:spLocks noGrp="1"/>
          </p:cNvSpPr>
          <p:nvPr>
            <p:ph type="title"/>
          </p:nvPr>
        </p:nvSpPr>
        <p:spPr>
          <a:xfrm>
            <a:off x="838200" y="153867"/>
            <a:ext cx="10515600" cy="730344"/>
          </a:xfrm>
        </p:spPr>
        <p:txBody>
          <a:bodyPr>
            <a:normAutofit/>
          </a:bodyPr>
          <a:lstStyle/>
          <a:p>
            <a:pPr algn="ctr"/>
            <a:r>
              <a:rPr lang="en-US" sz="3600" dirty="0">
                <a:latin typeface="+mn-lt"/>
              </a:rPr>
              <a:t>Problem</a:t>
            </a:r>
            <a:endParaRPr lang="en-CA" sz="3600" dirty="0">
              <a:latin typeface="+mn-lt"/>
            </a:endParaRPr>
          </a:p>
        </p:txBody>
      </p:sp>
      <p:sp>
        <p:nvSpPr>
          <p:cNvPr id="3" name="Content Placeholder 2">
            <a:extLst>
              <a:ext uri="{FF2B5EF4-FFF2-40B4-BE49-F238E27FC236}">
                <a16:creationId xmlns:a16="http://schemas.microsoft.com/office/drawing/2014/main" id="{FD8C0276-51E3-4231-BA14-72EF55DD9EEF}"/>
              </a:ext>
            </a:extLst>
          </p:cNvPr>
          <p:cNvSpPr>
            <a:spLocks noGrp="1"/>
          </p:cNvSpPr>
          <p:nvPr>
            <p:ph idx="1"/>
          </p:nvPr>
        </p:nvSpPr>
        <p:spPr>
          <a:xfrm>
            <a:off x="915155" y="743879"/>
            <a:ext cx="10361690" cy="1240323"/>
          </a:xfrm>
        </p:spPr>
        <p:txBody>
          <a:bodyPr>
            <a:normAutofit/>
          </a:bodyPr>
          <a:lstStyle/>
          <a:p>
            <a:pPr marL="0" indent="0">
              <a:buNone/>
            </a:pPr>
            <a:r>
              <a:rPr lang="en-US" sz="2000" dirty="0"/>
              <a:t>The retail stores sell products to customers, and they would like to retain their customers and sell more items. For that purpose, various campaign strategies were launched. To know if the employed strategy is working, it is important to know that what elements of the strategy steer the business in right direction and which of them are not producing the desired output.</a:t>
            </a:r>
            <a:endParaRPr lang="en-CA" sz="2000" dirty="0"/>
          </a:p>
        </p:txBody>
      </p:sp>
      <p:sp>
        <p:nvSpPr>
          <p:cNvPr id="6" name="Title 1">
            <a:extLst>
              <a:ext uri="{FF2B5EF4-FFF2-40B4-BE49-F238E27FC236}">
                <a16:creationId xmlns:a16="http://schemas.microsoft.com/office/drawing/2014/main" id="{B0BBC9CA-7B74-401C-B5C5-3A542DD6BD84}"/>
              </a:ext>
            </a:extLst>
          </p:cNvPr>
          <p:cNvSpPr txBox="1">
            <a:spLocks/>
          </p:cNvSpPr>
          <p:nvPr/>
        </p:nvSpPr>
        <p:spPr>
          <a:xfrm>
            <a:off x="761245" y="1937002"/>
            <a:ext cx="10515600" cy="7031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mn-lt"/>
              </a:rPr>
              <a:t>Proposed Solution</a:t>
            </a:r>
            <a:endParaRPr lang="en-CA" sz="3600" dirty="0">
              <a:latin typeface="+mn-lt"/>
            </a:endParaRPr>
          </a:p>
        </p:txBody>
      </p:sp>
      <p:sp>
        <p:nvSpPr>
          <p:cNvPr id="7" name="Content Placeholder 2">
            <a:extLst>
              <a:ext uri="{FF2B5EF4-FFF2-40B4-BE49-F238E27FC236}">
                <a16:creationId xmlns:a16="http://schemas.microsoft.com/office/drawing/2014/main" id="{672EB5A0-7F8A-44DD-95F8-B2DB6249FEBA}"/>
              </a:ext>
            </a:extLst>
          </p:cNvPr>
          <p:cNvSpPr txBox="1">
            <a:spLocks/>
          </p:cNvSpPr>
          <p:nvPr/>
        </p:nvSpPr>
        <p:spPr>
          <a:xfrm>
            <a:off x="838199" y="2453093"/>
            <a:ext cx="10361691" cy="33067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By answering following questions:</a:t>
            </a:r>
            <a:endParaRPr lang="en-CA" sz="2000" dirty="0">
              <a:solidFill>
                <a:srgbClr val="000000"/>
              </a:solidFill>
            </a:endParaRPr>
          </a:p>
          <a:p>
            <a:pPr marL="0" indent="0">
              <a:buFont typeface="Arial" panose="020B0604020202020204" pitchFamily="34" charset="0"/>
              <a:buNone/>
            </a:pPr>
            <a:r>
              <a:rPr lang="en-US" sz="2000" dirty="0">
                <a:solidFill>
                  <a:srgbClr val="000000"/>
                </a:solidFill>
              </a:rPr>
              <a:t>    1. What are the characteristics of customers whose spending at the store is increasing? </a:t>
            </a:r>
          </a:p>
          <a:p>
            <a:pPr marL="0" indent="0">
              <a:buFont typeface="Arial" panose="020B0604020202020204" pitchFamily="34" charset="0"/>
              <a:buNone/>
            </a:pPr>
            <a:r>
              <a:rPr lang="en-US" sz="2000" dirty="0">
                <a:solidFill>
                  <a:srgbClr val="000000"/>
                </a:solidFill>
              </a:rPr>
              <a:t>    2. What are the categories of the products that are seeing increased/decreased sales? </a:t>
            </a:r>
          </a:p>
          <a:p>
            <a:pPr marL="0" indent="0">
              <a:buFont typeface="Arial" panose="020B0604020202020204" pitchFamily="34" charset="0"/>
              <a:buNone/>
            </a:pPr>
            <a:r>
              <a:rPr lang="en-US" sz="2000" dirty="0">
                <a:solidFill>
                  <a:srgbClr val="000000"/>
                </a:solidFill>
              </a:rPr>
              <a:t>    3. What are the most profitable categories of the products over time? </a:t>
            </a:r>
          </a:p>
          <a:p>
            <a:pPr marL="0" indent="0">
              <a:buFont typeface="Arial" panose="020B0604020202020204" pitchFamily="34" charset="0"/>
              <a:buNone/>
            </a:pPr>
            <a:r>
              <a:rPr lang="en-US" sz="2000" dirty="0">
                <a:solidFill>
                  <a:srgbClr val="000000"/>
                </a:solidFill>
              </a:rPr>
              <a:t>    4. Which day has the highest sales?</a:t>
            </a:r>
          </a:p>
          <a:p>
            <a:pPr marL="0" indent="0">
              <a:buFont typeface="Arial" panose="020B0604020202020204" pitchFamily="34" charset="0"/>
              <a:buNone/>
            </a:pPr>
            <a:r>
              <a:rPr lang="en-US" sz="2000" dirty="0">
                <a:solidFill>
                  <a:srgbClr val="000000"/>
                </a:solidFill>
              </a:rPr>
              <a:t>    5. Are the marketing campaigns effective? </a:t>
            </a:r>
          </a:p>
          <a:p>
            <a:pPr marL="0" indent="0">
              <a:buFont typeface="Arial" panose="020B0604020202020204" pitchFamily="34" charset="0"/>
              <a:buNone/>
            </a:pPr>
            <a:r>
              <a:rPr lang="en-US" sz="2000" dirty="0">
                <a:solidFill>
                  <a:srgbClr val="000000"/>
                </a:solidFill>
              </a:rPr>
              <a:t>    6. Which of the marketing campaigns was the most successful one? </a:t>
            </a:r>
          </a:p>
          <a:p>
            <a:pPr marL="0" indent="0">
              <a:buFont typeface="Arial" panose="020B0604020202020204" pitchFamily="34" charset="0"/>
              <a:buNone/>
            </a:pPr>
            <a:r>
              <a:rPr lang="en-US" sz="2000" dirty="0">
                <a:solidFill>
                  <a:srgbClr val="000000"/>
                </a:solidFill>
              </a:rPr>
              <a:t>    7. What are the characteristics of customers who were attracted by each marketing campaign? </a:t>
            </a:r>
          </a:p>
        </p:txBody>
      </p:sp>
      <p:sp>
        <p:nvSpPr>
          <p:cNvPr id="9" name="TextBox 8">
            <a:extLst>
              <a:ext uri="{FF2B5EF4-FFF2-40B4-BE49-F238E27FC236}">
                <a16:creationId xmlns:a16="http://schemas.microsoft.com/office/drawing/2014/main" id="{44063F56-6579-4FCF-AFBE-6CBA8A1777A2}"/>
              </a:ext>
            </a:extLst>
          </p:cNvPr>
          <p:cNvSpPr txBox="1"/>
          <p:nvPr/>
        </p:nvSpPr>
        <p:spPr>
          <a:xfrm>
            <a:off x="983055" y="5959047"/>
            <a:ext cx="6097508" cy="923330"/>
          </a:xfrm>
          <a:prstGeom prst="rect">
            <a:avLst/>
          </a:prstGeom>
          <a:noFill/>
        </p:spPr>
        <p:txBody>
          <a:bodyPr wrap="square">
            <a:spAutoFit/>
          </a:bodyPr>
          <a:lstStyle/>
          <a:p>
            <a:r>
              <a:rPr lang="en-US" b="1" dirty="0"/>
              <a:t>Work Distribution:</a:t>
            </a:r>
          </a:p>
          <a:p>
            <a:r>
              <a:rPr lang="en-US" dirty="0"/>
              <a:t>(1-4) Akshdeep Kaler</a:t>
            </a:r>
          </a:p>
          <a:p>
            <a:r>
              <a:rPr lang="en-US" dirty="0"/>
              <a:t>(5-7) Li Gong</a:t>
            </a:r>
            <a:endParaRPr lang="en-CA" dirty="0"/>
          </a:p>
        </p:txBody>
      </p:sp>
    </p:spTree>
    <p:extLst>
      <p:ext uri="{BB962C8B-B14F-4D97-AF65-F5344CB8AC3E}">
        <p14:creationId xmlns:p14="http://schemas.microsoft.com/office/powerpoint/2010/main" val="364619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FE9A66-DDD8-4C38-83FF-B8EB70CD4AEF}"/>
              </a:ext>
            </a:extLst>
          </p:cNvPr>
          <p:cNvSpPr txBox="1"/>
          <p:nvPr/>
        </p:nvSpPr>
        <p:spPr>
          <a:xfrm>
            <a:off x="838200" y="2749629"/>
            <a:ext cx="10515600" cy="4479688"/>
          </a:xfrm>
          <a:prstGeom prst="rect">
            <a:avLst/>
          </a:prstGeom>
          <a:noFill/>
        </p:spPr>
        <p:txBody>
          <a:bodyPr wrap="square" rtlCol="0">
            <a:spAutoFit/>
          </a:bodyPr>
          <a:lstStyle/>
          <a:p>
            <a:r>
              <a:rPr lang="en-US" dirty="0"/>
              <a:t>Datasets Descriptions:</a:t>
            </a:r>
          </a:p>
          <a:p>
            <a:pPr marL="342900" lvl="0" indent="-342900">
              <a:lnSpc>
                <a:spcPct val="107000"/>
              </a:lnSpc>
              <a:buFont typeface="+mj-lt"/>
              <a:buAutoNum type="arabicPeriod"/>
            </a:pPr>
            <a:r>
              <a:rPr lang="en-CA" dirty="0" err="1">
                <a:effectLst/>
                <a:latin typeface="Calibri" panose="020F0502020204030204" pitchFamily="34" charset="0"/>
                <a:ea typeface="Calibri" panose="020F0502020204030204" pitchFamily="34" charset="0"/>
                <a:cs typeface="Times New Roman" panose="02020603050405020304" pitchFamily="18" charset="0"/>
              </a:rPr>
              <a:t>hh_demographic</a:t>
            </a:r>
            <a:r>
              <a:rPr lang="en-CA" dirty="0">
                <a:latin typeface="Calibri" panose="020F0502020204030204" pitchFamily="34" charset="0"/>
                <a:ea typeface="Calibri" panose="020F0502020204030204" pitchFamily="34" charset="0"/>
                <a:cs typeface="Times New Roman" panose="02020603050405020304" pitchFamily="18" charset="0"/>
              </a:rPr>
              <a:t>: </a:t>
            </a:r>
            <a:r>
              <a:rPr lang="en-CA" dirty="0">
                <a:effectLst/>
                <a:latin typeface="Calibri" panose="020F0502020204030204" pitchFamily="34" charset="0"/>
                <a:ea typeface="Calibri" panose="020F0502020204030204" pitchFamily="34" charset="0"/>
                <a:cs typeface="Times New Roman" panose="02020603050405020304" pitchFamily="18" charset="0"/>
              </a:rPr>
              <a:t>The table contains demographic information for a portion of households.</a:t>
            </a:r>
          </a:p>
          <a:p>
            <a:pPr marL="342900" lvl="0" indent="-342900">
              <a:lnSpc>
                <a:spcPct val="107000"/>
              </a:lnSpc>
              <a:buFont typeface="+mj-lt"/>
              <a:buAutoNum type="arabicPeriod"/>
            </a:pPr>
            <a:r>
              <a:rPr lang="en-CA" dirty="0" err="1">
                <a:effectLst/>
                <a:latin typeface="Calibri" panose="020F0502020204030204" pitchFamily="34" charset="0"/>
                <a:ea typeface="Calibri" panose="020F0502020204030204" pitchFamily="34" charset="0"/>
                <a:cs typeface="Times New Roman" panose="02020603050405020304" pitchFamily="18" charset="0"/>
              </a:rPr>
              <a:t>transaction_data</a:t>
            </a:r>
            <a:r>
              <a:rPr lang="en-CA" dirty="0">
                <a:latin typeface="Calibri" panose="020F0502020204030204" pitchFamily="34" charset="0"/>
                <a:ea typeface="Calibri" panose="020F0502020204030204" pitchFamily="34" charset="0"/>
                <a:cs typeface="Times New Roman" panose="02020603050405020304" pitchFamily="18" charset="0"/>
              </a:rPr>
              <a:t>: </a:t>
            </a:r>
            <a:r>
              <a:rPr lang="en-CA" dirty="0">
                <a:effectLst/>
                <a:latin typeface="Calibri" panose="020F0502020204030204" pitchFamily="34" charset="0"/>
                <a:ea typeface="Calibri" panose="020F0502020204030204" pitchFamily="34" charset="0"/>
                <a:cs typeface="Times New Roman" panose="02020603050405020304" pitchFamily="18" charset="0"/>
              </a:rPr>
              <a:t>This contains all products purchased by households.</a:t>
            </a:r>
          </a:p>
          <a:p>
            <a:pPr marL="342900" lvl="0" indent="-342900">
              <a:lnSpc>
                <a:spcPct val="107000"/>
              </a:lnSpc>
              <a:buFont typeface="+mj-lt"/>
              <a:buAutoNum type="arabicPeriod"/>
            </a:pPr>
            <a:r>
              <a:rPr lang="en-CA" dirty="0" err="1">
                <a:effectLst/>
                <a:latin typeface="Calibri" panose="020F0502020204030204" pitchFamily="34" charset="0"/>
                <a:ea typeface="Calibri" panose="020F0502020204030204" pitchFamily="34" charset="0"/>
                <a:cs typeface="Times New Roman" panose="02020603050405020304" pitchFamily="18" charset="0"/>
              </a:rPr>
              <a:t>campaign_table</a:t>
            </a:r>
            <a:r>
              <a:rPr lang="en-CA" dirty="0">
                <a:effectLst/>
                <a:latin typeface="Calibri" panose="020F0502020204030204" pitchFamily="34" charset="0"/>
                <a:ea typeface="Calibri" panose="020F0502020204030204" pitchFamily="34" charset="0"/>
                <a:cs typeface="Times New Roman" panose="02020603050405020304" pitchFamily="18" charset="0"/>
              </a:rPr>
              <a:t>: This table lists the campaigns received by each household in the study.</a:t>
            </a:r>
          </a:p>
          <a:p>
            <a:pPr marL="342900" lvl="0" indent="-342900">
              <a:lnSpc>
                <a:spcPct val="107000"/>
              </a:lnSpc>
              <a:buFont typeface="+mj-lt"/>
              <a:buAutoNum type="arabicPeriod"/>
            </a:pPr>
            <a:r>
              <a:rPr lang="en-CA" dirty="0" err="1">
                <a:effectLst/>
                <a:latin typeface="Calibri" panose="020F0502020204030204" pitchFamily="34" charset="0"/>
                <a:ea typeface="Calibri" panose="020F0502020204030204" pitchFamily="34" charset="0"/>
                <a:cs typeface="Times New Roman" panose="02020603050405020304" pitchFamily="18" charset="0"/>
              </a:rPr>
              <a:t>campaign_desc</a:t>
            </a:r>
            <a:r>
              <a:rPr lang="en-CA" dirty="0">
                <a:effectLst/>
                <a:latin typeface="Calibri" panose="020F0502020204030204" pitchFamily="34" charset="0"/>
                <a:ea typeface="Calibri" panose="020F0502020204030204" pitchFamily="34" charset="0"/>
                <a:cs typeface="Times New Roman" panose="02020603050405020304" pitchFamily="18" charset="0"/>
              </a:rPr>
              <a:t>: This table gives the length of time for which a campaign runs. Any coupons received as part of a campaign are valid  within dates  contained in this table.</a:t>
            </a:r>
          </a:p>
          <a:p>
            <a:pPr marL="342900" lvl="0" indent="-342900">
              <a:lnSpc>
                <a:spcPct val="107000"/>
              </a:lnSpc>
              <a:buFont typeface="+mj-lt"/>
              <a:buAutoNum type="arabicPeriod"/>
            </a:pPr>
            <a:r>
              <a:rPr lang="en-CA" dirty="0">
                <a:latin typeface="Calibri" panose="020F0502020204030204" pitchFamily="34" charset="0"/>
                <a:ea typeface="Calibri" panose="020F0502020204030204" pitchFamily="34" charset="0"/>
                <a:cs typeface="Times New Roman" panose="02020603050405020304" pitchFamily="18" charset="0"/>
              </a:rPr>
              <a:t>p</a:t>
            </a:r>
            <a:r>
              <a:rPr lang="en-CA" dirty="0">
                <a:effectLst/>
                <a:latin typeface="Calibri" panose="020F0502020204030204" pitchFamily="34" charset="0"/>
                <a:ea typeface="Calibri" panose="020F0502020204030204" pitchFamily="34" charset="0"/>
                <a:cs typeface="Times New Roman" panose="02020603050405020304" pitchFamily="18" charset="0"/>
              </a:rPr>
              <a:t>roduct: This table contains information on each product sold such as type of product, national or private label and a brand identifier.</a:t>
            </a:r>
          </a:p>
          <a:p>
            <a:pPr marL="342900" lvl="0" indent="-342900">
              <a:lnSpc>
                <a:spcPct val="107000"/>
              </a:lnSpc>
              <a:buFont typeface="+mj-lt"/>
              <a:buAutoNum type="arabicPeriod"/>
            </a:pPr>
            <a:r>
              <a:rPr lang="en-CA" dirty="0">
                <a:latin typeface="Calibri" panose="020F0502020204030204" pitchFamily="34" charset="0"/>
                <a:ea typeface="Calibri" panose="020F0502020204030204" pitchFamily="34" charset="0"/>
                <a:cs typeface="Times New Roman" panose="02020603050405020304" pitchFamily="18" charset="0"/>
              </a:rPr>
              <a:t>c</a:t>
            </a:r>
            <a:r>
              <a:rPr lang="en-CA" dirty="0">
                <a:effectLst/>
                <a:latin typeface="Calibri" panose="020F0502020204030204" pitchFamily="34" charset="0"/>
                <a:ea typeface="Calibri" panose="020F0502020204030204" pitchFamily="34" charset="0"/>
                <a:cs typeface="Times New Roman" panose="02020603050405020304" pitchFamily="18" charset="0"/>
              </a:rPr>
              <a:t>oupon: This table list all the coupons sent to customers as part of a campaign, as well as the products for which each coupon is redeemable.</a:t>
            </a:r>
          </a:p>
          <a:p>
            <a:pPr marL="342900" lvl="0" indent="-342900">
              <a:lnSpc>
                <a:spcPct val="107000"/>
              </a:lnSpc>
              <a:buFont typeface="+mj-lt"/>
              <a:buAutoNum type="arabicPeriod"/>
            </a:pPr>
            <a:r>
              <a:rPr lang="en-CA" dirty="0" err="1">
                <a:effectLst/>
                <a:latin typeface="Calibri" panose="020F0502020204030204" pitchFamily="34" charset="0"/>
                <a:ea typeface="Calibri" panose="020F0502020204030204" pitchFamily="34" charset="0"/>
                <a:cs typeface="Times New Roman" panose="02020603050405020304" pitchFamily="18" charset="0"/>
              </a:rPr>
              <a:t>coupon_redempt</a:t>
            </a:r>
            <a:r>
              <a:rPr lang="en-CA" dirty="0">
                <a:effectLst/>
                <a:latin typeface="Calibri" panose="020F0502020204030204" pitchFamily="34" charset="0"/>
                <a:ea typeface="Calibri" panose="020F0502020204030204" pitchFamily="34" charset="0"/>
                <a:cs typeface="Times New Roman" panose="02020603050405020304" pitchFamily="18" charset="0"/>
              </a:rPr>
              <a:t>: This table identifies the coupons that each household redeemed.</a:t>
            </a:r>
          </a:p>
          <a:p>
            <a:pPr marL="342900" lvl="0" indent="-342900">
              <a:lnSpc>
                <a:spcPct val="107000"/>
              </a:lnSpc>
              <a:buFont typeface="+mj-lt"/>
              <a:buAutoNum type="arabicPeriod"/>
            </a:pPr>
            <a:r>
              <a:rPr lang="en-CA" dirty="0" err="1">
                <a:effectLst/>
                <a:latin typeface="Calibri" panose="020F0502020204030204" pitchFamily="34" charset="0"/>
                <a:ea typeface="Calibri" panose="020F0502020204030204" pitchFamily="34" charset="0"/>
                <a:cs typeface="Times New Roman" panose="02020603050405020304" pitchFamily="18" charset="0"/>
              </a:rPr>
              <a:t>casual_data</a:t>
            </a:r>
            <a:r>
              <a:rPr lang="en-CA" dirty="0">
                <a:latin typeface="Calibri" panose="020F0502020204030204" pitchFamily="34" charset="0"/>
                <a:ea typeface="Calibri" panose="020F0502020204030204" pitchFamily="34" charset="0"/>
                <a:cs typeface="Times New Roman" panose="02020603050405020304" pitchFamily="18" charset="0"/>
              </a:rPr>
              <a:t>: </a:t>
            </a:r>
            <a:r>
              <a:rPr lang="en-CA" dirty="0">
                <a:effectLst/>
                <a:latin typeface="Calibri" panose="020F0502020204030204" pitchFamily="34" charset="0"/>
                <a:ea typeface="Calibri" panose="020F0502020204030204" pitchFamily="34" charset="0"/>
                <a:cs typeface="Times New Roman" panose="02020603050405020304" pitchFamily="18" charset="0"/>
              </a:rPr>
              <a:t>This table signifies whether a given product was featured in the weekly mailer or was part of an in-store display (other than regular product placement).</a:t>
            </a:r>
          </a:p>
          <a:p>
            <a:endParaRPr lang="en-US" dirty="0"/>
          </a:p>
          <a:p>
            <a:endParaRPr lang="en-CA" dirty="0"/>
          </a:p>
        </p:txBody>
      </p:sp>
      <p:sp>
        <p:nvSpPr>
          <p:cNvPr id="6" name="TextBox 5">
            <a:extLst>
              <a:ext uri="{FF2B5EF4-FFF2-40B4-BE49-F238E27FC236}">
                <a16:creationId xmlns:a16="http://schemas.microsoft.com/office/drawing/2014/main" id="{29C5E754-006C-4A48-9B52-8CF24B5CD0A3}"/>
              </a:ext>
            </a:extLst>
          </p:cNvPr>
          <p:cNvSpPr txBox="1"/>
          <p:nvPr/>
        </p:nvSpPr>
        <p:spPr>
          <a:xfrm>
            <a:off x="838200" y="365126"/>
            <a:ext cx="10515600" cy="646331"/>
          </a:xfrm>
          <a:prstGeom prst="rect">
            <a:avLst/>
          </a:prstGeom>
          <a:noFill/>
        </p:spPr>
        <p:txBody>
          <a:bodyPr wrap="square" rtlCol="0">
            <a:spAutoFit/>
          </a:bodyPr>
          <a:lstStyle/>
          <a:p>
            <a:pPr algn="ctr"/>
            <a:r>
              <a:rPr lang="en-US" sz="3600"/>
              <a:t>Dataset</a:t>
            </a:r>
            <a:endParaRPr lang="en-CA" sz="3600" dirty="0"/>
          </a:p>
        </p:txBody>
      </p:sp>
      <p:sp>
        <p:nvSpPr>
          <p:cNvPr id="7" name="TextBox 6">
            <a:extLst>
              <a:ext uri="{FF2B5EF4-FFF2-40B4-BE49-F238E27FC236}">
                <a16:creationId xmlns:a16="http://schemas.microsoft.com/office/drawing/2014/main" id="{9B343E17-3DA6-46AD-BDEB-228E61D1FF64}"/>
              </a:ext>
            </a:extLst>
          </p:cNvPr>
          <p:cNvSpPr txBox="1"/>
          <p:nvPr/>
        </p:nvSpPr>
        <p:spPr>
          <a:xfrm>
            <a:off x="838200" y="1120676"/>
            <a:ext cx="10515600" cy="1477328"/>
          </a:xfrm>
          <a:prstGeom prst="rect">
            <a:avLst/>
          </a:prstGeom>
          <a:noFill/>
        </p:spPr>
        <p:txBody>
          <a:bodyPr wrap="square" rtlCol="0">
            <a:spAutoFit/>
          </a:bodyPr>
          <a:lstStyle/>
          <a:p>
            <a:r>
              <a:rPr lang="en-US"/>
              <a:t>Title: </a:t>
            </a:r>
            <a:r>
              <a:rPr lang="en-US" b="1"/>
              <a:t>The Complete Journey</a:t>
            </a:r>
            <a:r>
              <a:rPr lang="en-US"/>
              <a:t>, made available by </a:t>
            </a:r>
            <a:r>
              <a:rPr lang="en-US" b="1"/>
              <a:t>Dunhumby</a:t>
            </a:r>
          </a:p>
          <a:p>
            <a:r>
              <a:rPr lang="en-US" b="0" i="0" u="none" strike="noStrike" baseline="0">
                <a:solidFill>
                  <a:srgbClr val="000000"/>
                </a:solidFill>
              </a:rPr>
              <a:t>The dataset contains household level, anonymized, transaction data (2500 households) including the demographics and marketing campaigns (30 campaigns). The transactional data include over 90 thousand products categorized in 44 departments. The dataset is available at </a:t>
            </a:r>
            <a:r>
              <a:rPr lang="en-US" b="0" i="0" u="none" strike="noStrike" baseline="0">
                <a:solidFill>
                  <a:srgbClr val="0462C1"/>
                </a:solidFill>
              </a:rPr>
              <a:t>https://www.kaggle.com/frtgnn/dunnhumby-the-complete-journey</a:t>
            </a:r>
            <a:r>
              <a:rPr lang="en-US" b="0" i="0" u="none" strike="noStrike" baseline="0">
                <a:solidFill>
                  <a:srgbClr val="000000"/>
                </a:solidFill>
              </a:rPr>
              <a:t>. </a:t>
            </a:r>
            <a:endParaRPr lang="en-US" b="0" i="0" u="none" strike="noStrike" baseline="0" dirty="0">
              <a:solidFill>
                <a:srgbClr val="000000"/>
              </a:solidFill>
            </a:endParaRPr>
          </a:p>
        </p:txBody>
      </p:sp>
    </p:spTree>
    <p:extLst>
      <p:ext uri="{BB962C8B-B14F-4D97-AF65-F5344CB8AC3E}">
        <p14:creationId xmlns:p14="http://schemas.microsoft.com/office/powerpoint/2010/main" val="229564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2300" u="sng" dirty="0">
                <a:solidFill>
                  <a:srgbClr val="000000"/>
                </a:solidFill>
                <a:latin typeface="Cambria" panose="02040503050406030204" pitchFamily="18" charset="0"/>
              </a:rPr>
              <a:t>What are the characteristics of customers whose spending at the store is increasing? </a:t>
            </a:r>
            <a:endParaRPr lang="en-CA" sz="2300"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US" sz="1600" dirty="0"/>
              <a:t>Datasets: </a:t>
            </a:r>
            <a:r>
              <a:rPr lang="en-US" sz="1600" b="1" dirty="0"/>
              <a:t>transaction_data.csv </a:t>
            </a:r>
            <a:r>
              <a:rPr lang="en-US" sz="1600" dirty="0"/>
              <a:t>, </a:t>
            </a:r>
            <a:r>
              <a:rPr lang="en-US" sz="1600" b="1" dirty="0"/>
              <a:t>hh_demographic.csv</a:t>
            </a:r>
          </a:p>
          <a:p>
            <a:pPr marL="0" indent="0">
              <a:buNone/>
            </a:pPr>
            <a:r>
              <a:rPr lang="en-US" sz="1600" dirty="0"/>
              <a:t>Tools:</a:t>
            </a:r>
          </a:p>
          <a:p>
            <a:r>
              <a:rPr lang="en-US" sz="1600" dirty="0"/>
              <a:t>Hadoop Distributed File System (HDFS) (Storage of data file)</a:t>
            </a:r>
          </a:p>
          <a:p>
            <a:r>
              <a:rPr lang="en-US" sz="1600" dirty="0" err="1"/>
              <a:t>Pyspark</a:t>
            </a:r>
            <a:r>
              <a:rPr lang="en-US" sz="1600" dirty="0"/>
              <a:t> (file transformation)</a:t>
            </a:r>
          </a:p>
          <a:p>
            <a:r>
              <a:rPr lang="en-US" sz="1600" dirty="0" err="1"/>
              <a:t>Pyspark</a:t>
            </a:r>
            <a:r>
              <a:rPr lang="en-US" sz="1600" dirty="0"/>
              <a:t> SQL (creating table, Querying)</a:t>
            </a:r>
          </a:p>
          <a:p>
            <a:pPr marL="0" indent="0">
              <a:buNone/>
            </a:pPr>
            <a:endParaRPr lang="en-US" sz="1600" dirty="0"/>
          </a:p>
        </p:txBody>
      </p:sp>
      <p:pic>
        <p:nvPicPr>
          <p:cNvPr id="4" name="Picture 3" descr="A computer screen capture&#10;&#10;Description automatically generated with medium confidence">
            <a:extLst>
              <a:ext uri="{FF2B5EF4-FFF2-40B4-BE49-F238E27FC236}">
                <a16:creationId xmlns:a16="http://schemas.microsoft.com/office/drawing/2014/main" id="{D6997B0F-E85F-4EF5-ADEE-042941D91EB0}"/>
              </a:ext>
            </a:extLst>
          </p:cNvPr>
          <p:cNvPicPr>
            <a:picLocks noChangeAspect="1"/>
          </p:cNvPicPr>
          <p:nvPr/>
        </p:nvPicPr>
        <p:blipFill>
          <a:blip r:embed="rId3"/>
          <a:stretch>
            <a:fillRect/>
          </a:stretch>
        </p:blipFill>
        <p:spPr>
          <a:xfrm>
            <a:off x="917041" y="3148758"/>
            <a:ext cx="10357918" cy="1994936"/>
          </a:xfrm>
          <a:prstGeom prst="rect">
            <a:avLst/>
          </a:prstGeom>
        </p:spPr>
      </p:pic>
    </p:spTree>
    <p:extLst>
      <p:ext uri="{BB962C8B-B14F-4D97-AF65-F5344CB8AC3E}">
        <p14:creationId xmlns:p14="http://schemas.microsoft.com/office/powerpoint/2010/main" val="15745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2300" u="sng" dirty="0">
                <a:solidFill>
                  <a:srgbClr val="000000"/>
                </a:solidFill>
                <a:latin typeface="Cambria" panose="02040503050406030204" pitchFamily="18" charset="0"/>
              </a:rPr>
              <a:t>What are the categories of the products that are seeing increased/decreased sales?</a:t>
            </a:r>
            <a:endParaRPr lang="en-CA" sz="2300"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US" sz="1600" dirty="0"/>
              <a:t>Datasets: </a:t>
            </a:r>
            <a:r>
              <a:rPr lang="en-US" sz="1600" b="1" dirty="0"/>
              <a:t>transaction_data.csv</a:t>
            </a:r>
            <a:r>
              <a:rPr lang="en-US" sz="1600" dirty="0"/>
              <a:t> and </a:t>
            </a:r>
            <a:r>
              <a:rPr lang="en-US" sz="1600" b="1" dirty="0"/>
              <a:t>product.csv</a:t>
            </a:r>
            <a:endParaRPr lang="en-US" sz="1600" dirty="0"/>
          </a:p>
          <a:p>
            <a:pPr marL="0" indent="0">
              <a:buNone/>
            </a:pPr>
            <a:r>
              <a:rPr lang="en-US" sz="1600" dirty="0"/>
              <a:t>Tools:</a:t>
            </a:r>
          </a:p>
          <a:p>
            <a:r>
              <a:rPr lang="en-CA" sz="1600" dirty="0">
                <a:latin typeface="Calibri" panose="020F0502020204030204" pitchFamily="34" charset="0"/>
                <a:ea typeface="Calibri" panose="020F0502020204030204" pitchFamily="34" charset="0"/>
                <a:cs typeface="Times New Roman" panose="02020603050405020304" pitchFamily="18" charset="0"/>
              </a:rPr>
              <a:t>Hadoop Distributed File System (HDFS) (Storage)</a:t>
            </a:r>
          </a:p>
          <a:p>
            <a:r>
              <a:rPr lang="en-US" sz="1600" dirty="0"/>
              <a:t>Hive (Creating Table, Querying)</a:t>
            </a:r>
          </a:p>
          <a:p>
            <a:pPr marL="0" indent="0">
              <a:buNone/>
            </a:pPr>
            <a:r>
              <a:rPr lang="en-CA" sz="1800" dirty="0"/>
              <a:t>Output:</a:t>
            </a:r>
          </a:p>
          <a:p>
            <a:pPr marL="0" indent="0">
              <a:buNone/>
            </a:pPr>
            <a:r>
              <a:rPr lang="en-CA" sz="1600" dirty="0">
                <a:latin typeface="Calibri" panose="020F0502020204030204" pitchFamily="34" charset="0"/>
                <a:ea typeface="Calibri" panose="020F0502020204030204" pitchFamily="34" charset="0"/>
                <a:cs typeface="Times New Roman" panose="02020603050405020304" pitchFamily="18" charset="0"/>
              </a:rPr>
              <a:t>The categories which had the lowest sales are </a:t>
            </a:r>
            <a:r>
              <a:rPr lang="en-CA" sz="1600" b="1" dirty="0" err="1">
                <a:latin typeface="Calibri" panose="020F0502020204030204" pitchFamily="34" charset="0"/>
                <a:ea typeface="Calibri" panose="020F0502020204030204" pitchFamily="34" charset="0"/>
                <a:cs typeface="Times New Roman" panose="02020603050405020304" pitchFamily="18" charset="0"/>
              </a:rPr>
              <a:t>Elect&amp;Plumbing</a:t>
            </a:r>
            <a:r>
              <a:rPr lang="en-CA" sz="1600" dirty="0">
                <a:latin typeface="Calibri" panose="020F0502020204030204" pitchFamily="34" charset="0"/>
                <a:ea typeface="Calibri" panose="020F0502020204030204" pitchFamily="34" charset="0"/>
                <a:cs typeface="Times New Roman" panose="02020603050405020304" pitchFamily="18" charset="0"/>
              </a:rPr>
              <a:t>, Gro Bakery, Housewares, Meat-WHSE, Prod-WHS Sales, HBC, Toys and Pork.</a:t>
            </a:r>
          </a:p>
          <a:p>
            <a:pPr marL="0" indent="0">
              <a:buNone/>
            </a:pPr>
            <a:r>
              <a:rPr lang="en-CA" sz="1600" dirty="0">
                <a:latin typeface="Calibri" panose="020F0502020204030204" pitchFamily="34" charset="0"/>
                <a:cs typeface="Times New Roman" panose="02020603050405020304" pitchFamily="18" charset="0"/>
              </a:rPr>
              <a:t>The categories which has the highest sales are </a:t>
            </a:r>
            <a:r>
              <a:rPr lang="en-CA" sz="1600" b="1" dirty="0">
                <a:latin typeface="Calibri" panose="020F0502020204030204" pitchFamily="34" charset="0"/>
                <a:ea typeface="Calibri" panose="020F0502020204030204" pitchFamily="34" charset="0"/>
                <a:cs typeface="Times New Roman" panose="02020603050405020304" pitchFamily="18" charset="0"/>
              </a:rPr>
              <a:t>Grocery</a:t>
            </a:r>
            <a:r>
              <a:rPr lang="en-CA" sz="1600" dirty="0">
                <a:latin typeface="Calibri" panose="020F0502020204030204" pitchFamily="34" charset="0"/>
                <a:ea typeface="Calibri" panose="020F0502020204030204" pitchFamily="34" charset="0"/>
                <a:cs typeface="Times New Roman" panose="02020603050405020304" pitchFamily="18" charset="0"/>
              </a:rPr>
              <a:t>, Drug GM, Produce, Meat, Kiosk-Gas, Meat-</a:t>
            </a:r>
            <a:r>
              <a:rPr lang="en-CA" sz="1600" dirty="0" err="1">
                <a:latin typeface="Calibri" panose="020F0502020204030204" pitchFamily="34" charset="0"/>
                <a:ea typeface="Calibri" panose="020F0502020204030204" pitchFamily="34" charset="0"/>
                <a:cs typeface="Times New Roman" panose="02020603050405020304" pitchFamily="18" charset="0"/>
              </a:rPr>
              <a:t>Pckgd</a:t>
            </a:r>
            <a:r>
              <a:rPr lang="en-CA" sz="1600" dirty="0">
                <a:latin typeface="Calibri" panose="020F0502020204030204" pitchFamily="34" charset="0"/>
                <a:ea typeface="Calibri" panose="020F0502020204030204" pitchFamily="34" charset="0"/>
                <a:cs typeface="Times New Roman" panose="02020603050405020304" pitchFamily="18" charset="0"/>
              </a:rPr>
              <a:t>, Deli, Pastry, </a:t>
            </a:r>
            <a:r>
              <a:rPr lang="en-CA" sz="1600" dirty="0" err="1">
                <a:latin typeface="Calibri" panose="020F0502020204030204" pitchFamily="34" charset="0"/>
                <a:ea typeface="Calibri" panose="020F0502020204030204" pitchFamily="34" charset="0"/>
                <a:cs typeface="Times New Roman" panose="02020603050405020304" pitchFamily="18" charset="0"/>
              </a:rPr>
              <a:t>Misc</a:t>
            </a:r>
            <a:r>
              <a:rPr lang="en-CA" sz="1600" dirty="0">
                <a:latin typeface="Calibri" panose="020F0502020204030204" pitchFamily="34" charset="0"/>
                <a:ea typeface="Calibri" panose="020F0502020204030204" pitchFamily="34" charset="0"/>
                <a:cs typeface="Times New Roman" panose="02020603050405020304" pitchFamily="18" charset="0"/>
              </a:rPr>
              <a:t> Sales Tran and Nutrition.</a:t>
            </a:r>
            <a:endParaRPr lang="en-CA" sz="1600" dirty="0"/>
          </a:p>
          <a:p>
            <a:pPr marL="0" indent="0" algn="ctr">
              <a:lnSpc>
                <a:spcPct val="250000"/>
              </a:lnSpc>
              <a:spcBef>
                <a:spcPct val="0"/>
              </a:spcBef>
              <a:buNone/>
            </a:pPr>
            <a:r>
              <a:rPr lang="en-US" sz="2300" u="sng" dirty="0">
                <a:solidFill>
                  <a:srgbClr val="000000"/>
                </a:solidFill>
                <a:latin typeface="Cambria" panose="02040503050406030204" pitchFamily="18" charset="0"/>
                <a:ea typeface="+mj-ea"/>
                <a:cs typeface="+mj-cs"/>
              </a:rPr>
              <a:t>What are the most profitable categories of the products over time? </a:t>
            </a:r>
          </a:p>
          <a:p>
            <a:pPr marL="0" indent="0">
              <a:buNone/>
            </a:pPr>
            <a:r>
              <a:rPr lang="en-CA" sz="1600" b="1" dirty="0">
                <a:latin typeface="Calibri" panose="020F0502020204030204" pitchFamily="34" charset="0"/>
                <a:ea typeface="Calibri" panose="020F0502020204030204" pitchFamily="34" charset="0"/>
                <a:cs typeface="Times New Roman" panose="02020603050405020304" pitchFamily="18" charset="0"/>
              </a:rPr>
              <a:t>Grocery</a:t>
            </a:r>
            <a:r>
              <a:rPr lang="en-CA" sz="1600" dirty="0">
                <a:latin typeface="Calibri" panose="020F0502020204030204" pitchFamily="34" charset="0"/>
                <a:ea typeface="Calibri" panose="020F0502020204030204" pitchFamily="34" charset="0"/>
                <a:cs typeface="Times New Roman" panose="02020603050405020304" pitchFamily="18" charset="0"/>
              </a:rPr>
              <a:t> are most profitable category in the stores </a:t>
            </a:r>
            <a:r>
              <a:rPr lang="en-CA" sz="1600" dirty="0">
                <a:latin typeface="Calibri" panose="020F0502020204030204" pitchFamily="34" charset="0"/>
                <a:ea typeface="SimSun" panose="02010600030101010101" pitchFamily="2" charset="-122"/>
                <a:cs typeface="Times New Roman" panose="02020603050405020304" pitchFamily="18" charset="0"/>
              </a:rPr>
              <a:t>with sale of around 4,093,814 dollars.</a:t>
            </a:r>
            <a:endParaRPr lang="en-CA" sz="1600" dirty="0"/>
          </a:p>
          <a:p>
            <a:pPr marL="0" indent="0">
              <a:buNone/>
            </a:pPr>
            <a:endParaRPr lang="en-US" sz="1600" dirty="0"/>
          </a:p>
        </p:txBody>
      </p:sp>
    </p:spTree>
    <p:extLst>
      <p:ext uri="{BB962C8B-B14F-4D97-AF65-F5344CB8AC3E}">
        <p14:creationId xmlns:p14="http://schemas.microsoft.com/office/powerpoint/2010/main" val="348522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3200" u="sng" dirty="0">
                <a:latin typeface="Calibri" panose="020F0502020204030204" pitchFamily="34" charset="0"/>
                <a:ea typeface="Calibri" panose="020F0502020204030204" pitchFamily="34" charset="0"/>
                <a:cs typeface="Times New Roman" panose="02020603050405020304" pitchFamily="18" charset="0"/>
              </a:rPr>
              <a:t>Which day in two years period has the highest sales?</a:t>
            </a:r>
            <a:endParaRPr lang="en-CA" sz="3200"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US" sz="1600" dirty="0"/>
              <a:t>Datasets: </a:t>
            </a:r>
            <a:r>
              <a:rPr lang="en-US" sz="1600" b="1" dirty="0"/>
              <a:t>transaction_data.csv</a:t>
            </a:r>
          </a:p>
          <a:p>
            <a:pPr marL="0" indent="0">
              <a:buNone/>
            </a:pPr>
            <a:r>
              <a:rPr lang="en-US" sz="1600" dirty="0"/>
              <a:t>Tools: </a:t>
            </a:r>
          </a:p>
          <a:p>
            <a:r>
              <a:rPr lang="en-CA" sz="1600" dirty="0">
                <a:latin typeface="Calibri" panose="020F0502020204030204" pitchFamily="34" charset="0"/>
                <a:ea typeface="Calibri" panose="020F0502020204030204" pitchFamily="34" charset="0"/>
                <a:cs typeface="Times New Roman" panose="02020603050405020304" pitchFamily="18" charset="0"/>
              </a:rPr>
              <a:t>Hadoop Distributed File System (HDFS) (Storage)</a:t>
            </a:r>
          </a:p>
          <a:p>
            <a:r>
              <a:rPr lang="en-CA" sz="1600" dirty="0">
                <a:latin typeface="Calibri" panose="020F0502020204030204" pitchFamily="34" charset="0"/>
                <a:ea typeface="Calibri" panose="020F0502020204030204" pitchFamily="34" charset="0"/>
                <a:cs typeface="Times New Roman" panose="02020603050405020304" pitchFamily="18" charset="0"/>
              </a:rPr>
              <a:t>Hadoop map-reduce (processing)</a:t>
            </a:r>
            <a:endParaRPr lang="en-US" sz="1600" dirty="0"/>
          </a:p>
          <a:p>
            <a:pPr marL="0" indent="0">
              <a:buNone/>
            </a:pPr>
            <a:r>
              <a:rPr lang="en-US" sz="1600" dirty="0"/>
              <a:t>Output:</a:t>
            </a:r>
          </a:p>
          <a:p>
            <a:pPr marL="0" indent="0">
              <a:buNone/>
            </a:pPr>
            <a:r>
              <a:rPr lang="en-CA" sz="1600" dirty="0">
                <a:latin typeface="Calibri" panose="020F0502020204030204" pitchFamily="34" charset="0"/>
                <a:ea typeface="Calibri" panose="020F0502020204030204" pitchFamily="34" charset="0"/>
                <a:cs typeface="Times New Roman" panose="02020603050405020304" pitchFamily="18" charset="0"/>
              </a:rPr>
              <a:t>The output shows that 641th day of 2-year period had the highest sales of 24,740.1 dollars. The 641th day falls in the month of October.</a:t>
            </a:r>
          </a:p>
          <a:p>
            <a:pPr marL="0" indent="0">
              <a:buNone/>
            </a:pPr>
            <a:endParaRPr lang="en-US" sz="1600" dirty="0"/>
          </a:p>
          <a:p>
            <a:pPr marL="0" indent="0">
              <a:buNone/>
            </a:pPr>
            <a:r>
              <a:rPr lang="en-US" sz="1600" b="1" dirty="0"/>
              <a:t>Insights Description:</a:t>
            </a:r>
          </a:p>
          <a:p>
            <a:r>
              <a:rPr lang="en-US" sz="1600" dirty="0"/>
              <a:t>Mostly the customers who spend more on the store are of </a:t>
            </a:r>
            <a:r>
              <a:rPr lang="en-US" sz="1600" b="1" dirty="0"/>
              <a:t>45-54 year</a:t>
            </a:r>
            <a:r>
              <a:rPr lang="en-US" sz="1600" dirty="0"/>
              <a:t> age group are married and have kids. It could be the reason behind the higher sales of the </a:t>
            </a:r>
            <a:r>
              <a:rPr lang="en-US" sz="1600" b="1" dirty="0"/>
              <a:t>grocery</a:t>
            </a:r>
            <a:r>
              <a:rPr lang="en-US" sz="1600" dirty="0"/>
              <a:t> items in the stores. </a:t>
            </a:r>
          </a:p>
          <a:p>
            <a:r>
              <a:rPr lang="en-US" sz="1600" dirty="0"/>
              <a:t>As the grocery covers around 50% of total sales and store has $24,740.1 dollar of highest sale in a day, the store need to originate up with the more ideas to increase the sales of other product.</a:t>
            </a:r>
          </a:p>
        </p:txBody>
      </p:sp>
    </p:spTree>
    <p:extLst>
      <p:ext uri="{BB962C8B-B14F-4D97-AF65-F5344CB8AC3E}">
        <p14:creationId xmlns:p14="http://schemas.microsoft.com/office/powerpoint/2010/main" val="283249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3200" u="sng" dirty="0">
                <a:effectLst/>
                <a:latin typeface="Calibri" panose="020F0502020204030204" pitchFamily="34" charset="0"/>
                <a:ea typeface="Calibri" panose="020F0502020204030204" pitchFamily="34" charset="0"/>
                <a:cs typeface="Times New Roman" panose="02020603050405020304" pitchFamily="18" charset="0"/>
              </a:rPr>
              <a:t>Are the marketing campaigns effective? </a:t>
            </a:r>
            <a:endParaRPr lang="en-CA" sz="3200"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US" sz="1600" dirty="0"/>
              <a:t>Datasets: </a:t>
            </a:r>
            <a:r>
              <a:rPr lang="en-US" sz="1600" b="1" dirty="0"/>
              <a:t>transaction_data.csv</a:t>
            </a:r>
            <a:r>
              <a:rPr lang="en-US" sz="1600" dirty="0"/>
              <a:t>, </a:t>
            </a:r>
            <a:r>
              <a:rPr lang="en-US" sz="1600" b="1" dirty="0"/>
              <a:t>coupon_redempt.csv</a:t>
            </a:r>
          </a:p>
          <a:p>
            <a:pPr marL="0" indent="0">
              <a:buNone/>
            </a:pPr>
            <a:r>
              <a:rPr lang="en-US" sz="1600" dirty="0"/>
              <a:t>Tools:</a:t>
            </a:r>
          </a:p>
          <a:p>
            <a:r>
              <a:rPr lang="en-CA" sz="1600" dirty="0">
                <a:effectLst/>
                <a:latin typeface="Calibri" panose="020F0502020204030204" pitchFamily="34" charset="0"/>
                <a:ea typeface="Calibri" panose="020F0502020204030204" pitchFamily="34" charset="0"/>
                <a:cs typeface="Times New Roman" panose="02020603050405020304" pitchFamily="18" charset="0"/>
              </a:rPr>
              <a:t>Hadoop Distributed File System (HDFS) (Storage)</a:t>
            </a:r>
          </a:p>
          <a:p>
            <a:r>
              <a:rPr lang="en-US" sz="1600" dirty="0"/>
              <a:t>Hive (Querying)</a:t>
            </a:r>
          </a:p>
          <a:p>
            <a:pPr marL="0" indent="0" algn="ctr">
              <a:lnSpc>
                <a:spcPct val="150000"/>
              </a:lnSpc>
              <a:buNone/>
            </a:pPr>
            <a:r>
              <a:rPr lang="en-CA" sz="2600" b="1" dirty="0"/>
              <a:t>Compare the purchases with redeemed coupons and without coupons.</a:t>
            </a:r>
          </a:p>
          <a:p>
            <a:r>
              <a:rPr lang="en-US" sz="1600" dirty="0"/>
              <a:t>Find </a:t>
            </a:r>
            <a:r>
              <a:rPr lang="en-US" sz="1600" b="1" dirty="0"/>
              <a:t>total sales/quantities </a:t>
            </a:r>
            <a:r>
              <a:rPr lang="en-US" sz="1600" dirty="0"/>
              <a:t>of  households (transaction_data.csv) who redeemed coupons ( coupon_redempt.csv) -- A</a:t>
            </a:r>
          </a:p>
          <a:p>
            <a:r>
              <a:rPr lang="en-US" sz="1600" dirty="0"/>
              <a:t>Find total sales/quantities of  all households (transaction_data.csv) -- B</a:t>
            </a:r>
          </a:p>
          <a:p>
            <a:r>
              <a:rPr lang="en-CA" sz="1600" dirty="0"/>
              <a:t>Calculate the promotion rate by sales and quantities  -- A/B%</a:t>
            </a:r>
          </a:p>
          <a:p>
            <a:endParaRPr lang="en-CA" sz="1600" dirty="0"/>
          </a:p>
          <a:p>
            <a:endParaRPr lang="en-CA" sz="1600" dirty="0"/>
          </a:p>
          <a:p>
            <a:endParaRPr lang="en-CA" sz="1600" dirty="0"/>
          </a:p>
          <a:p>
            <a:endParaRPr lang="en-CA" sz="1600" dirty="0"/>
          </a:p>
          <a:p>
            <a:endParaRPr lang="en-CA" sz="1600" dirty="0"/>
          </a:p>
          <a:p>
            <a:pPr marL="0" indent="0">
              <a:buNone/>
            </a:pPr>
            <a:r>
              <a:rPr lang="en-CA" sz="1600" dirty="0">
                <a:latin typeface="Calibri" panose="020F0502020204030204" pitchFamily="34" charset="0"/>
                <a:ea typeface="Times New Roman" panose="02020603050405020304" pitchFamily="18" charset="0"/>
              </a:rPr>
              <a:t>Insights:</a:t>
            </a:r>
          </a:p>
          <a:p>
            <a:r>
              <a:rPr lang="en-CA" sz="1600" dirty="0">
                <a:latin typeface="Calibri" panose="020F0502020204030204" pitchFamily="34" charset="0"/>
                <a:ea typeface="Times New Roman" panose="02020603050405020304" pitchFamily="18" charset="0"/>
              </a:rPr>
              <a:t>Marketing campaigns are more effective on higher price products.</a:t>
            </a:r>
            <a:endParaRPr lang="en-US" sz="1600" dirty="0"/>
          </a:p>
        </p:txBody>
      </p:sp>
      <p:grpSp>
        <p:nvGrpSpPr>
          <p:cNvPr id="6" name="Group 5">
            <a:extLst>
              <a:ext uri="{FF2B5EF4-FFF2-40B4-BE49-F238E27FC236}">
                <a16:creationId xmlns:a16="http://schemas.microsoft.com/office/drawing/2014/main" id="{DDD3BD64-03FC-4BA0-86A5-66D7165BB924}"/>
              </a:ext>
            </a:extLst>
          </p:cNvPr>
          <p:cNvGrpSpPr/>
          <p:nvPr/>
        </p:nvGrpSpPr>
        <p:grpSpPr>
          <a:xfrm>
            <a:off x="7049555" y="3716384"/>
            <a:ext cx="4393507" cy="2577976"/>
            <a:chOff x="7343347" y="3548242"/>
            <a:chExt cx="4783960" cy="3073381"/>
          </a:xfrm>
        </p:grpSpPr>
        <p:pic>
          <p:nvPicPr>
            <p:cNvPr id="4" name="Picture 3" descr="C:\Users\slowfade\AppData\Local\Microsoft\Windows\INetCache\Content.MSO\ABEEFBF0.tmp">
              <a:extLst>
                <a:ext uri="{FF2B5EF4-FFF2-40B4-BE49-F238E27FC236}">
                  <a16:creationId xmlns:a16="http://schemas.microsoft.com/office/drawing/2014/main" id="{C38AA532-2E2A-477F-BBFA-294C7918E1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43347" y="3548242"/>
              <a:ext cx="4783960" cy="3073381"/>
            </a:xfrm>
            <a:prstGeom prst="rect">
              <a:avLst/>
            </a:prstGeom>
            <a:noFill/>
            <a:ln>
              <a:noFill/>
            </a:ln>
          </p:spPr>
        </p:pic>
        <p:sp>
          <p:nvSpPr>
            <p:cNvPr id="5" name="Rectangle 4">
              <a:extLst>
                <a:ext uri="{FF2B5EF4-FFF2-40B4-BE49-F238E27FC236}">
                  <a16:creationId xmlns:a16="http://schemas.microsoft.com/office/drawing/2014/main" id="{C76E50AC-B4FE-4834-B49A-E22EF01D2C26}"/>
                </a:ext>
              </a:extLst>
            </p:cNvPr>
            <p:cNvSpPr/>
            <p:nvPr/>
          </p:nvSpPr>
          <p:spPr>
            <a:xfrm>
              <a:off x="7863840" y="4005944"/>
              <a:ext cx="3196046" cy="156754"/>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aphicFrame>
        <p:nvGraphicFramePr>
          <p:cNvPr id="9" name="Table 8">
            <a:extLst>
              <a:ext uri="{FF2B5EF4-FFF2-40B4-BE49-F238E27FC236}">
                <a16:creationId xmlns:a16="http://schemas.microsoft.com/office/drawing/2014/main" id="{014EC5C2-2B01-4E63-800C-662D22EF3D9F}"/>
              </a:ext>
            </a:extLst>
          </p:cNvPr>
          <p:cNvGraphicFramePr>
            <a:graphicFrameLocks noGrp="1"/>
          </p:cNvGraphicFramePr>
          <p:nvPr>
            <p:extLst>
              <p:ext uri="{D42A27DB-BD31-4B8C-83A1-F6EECF244321}">
                <p14:modId xmlns:p14="http://schemas.microsoft.com/office/powerpoint/2010/main" val="2416092364"/>
              </p:ext>
            </p:extLst>
          </p:nvPr>
        </p:nvGraphicFramePr>
        <p:xfrm>
          <a:off x="1147321" y="4161729"/>
          <a:ext cx="5418666" cy="111252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134104185"/>
                    </a:ext>
                  </a:extLst>
                </a:gridCol>
                <a:gridCol w="2709333">
                  <a:extLst>
                    <a:ext uri="{9D8B030D-6E8A-4147-A177-3AD203B41FA5}">
                      <a16:colId xmlns:a16="http://schemas.microsoft.com/office/drawing/2014/main" val="2954456736"/>
                    </a:ext>
                  </a:extLst>
                </a:gridCol>
              </a:tblGrid>
              <a:tr h="370840">
                <a:tc>
                  <a:txBody>
                    <a:bodyPr/>
                    <a:lstStyle/>
                    <a:p>
                      <a:r>
                        <a:rPr lang="en-CA" dirty="0"/>
                        <a:t>Promotion Rate </a:t>
                      </a:r>
                    </a:p>
                  </a:txBody>
                  <a:tcPr/>
                </a:tc>
                <a:tc>
                  <a:txBody>
                    <a:bodyPr/>
                    <a:lstStyle/>
                    <a:p>
                      <a:endParaRPr lang="en-CA" dirty="0"/>
                    </a:p>
                  </a:txBody>
                  <a:tcPr/>
                </a:tc>
                <a:extLst>
                  <a:ext uri="{0D108BD9-81ED-4DB2-BD59-A6C34878D82A}">
                    <a16:rowId xmlns:a16="http://schemas.microsoft.com/office/drawing/2014/main" val="354583426"/>
                  </a:ext>
                </a:extLst>
              </a:tr>
              <a:tr h="370840">
                <a:tc>
                  <a:txBody>
                    <a:bodyPr/>
                    <a:lstStyle/>
                    <a:p>
                      <a:r>
                        <a:rPr lang="en-CA" dirty="0"/>
                        <a:t>Sales </a:t>
                      </a:r>
                    </a:p>
                  </a:txBody>
                  <a:tcPr/>
                </a:tc>
                <a:tc>
                  <a:txBody>
                    <a:bodyPr/>
                    <a:lstStyle/>
                    <a:p>
                      <a:r>
                        <a:rPr lang="en-CA" dirty="0"/>
                        <a:t>3.3%</a:t>
                      </a:r>
                    </a:p>
                  </a:txBody>
                  <a:tcPr/>
                </a:tc>
                <a:extLst>
                  <a:ext uri="{0D108BD9-81ED-4DB2-BD59-A6C34878D82A}">
                    <a16:rowId xmlns:a16="http://schemas.microsoft.com/office/drawing/2014/main" val="1071108466"/>
                  </a:ext>
                </a:extLst>
              </a:tr>
              <a:tr h="370840">
                <a:tc>
                  <a:txBody>
                    <a:bodyPr/>
                    <a:lstStyle/>
                    <a:p>
                      <a:r>
                        <a:rPr lang="en-CA" dirty="0"/>
                        <a:t>Quantities </a:t>
                      </a:r>
                    </a:p>
                  </a:txBody>
                  <a:tcPr/>
                </a:tc>
                <a:tc>
                  <a:txBody>
                    <a:bodyPr/>
                    <a:lstStyle/>
                    <a:p>
                      <a:r>
                        <a:rPr lang="en-CA" dirty="0"/>
                        <a:t>1.2%</a:t>
                      </a:r>
                    </a:p>
                  </a:txBody>
                  <a:tcPr/>
                </a:tc>
                <a:extLst>
                  <a:ext uri="{0D108BD9-81ED-4DB2-BD59-A6C34878D82A}">
                    <a16:rowId xmlns:a16="http://schemas.microsoft.com/office/drawing/2014/main" val="19450755"/>
                  </a:ext>
                </a:extLst>
              </a:tr>
            </a:tbl>
          </a:graphicData>
        </a:graphic>
      </p:graphicFrame>
    </p:spTree>
    <p:extLst>
      <p:ext uri="{BB962C8B-B14F-4D97-AF65-F5344CB8AC3E}">
        <p14:creationId xmlns:p14="http://schemas.microsoft.com/office/powerpoint/2010/main" val="11723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2800" u="sng" dirty="0">
                <a:latin typeface="Calibri" panose="020F0502020204030204" pitchFamily="34" charset="0"/>
                <a:ea typeface="Calibri" panose="020F0502020204030204" pitchFamily="34" charset="0"/>
              </a:rPr>
              <a:t>Which of the marketing campaigns was the most successful one?</a:t>
            </a:r>
            <a:endParaRPr lang="en-CA" sz="2800"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US" sz="1600" dirty="0"/>
              <a:t>Datasets: </a:t>
            </a:r>
            <a:r>
              <a:rPr lang="en-US" sz="1600" b="1" dirty="0"/>
              <a:t>coupon_redempt.csv</a:t>
            </a:r>
            <a:r>
              <a:rPr lang="en-US" sz="1600" dirty="0"/>
              <a:t>, </a:t>
            </a:r>
            <a:r>
              <a:rPr lang="en-US" sz="1600" b="1" dirty="0"/>
              <a:t>campaign_desc.csv</a:t>
            </a:r>
            <a:r>
              <a:rPr lang="en-US" sz="1600" dirty="0"/>
              <a:t>, </a:t>
            </a:r>
            <a:r>
              <a:rPr lang="en-US" sz="1600" b="1" dirty="0"/>
              <a:t>transaction_data.csv</a:t>
            </a:r>
          </a:p>
          <a:p>
            <a:pPr marL="0" indent="0">
              <a:buNone/>
            </a:pPr>
            <a:r>
              <a:rPr lang="en-US" sz="1600" dirty="0"/>
              <a:t>Tools: </a:t>
            </a:r>
          </a:p>
          <a:p>
            <a:r>
              <a:rPr lang="en-CA" sz="1600" dirty="0">
                <a:latin typeface="Calibri" panose="020F0502020204030204" pitchFamily="34" charset="0"/>
                <a:ea typeface="Calibri" panose="020F0502020204030204" pitchFamily="34" charset="0"/>
                <a:cs typeface="Times New Roman" panose="02020603050405020304" pitchFamily="18" charset="0"/>
              </a:rPr>
              <a:t>Hadoop Distributed File System (HDFS) (Storage)</a:t>
            </a:r>
          </a:p>
          <a:p>
            <a:r>
              <a:rPr lang="en-CA" sz="1600" dirty="0">
                <a:latin typeface="Calibri" panose="020F0502020204030204" pitchFamily="34" charset="0"/>
                <a:ea typeface="Calibri" panose="020F0502020204030204" pitchFamily="34" charset="0"/>
                <a:cs typeface="Times New Roman" panose="02020603050405020304" pitchFamily="18" charset="0"/>
              </a:rPr>
              <a:t>Hive (Querying)</a:t>
            </a:r>
            <a:endParaRPr lang="en-US" sz="1600" dirty="0"/>
          </a:p>
          <a:p>
            <a:pPr marL="0" indent="0" algn="ctr">
              <a:lnSpc>
                <a:spcPct val="150000"/>
              </a:lnSpc>
              <a:buNone/>
            </a:pPr>
            <a:r>
              <a:rPr lang="en-CA" sz="2600" b="1" dirty="0"/>
              <a:t>Compare the campaigns with their redeemed coupons </a:t>
            </a:r>
          </a:p>
          <a:p>
            <a:r>
              <a:rPr lang="en-US" sz="1600" dirty="0"/>
              <a:t>Aggregate total sales/quantities (transaction_data.csv) of each campaign with redeemed coupons ( coupon_redempt.csv) </a:t>
            </a:r>
          </a:p>
          <a:p>
            <a:r>
              <a:rPr lang="en-US" sz="1600" dirty="0"/>
              <a:t>Link to campaign information (campaign_desc.csv) </a:t>
            </a:r>
          </a:p>
          <a:p>
            <a:pPr marL="0" indent="0">
              <a:buNone/>
            </a:pPr>
            <a:endParaRPr lang="en-CA" sz="1600" dirty="0"/>
          </a:p>
          <a:p>
            <a:pPr marL="0" indent="0">
              <a:buNone/>
            </a:pPr>
            <a:r>
              <a:rPr lang="en-CA" sz="1600" dirty="0">
                <a:latin typeface="Calibri" panose="020F0502020204030204" pitchFamily="34" charset="0"/>
                <a:ea typeface="Times New Roman" panose="02020603050405020304" pitchFamily="18" charset="0"/>
              </a:rPr>
              <a:t>Insights:</a:t>
            </a:r>
          </a:p>
          <a:p>
            <a:r>
              <a:rPr lang="en-CA" sz="1600" dirty="0">
                <a:latin typeface="Calibri" panose="020F0502020204030204" pitchFamily="34" charset="0"/>
                <a:ea typeface="Times New Roman" panose="02020603050405020304" pitchFamily="18" charset="0"/>
                <a:cs typeface="Calibri" panose="020F0502020204030204" pitchFamily="34" charset="0"/>
              </a:rPr>
              <a:t>No.18 campaign is the best. Top 4 </a:t>
            </a:r>
          </a:p>
          <a:p>
            <a:pPr marL="0" indent="0">
              <a:buNone/>
            </a:pPr>
            <a:r>
              <a:rPr lang="en-CA" sz="1600" dirty="0">
                <a:latin typeface="Calibri" panose="020F0502020204030204" pitchFamily="34" charset="0"/>
                <a:ea typeface="Times New Roman" panose="02020603050405020304" pitchFamily="18" charset="0"/>
                <a:cs typeface="Calibri" panose="020F0502020204030204" pitchFamily="34" charset="0"/>
              </a:rPr>
              <a:t>     campaigns were mostly type A. </a:t>
            </a:r>
          </a:p>
          <a:p>
            <a:pPr marL="0" indent="0">
              <a:buNone/>
            </a:pPr>
            <a:r>
              <a:rPr lang="en-CA" sz="1600" dirty="0">
                <a:latin typeface="Calibri" panose="020F0502020204030204" pitchFamily="34" charset="0"/>
                <a:ea typeface="Times New Roman" panose="02020603050405020304" pitchFamily="18" charset="0"/>
                <a:cs typeface="Calibri" panose="020F0502020204030204" pitchFamily="34" charset="0"/>
              </a:rPr>
              <a:t>     Type B campaigns performed in the </a:t>
            </a:r>
          </a:p>
          <a:p>
            <a:pPr marL="0" indent="0">
              <a:buNone/>
            </a:pPr>
            <a:r>
              <a:rPr lang="en-CA" sz="1600" dirty="0">
                <a:latin typeface="Calibri" panose="020F0502020204030204" pitchFamily="34" charset="0"/>
                <a:ea typeface="Times New Roman" panose="02020603050405020304" pitchFamily="18" charset="0"/>
                <a:cs typeface="Calibri" panose="020F0502020204030204" pitchFamily="34" charset="0"/>
              </a:rPr>
              <a:t>     medium level. Type C came last. </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r>
              <a:rPr lang="en-CA" sz="1600" dirty="0">
                <a:latin typeface="Calibri" panose="020F0502020204030204" pitchFamily="34" charset="0"/>
                <a:ea typeface="Times New Roman" panose="02020603050405020304" pitchFamily="18" charset="0"/>
                <a:cs typeface="Calibri" panose="020F0502020204030204" pitchFamily="34" charset="0"/>
              </a:rPr>
              <a:t>Products with higher price are </a:t>
            </a:r>
          </a:p>
          <a:p>
            <a:pPr marL="0" indent="0">
              <a:buNone/>
            </a:pPr>
            <a:r>
              <a:rPr lang="en-CA" sz="1600" dirty="0">
                <a:latin typeface="Calibri" panose="020F0502020204030204" pitchFamily="34" charset="0"/>
                <a:ea typeface="Times New Roman" panose="02020603050405020304" pitchFamily="18" charset="0"/>
                <a:cs typeface="Calibri" panose="020F0502020204030204" pitchFamily="34" charset="0"/>
              </a:rPr>
              <a:t>     sensitive to marketing campaigns. </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CA" sz="1600" dirty="0">
                <a:latin typeface="Calibri" panose="020F0502020204030204" pitchFamily="34" charset="0"/>
                <a:ea typeface="Times New Roman" panose="02020603050405020304" pitchFamily="18" charset="0"/>
              </a:rPr>
              <a:t>                                                                                                          </a:t>
            </a:r>
            <a:r>
              <a:rPr lang="en-CA" sz="1400" b="1" dirty="0">
                <a:latin typeface="Calibri" panose="020F0502020204030204" pitchFamily="34" charset="0"/>
                <a:ea typeface="Times New Roman" panose="02020603050405020304" pitchFamily="18" charset="0"/>
              </a:rPr>
              <a:t>By Sales                                                                       By Quantities</a:t>
            </a:r>
          </a:p>
        </p:txBody>
      </p:sp>
      <p:grpSp>
        <p:nvGrpSpPr>
          <p:cNvPr id="24" name="Group 23">
            <a:extLst>
              <a:ext uri="{FF2B5EF4-FFF2-40B4-BE49-F238E27FC236}">
                <a16:creationId xmlns:a16="http://schemas.microsoft.com/office/drawing/2014/main" id="{F3FFBABC-146E-498F-A923-ABBFAB302386}"/>
              </a:ext>
            </a:extLst>
          </p:cNvPr>
          <p:cNvGrpSpPr/>
          <p:nvPr/>
        </p:nvGrpSpPr>
        <p:grpSpPr>
          <a:xfrm>
            <a:off x="4162697" y="3710804"/>
            <a:ext cx="7396973" cy="2549486"/>
            <a:chOff x="4162697" y="3710804"/>
            <a:chExt cx="7396973" cy="2549486"/>
          </a:xfrm>
        </p:grpSpPr>
        <p:pic>
          <p:nvPicPr>
            <p:cNvPr id="7" name="Picture 6">
              <a:extLst>
                <a:ext uri="{FF2B5EF4-FFF2-40B4-BE49-F238E27FC236}">
                  <a16:creationId xmlns:a16="http://schemas.microsoft.com/office/drawing/2014/main" id="{39A289C5-9A07-4871-814B-C824FD8A560B}"/>
                </a:ext>
              </a:extLst>
            </p:cNvPr>
            <p:cNvPicPr>
              <a:picLocks noChangeAspect="1"/>
            </p:cNvPicPr>
            <p:nvPr/>
          </p:nvPicPr>
          <p:blipFill>
            <a:blip r:embed="rId3"/>
            <a:stretch>
              <a:fillRect/>
            </a:stretch>
          </p:blipFill>
          <p:spPr>
            <a:xfrm>
              <a:off x="4162697" y="3710804"/>
              <a:ext cx="3660285" cy="2549486"/>
            </a:xfrm>
            <a:prstGeom prst="rect">
              <a:avLst/>
            </a:prstGeom>
          </p:spPr>
        </p:pic>
        <p:pic>
          <p:nvPicPr>
            <p:cNvPr id="10" name="Picture 9">
              <a:extLst>
                <a:ext uri="{FF2B5EF4-FFF2-40B4-BE49-F238E27FC236}">
                  <a16:creationId xmlns:a16="http://schemas.microsoft.com/office/drawing/2014/main" id="{92C3F1F5-B95F-49D7-9CC3-F2E5F3491AE1}"/>
                </a:ext>
              </a:extLst>
            </p:cNvPr>
            <p:cNvPicPr>
              <a:picLocks noChangeAspect="1"/>
            </p:cNvPicPr>
            <p:nvPr/>
          </p:nvPicPr>
          <p:blipFill>
            <a:blip r:embed="rId4"/>
            <a:stretch>
              <a:fillRect/>
            </a:stretch>
          </p:blipFill>
          <p:spPr>
            <a:xfrm>
              <a:off x="7907384" y="3710804"/>
              <a:ext cx="3652286" cy="2549486"/>
            </a:xfrm>
            <a:prstGeom prst="rect">
              <a:avLst/>
            </a:prstGeom>
          </p:spPr>
        </p:pic>
        <p:sp>
          <p:nvSpPr>
            <p:cNvPr id="11" name="Rectangle 10">
              <a:extLst>
                <a:ext uri="{FF2B5EF4-FFF2-40B4-BE49-F238E27FC236}">
                  <a16:creationId xmlns:a16="http://schemas.microsoft.com/office/drawing/2014/main" id="{4FB4B287-3449-453B-98AF-8C3E94836257}"/>
                </a:ext>
              </a:extLst>
            </p:cNvPr>
            <p:cNvSpPr/>
            <p:nvPr/>
          </p:nvSpPr>
          <p:spPr>
            <a:xfrm>
              <a:off x="4162697" y="3843338"/>
              <a:ext cx="2804160" cy="75519"/>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60524290-43C2-4A0A-AA46-889DC14ED7DE}"/>
                </a:ext>
              </a:extLst>
            </p:cNvPr>
            <p:cNvCxnSpPr/>
            <p:nvPr/>
          </p:nvCxnSpPr>
          <p:spPr>
            <a:xfrm>
              <a:off x="6991350" y="3881438"/>
              <a:ext cx="957263" cy="104775"/>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EA5A7F-CD10-4B6D-9FEA-8AF65A811BB8}"/>
                </a:ext>
              </a:extLst>
            </p:cNvPr>
            <p:cNvCxnSpPr>
              <a:cxnSpLocks/>
            </p:cNvCxnSpPr>
            <p:nvPr/>
          </p:nvCxnSpPr>
          <p:spPr>
            <a:xfrm>
              <a:off x="6991350" y="4112869"/>
              <a:ext cx="916034" cy="240056"/>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72A0B6-9C53-428E-BE0F-00425660806C}"/>
                </a:ext>
              </a:extLst>
            </p:cNvPr>
            <p:cNvCxnSpPr>
              <a:cxnSpLocks/>
            </p:cNvCxnSpPr>
            <p:nvPr/>
          </p:nvCxnSpPr>
          <p:spPr>
            <a:xfrm>
              <a:off x="6991350" y="4190184"/>
              <a:ext cx="916034" cy="240056"/>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1D7DCB-2D4B-4ACA-BA2F-9F2098CEBF15}"/>
                </a:ext>
              </a:extLst>
            </p:cNvPr>
            <p:cNvCxnSpPr>
              <a:cxnSpLocks/>
            </p:cNvCxnSpPr>
            <p:nvPr/>
          </p:nvCxnSpPr>
          <p:spPr>
            <a:xfrm>
              <a:off x="6991350" y="4257568"/>
              <a:ext cx="916034" cy="249987"/>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FBFF323-1620-4475-B950-91794DB27F6D}"/>
                </a:ext>
              </a:extLst>
            </p:cNvPr>
            <p:cNvCxnSpPr>
              <a:cxnSpLocks/>
            </p:cNvCxnSpPr>
            <p:nvPr/>
          </p:nvCxnSpPr>
          <p:spPr>
            <a:xfrm>
              <a:off x="6991350" y="4411724"/>
              <a:ext cx="916034" cy="197343"/>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238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03F2-6AF5-4006-A25E-DDF6EEF9993D}"/>
              </a:ext>
            </a:extLst>
          </p:cNvPr>
          <p:cNvSpPr>
            <a:spLocks noGrp="1"/>
          </p:cNvSpPr>
          <p:nvPr>
            <p:ph type="title"/>
          </p:nvPr>
        </p:nvSpPr>
        <p:spPr>
          <a:xfrm>
            <a:off x="838200" y="0"/>
            <a:ext cx="10515600" cy="851024"/>
          </a:xfrm>
        </p:spPr>
        <p:txBody>
          <a:bodyPr>
            <a:normAutofit/>
          </a:bodyPr>
          <a:lstStyle/>
          <a:p>
            <a:pPr algn="ctr"/>
            <a:r>
              <a:rPr lang="en-CA" sz="2200" b="1" u="sng" dirty="0">
                <a:ea typeface="SimSun" panose="02010600030101010101" pitchFamily="2" charset="-122"/>
              </a:rPr>
              <a:t>What are the characteristics of customers who were attracted by each marketing campaign?</a:t>
            </a:r>
            <a:r>
              <a:rPr lang="en-CA" sz="2200" b="1" u="sng" dirty="0">
                <a:solidFill>
                  <a:srgbClr val="000000"/>
                </a:solidFill>
                <a:ea typeface="SimSun" panose="02010600030101010101" pitchFamily="2" charset="-122"/>
                <a:cs typeface="Cambria" panose="02040503050406030204" pitchFamily="18" charset="0"/>
              </a:rPr>
              <a:t> </a:t>
            </a:r>
            <a:endParaRPr lang="en-CA" sz="2200" b="1" u="sng" dirty="0"/>
          </a:p>
        </p:txBody>
      </p:sp>
      <p:sp>
        <p:nvSpPr>
          <p:cNvPr id="3" name="Content Placeholder 2">
            <a:extLst>
              <a:ext uri="{FF2B5EF4-FFF2-40B4-BE49-F238E27FC236}">
                <a16:creationId xmlns:a16="http://schemas.microsoft.com/office/drawing/2014/main" id="{A4FFCC20-2EC4-4AE8-A519-4CD532C49542}"/>
              </a:ext>
            </a:extLst>
          </p:cNvPr>
          <p:cNvSpPr>
            <a:spLocks noGrp="1"/>
          </p:cNvSpPr>
          <p:nvPr>
            <p:ph idx="1"/>
          </p:nvPr>
        </p:nvSpPr>
        <p:spPr>
          <a:xfrm>
            <a:off x="838200" y="851024"/>
            <a:ext cx="10515600" cy="6006976"/>
          </a:xfrm>
        </p:spPr>
        <p:txBody>
          <a:bodyPr>
            <a:noAutofit/>
          </a:bodyPr>
          <a:lstStyle/>
          <a:p>
            <a:pPr marL="0" indent="0">
              <a:buNone/>
            </a:pPr>
            <a:r>
              <a:rPr lang="en-US" sz="1600" dirty="0"/>
              <a:t>Datasets : </a:t>
            </a:r>
            <a:r>
              <a:rPr lang="en-US" sz="1600" b="1" dirty="0"/>
              <a:t>hh_demographic.csv, coupon_redempt.csv</a:t>
            </a:r>
          </a:p>
          <a:p>
            <a:pPr marL="0" indent="0">
              <a:buNone/>
            </a:pPr>
            <a:r>
              <a:rPr lang="en-US" sz="1600" dirty="0"/>
              <a:t>Tools:</a:t>
            </a:r>
          </a:p>
          <a:p>
            <a:r>
              <a:rPr lang="en-US" sz="1600" dirty="0" err="1"/>
              <a:t>Pyspark</a:t>
            </a:r>
            <a:r>
              <a:rPr lang="en-US" sz="1600" dirty="0"/>
              <a:t> : create tables, query tables, output csv file</a:t>
            </a:r>
          </a:p>
          <a:p>
            <a:r>
              <a:rPr lang="en-US" sz="1600" dirty="0"/>
              <a:t>Hadoop Distributed File System (HDFS) : store distributed data, output query result</a:t>
            </a:r>
          </a:p>
          <a:p>
            <a:r>
              <a:rPr lang="en-US" sz="1600" dirty="0"/>
              <a:t>Kibana: visualize query result </a:t>
            </a:r>
          </a:p>
          <a:p>
            <a:pPr marL="0" indent="0" algn="ctr">
              <a:lnSpc>
                <a:spcPct val="150000"/>
              </a:lnSpc>
              <a:buNone/>
            </a:pPr>
            <a:r>
              <a:rPr lang="en-CA" sz="2600" b="1" dirty="0"/>
              <a:t>Find campaigns with customer demographic</a:t>
            </a:r>
          </a:p>
          <a:p>
            <a:r>
              <a:rPr lang="en-US" sz="1600" dirty="0" err="1"/>
              <a:t>Pyspark</a:t>
            </a:r>
            <a:r>
              <a:rPr lang="en-US" sz="1600" dirty="0"/>
              <a:t>: Group data by campaign number and  household ID </a:t>
            </a:r>
          </a:p>
          <a:p>
            <a:pPr marL="0" indent="0">
              <a:buNone/>
            </a:pPr>
            <a:r>
              <a:rPr lang="en-US" sz="1600" dirty="0"/>
              <a:t>     (coupon_redempt.csv), Link to custom demographic </a:t>
            </a:r>
          </a:p>
          <a:p>
            <a:pPr marL="0" indent="0">
              <a:buNone/>
            </a:pPr>
            <a:r>
              <a:rPr lang="en-US" sz="1600" dirty="0"/>
              <a:t>     (hh_demographic.csv) </a:t>
            </a:r>
          </a:p>
          <a:p>
            <a:r>
              <a:rPr lang="en-CA" sz="1600" dirty="0"/>
              <a:t>HDFS: Write query result into csv file. Merge and output </a:t>
            </a:r>
          </a:p>
          <a:p>
            <a:pPr marL="0" indent="0">
              <a:buNone/>
            </a:pPr>
            <a:r>
              <a:rPr lang="en-CA" sz="1600" dirty="0"/>
              <a:t>     result files from HDFS to local directory.</a:t>
            </a:r>
          </a:p>
          <a:p>
            <a:r>
              <a:rPr lang="en-CA" sz="1600" dirty="0"/>
              <a:t>Kibana: Import query result into Kibana. Set up Elasticsearch </a:t>
            </a:r>
          </a:p>
          <a:p>
            <a:pPr marL="0" indent="0">
              <a:buNone/>
            </a:pPr>
            <a:r>
              <a:rPr lang="en-CA" sz="1600" dirty="0"/>
              <a:t>     index pattern. </a:t>
            </a:r>
            <a:r>
              <a:rPr lang="en-US" sz="1600" dirty="0"/>
              <a:t>Filter data by searching </a:t>
            </a:r>
            <a:r>
              <a:rPr lang="en-CA" sz="1600" dirty="0"/>
              <a:t>top 10 campaigns as </a:t>
            </a:r>
          </a:p>
          <a:p>
            <a:pPr marL="0" indent="0">
              <a:buNone/>
            </a:pPr>
            <a:r>
              <a:rPr lang="en-CA" sz="1600" dirty="0"/>
              <a:t>     we found in previous question, and apply the condition on dashboard. </a:t>
            </a:r>
          </a:p>
        </p:txBody>
      </p:sp>
      <p:grpSp>
        <p:nvGrpSpPr>
          <p:cNvPr id="5" name="Group 4">
            <a:extLst>
              <a:ext uri="{FF2B5EF4-FFF2-40B4-BE49-F238E27FC236}">
                <a16:creationId xmlns:a16="http://schemas.microsoft.com/office/drawing/2014/main" id="{6A25F360-0A16-4CB4-B09F-FC563AC04A58}"/>
              </a:ext>
            </a:extLst>
          </p:cNvPr>
          <p:cNvGrpSpPr/>
          <p:nvPr/>
        </p:nvGrpSpPr>
        <p:grpSpPr>
          <a:xfrm>
            <a:off x="7114903" y="3448702"/>
            <a:ext cx="3280954" cy="1386839"/>
            <a:chOff x="6729549" y="3854512"/>
            <a:chExt cx="4397828" cy="1883230"/>
          </a:xfrm>
        </p:grpSpPr>
        <p:pic>
          <p:nvPicPr>
            <p:cNvPr id="15" name="Picture 14" descr="C:\Users\slowfade\AppData\Local\Microsoft\Windows\INetCache\Content.MSO\19DC411F.tmp">
              <a:extLst>
                <a:ext uri="{FF2B5EF4-FFF2-40B4-BE49-F238E27FC236}">
                  <a16:creationId xmlns:a16="http://schemas.microsoft.com/office/drawing/2014/main" id="{D5E403AF-07AC-4A1F-86BE-FCFAD1B1A9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9549" y="3854512"/>
              <a:ext cx="4397828" cy="1883230"/>
            </a:xfrm>
            <a:prstGeom prst="rect">
              <a:avLst/>
            </a:prstGeom>
            <a:noFill/>
            <a:ln>
              <a:noFill/>
            </a:ln>
          </p:spPr>
        </p:pic>
        <p:sp>
          <p:nvSpPr>
            <p:cNvPr id="4" name="Rectangle 3">
              <a:extLst>
                <a:ext uri="{FF2B5EF4-FFF2-40B4-BE49-F238E27FC236}">
                  <a16:creationId xmlns:a16="http://schemas.microsoft.com/office/drawing/2014/main" id="{9A8AD44C-03BE-4232-B35A-0B1172978148}"/>
                </a:ext>
              </a:extLst>
            </p:cNvPr>
            <p:cNvSpPr/>
            <p:nvPr/>
          </p:nvSpPr>
          <p:spPr>
            <a:xfrm>
              <a:off x="6729549" y="4841966"/>
              <a:ext cx="4397828" cy="22642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6" name="Content Placeholder 4" descr="C:\Users\slowfade\AppData\Local\Microsoft\Windows\INetCache\Content.MSO\76226D93.tmp">
            <a:extLst>
              <a:ext uri="{FF2B5EF4-FFF2-40B4-BE49-F238E27FC236}">
                <a16:creationId xmlns:a16="http://schemas.microsoft.com/office/drawing/2014/main" id="{8D4F5939-5DA5-4632-858D-58A791B7DB03}"/>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4903" y="4963755"/>
            <a:ext cx="4238897" cy="1668613"/>
          </a:xfrm>
          <a:prstGeom prst="rect">
            <a:avLst/>
          </a:prstGeom>
          <a:noFill/>
          <a:ln>
            <a:noFill/>
          </a:ln>
        </p:spPr>
      </p:pic>
      <p:pic>
        <p:nvPicPr>
          <p:cNvPr id="17" name="Picture 16" descr="C:\Users\slowfade\AppData\Local\Microsoft\Windows\INetCache\Content.MSO\AD7A6429.tmp">
            <a:extLst>
              <a:ext uri="{FF2B5EF4-FFF2-40B4-BE49-F238E27FC236}">
                <a16:creationId xmlns:a16="http://schemas.microsoft.com/office/drawing/2014/main" id="{1ED40AF0-4F14-4AEB-B133-5BF154AABA7B}"/>
              </a:ext>
            </a:extLst>
          </p:cNvPr>
          <p:cNvPicPr/>
          <p:nvPr/>
        </p:nvPicPr>
        <p:blipFill rotWithShape="1">
          <a:blip r:embed="rId5">
            <a:extLst>
              <a:ext uri="{28A0092B-C50C-407E-A947-70E740481C1C}">
                <a14:useLocalDpi xmlns:a14="http://schemas.microsoft.com/office/drawing/2010/main" val="0"/>
              </a:ext>
            </a:extLst>
          </a:blip>
          <a:srcRect b="37974"/>
          <a:stretch/>
        </p:blipFill>
        <p:spPr bwMode="auto">
          <a:xfrm>
            <a:off x="7114903" y="3143250"/>
            <a:ext cx="4127863" cy="177238"/>
          </a:xfrm>
          <a:prstGeom prst="rect">
            <a:avLst/>
          </a:prstGeom>
          <a:noFill/>
          <a:ln>
            <a:noFill/>
          </a:ln>
        </p:spPr>
      </p:pic>
    </p:spTree>
    <p:extLst>
      <p:ext uri="{BB962C8B-B14F-4D97-AF65-F5344CB8AC3E}">
        <p14:creationId xmlns:p14="http://schemas.microsoft.com/office/powerpoint/2010/main" val="49042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740</TotalTime>
  <Words>1581</Words>
  <Application>Microsoft Office PowerPoint</Application>
  <PresentationFormat>Widescreen</PresentationFormat>
  <Paragraphs>134</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Symbol</vt:lpstr>
      <vt:lpstr>Office Theme</vt:lpstr>
      <vt:lpstr>DS8003 - Final Project The Complete Journey</vt:lpstr>
      <vt:lpstr>Problem</vt:lpstr>
      <vt:lpstr>PowerPoint Presentation</vt:lpstr>
      <vt:lpstr>What are the characteristics of customers whose spending at the store is increasing? </vt:lpstr>
      <vt:lpstr>What are the categories of the products that are seeing increased/decreased sales?</vt:lpstr>
      <vt:lpstr>Which day in two years period has the highest sales?</vt:lpstr>
      <vt:lpstr>Are the marketing campaigns effective? </vt:lpstr>
      <vt:lpstr>Which of the marketing campaigns was the most successful one?</vt:lpstr>
      <vt:lpstr>What are the characteristics of customers who were attracted by each marketing campaign? </vt:lpstr>
      <vt:lpstr>What are the characteristics of customers who were attracted by each marketing campaign? </vt:lpstr>
      <vt:lpstr>Insights</vt:lpstr>
      <vt:lpstr>Lessons we learned</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Akshdeep Kaler</dc:creator>
  <cp:lastModifiedBy>Akshdeep Kaler</cp:lastModifiedBy>
  <cp:revision>54</cp:revision>
  <dcterms:created xsi:type="dcterms:W3CDTF">2021-11-28T14:21:49Z</dcterms:created>
  <dcterms:modified xsi:type="dcterms:W3CDTF">2021-12-09T21:06:14Z</dcterms:modified>
</cp:coreProperties>
</file>