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2" r:id="rId3"/>
    <p:sldId id="270" r:id="rId4"/>
    <p:sldId id="257" r:id="rId5"/>
    <p:sldId id="258" r:id="rId6"/>
    <p:sldId id="259" r:id="rId7"/>
    <p:sldId id="260" r:id="rId8"/>
    <p:sldId id="269" r:id="rId9"/>
    <p:sldId id="271" r:id="rId10"/>
    <p:sldId id="261" r:id="rId11"/>
    <p:sldId id="262" r:id="rId12"/>
    <p:sldId id="263" r:id="rId13"/>
    <p:sldId id="264" r:id="rId14"/>
    <p:sldId id="265" r:id="rId15"/>
    <p:sldId id="266" r:id="rId16"/>
    <p:sldId id="267" r:id="rId17"/>
    <p:sldId id="268"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Montserrat" panose="00000500000000000000" pitchFamily="50"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18351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296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72373fcc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72373fcc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9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72373fcc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72373fcc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8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2d7e79d5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2d7e79d5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798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72373fcc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72373fcc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9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4f9e5fba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4f9e5fba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52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4f9e5fba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4f9e5fb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64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72373fcc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72373fc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88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72373fcc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72373fcc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2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2d7e79d5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2d7e79d5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72373fcc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72373fcc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004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2d7e79d5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2d7e79d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58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72373fcc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72373fcc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1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rduino.cc/en/softwar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kshetPatel" TargetMode="External"/><Relationship Id="rId2" Type="http://schemas.openxmlformats.org/officeDocument/2006/relationships/hyperlink" Target="https://www.linkedin.com/in/akshetpatel/" TargetMode="External"/><Relationship Id="rId1" Type="http://schemas.openxmlformats.org/officeDocument/2006/relationships/slideLayout" Target="../slideLayouts/slideLayout3.xml"/><Relationship Id="rId4" Type="http://schemas.openxmlformats.org/officeDocument/2006/relationships/hyperlink" Target="https://connectwithiot.wordpres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839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Getting Started with Internet of Things (IoT)</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is ESP8266 and NodeMCU?</a:t>
            </a:r>
            <a:endParaRPr dirty="0"/>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ESP8266 is a low-cost Wi-Fi chip developed by </a:t>
            </a:r>
            <a:r>
              <a:rPr lang="en-GB" dirty="0" err="1"/>
              <a:t>Espressif</a:t>
            </a:r>
            <a:r>
              <a:rPr lang="en-GB" dirty="0"/>
              <a:t> Systems with TCP/IP protocol. NodeMCU is a Firmware on ESP8266. Firmware is a software program or set of instructions programmed on a hardware device. It's basically an </a:t>
            </a:r>
            <a:r>
              <a:rPr lang="en-GB" dirty="0" err="1"/>
              <a:t>SoC</a:t>
            </a:r>
            <a:r>
              <a:rPr lang="en-GB" dirty="0"/>
              <a:t> (System on Chip). A System on Chip (</a:t>
            </a:r>
            <a:r>
              <a:rPr lang="en-GB" dirty="0" err="1"/>
              <a:t>SoC</a:t>
            </a:r>
            <a:r>
              <a:rPr lang="en-GB" dirty="0"/>
              <a:t>) is an integrated circuit that integrates all components of a computer or other electronic systems</a:t>
            </a:r>
            <a:r>
              <a:rPr lang="en-GB" dirty="0" smtClean="0"/>
              <a:t>.</a:t>
            </a:r>
            <a:endParaRPr dirty="0"/>
          </a:p>
          <a:p>
            <a:pPr marL="0" lvl="0" indent="0" algn="l" rtl="0">
              <a:spcBef>
                <a:spcPts val="1200"/>
              </a:spcBef>
              <a:spcAft>
                <a:spcPts val="1200"/>
              </a:spcAft>
              <a:buNone/>
            </a:pPr>
            <a:endParaRPr dirty="0"/>
          </a:p>
        </p:txBody>
      </p:sp>
      <p:pic>
        <p:nvPicPr>
          <p:cNvPr id="165" name="Google Shape;165;p18"/>
          <p:cNvPicPr preferRelativeResize="0"/>
          <p:nvPr/>
        </p:nvPicPr>
        <p:blipFill>
          <a:blip r:embed="rId3">
            <a:alphaModFix/>
          </a:blip>
          <a:stretch>
            <a:fillRect/>
          </a:stretch>
        </p:blipFill>
        <p:spPr>
          <a:xfrm>
            <a:off x="6349376" y="3004400"/>
            <a:ext cx="1820224" cy="1759750"/>
          </a:xfrm>
          <a:prstGeom prst="rect">
            <a:avLst/>
          </a:prstGeom>
          <a:noFill/>
          <a:ln>
            <a:noFill/>
          </a:ln>
        </p:spPr>
      </p:pic>
      <p:pic>
        <p:nvPicPr>
          <p:cNvPr id="166" name="Google Shape;166;p18"/>
          <p:cNvPicPr preferRelativeResize="0"/>
          <p:nvPr/>
        </p:nvPicPr>
        <p:blipFill>
          <a:blip r:embed="rId4">
            <a:alphaModFix/>
          </a:blip>
          <a:stretch>
            <a:fillRect/>
          </a:stretch>
        </p:blipFill>
        <p:spPr>
          <a:xfrm>
            <a:off x="4107650" y="3004400"/>
            <a:ext cx="1759751" cy="1759751"/>
          </a:xfrm>
          <a:prstGeom prst="rect">
            <a:avLst/>
          </a:prstGeom>
          <a:noFill/>
          <a:ln>
            <a:noFill/>
          </a:ln>
        </p:spPr>
      </p:pic>
      <p:pic>
        <p:nvPicPr>
          <p:cNvPr id="167" name="Google Shape;167;p18"/>
          <p:cNvPicPr preferRelativeResize="0"/>
          <p:nvPr/>
        </p:nvPicPr>
        <p:blipFill>
          <a:blip r:embed="rId5">
            <a:alphaModFix/>
          </a:blip>
          <a:stretch>
            <a:fillRect/>
          </a:stretch>
        </p:blipFill>
        <p:spPr>
          <a:xfrm>
            <a:off x="1036275" y="3033225"/>
            <a:ext cx="2589399" cy="17021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Specifications of NodeMCU:</a:t>
            </a:r>
            <a:endParaRPr/>
          </a:p>
        </p:txBody>
      </p:sp>
      <p:pic>
        <p:nvPicPr>
          <p:cNvPr id="173" name="Google Shape;173;p19"/>
          <p:cNvPicPr preferRelativeResize="0"/>
          <p:nvPr/>
        </p:nvPicPr>
        <p:blipFill>
          <a:blip r:embed="rId3">
            <a:alphaModFix/>
          </a:blip>
          <a:stretch>
            <a:fillRect/>
          </a:stretch>
        </p:blipFill>
        <p:spPr>
          <a:xfrm>
            <a:off x="1297500" y="996550"/>
            <a:ext cx="5383275" cy="38147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32745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Pin configuration of</a:t>
            </a:r>
            <a:br>
              <a:rPr lang="en-GB"/>
            </a:br>
            <a:r>
              <a:rPr lang="en-GB"/>
              <a:t> NodeMCU:</a:t>
            </a:r>
            <a:endParaRPr/>
          </a:p>
        </p:txBody>
      </p:sp>
      <p:pic>
        <p:nvPicPr>
          <p:cNvPr id="179" name="Google Shape;179;p20"/>
          <p:cNvPicPr preferRelativeResize="0"/>
          <p:nvPr/>
        </p:nvPicPr>
        <p:blipFill>
          <a:blip r:embed="rId3">
            <a:alphaModFix/>
          </a:blip>
          <a:stretch>
            <a:fillRect/>
          </a:stretch>
        </p:blipFill>
        <p:spPr>
          <a:xfrm>
            <a:off x="1297500" y="1939780"/>
            <a:ext cx="3274501" cy="2757771"/>
          </a:xfrm>
          <a:prstGeom prst="rect">
            <a:avLst/>
          </a:prstGeom>
          <a:noFill/>
          <a:ln>
            <a:noFill/>
          </a:ln>
        </p:spPr>
      </p:pic>
      <p:pic>
        <p:nvPicPr>
          <p:cNvPr id="180" name="Google Shape;180;p20"/>
          <p:cNvPicPr preferRelativeResize="0"/>
          <p:nvPr/>
        </p:nvPicPr>
        <p:blipFill>
          <a:blip r:embed="rId4">
            <a:alphaModFix/>
          </a:blip>
          <a:stretch>
            <a:fillRect/>
          </a:stretch>
        </p:blipFill>
        <p:spPr>
          <a:xfrm>
            <a:off x="5014950" y="393750"/>
            <a:ext cx="3793526" cy="430379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Digital and Analog Signals</a:t>
            </a:r>
            <a:endParaRPr/>
          </a:p>
        </p:txBody>
      </p:sp>
      <p:sp>
        <p:nvSpPr>
          <p:cNvPr id="186" name="Google Shape;186;p21"/>
          <p:cNvSpPr txBox="1">
            <a:spLocks noGrp="1"/>
          </p:cNvSpPr>
          <p:nvPr>
            <p:ph type="body" idx="1"/>
          </p:nvPr>
        </p:nvSpPr>
        <p:spPr>
          <a:xfrm>
            <a:off x="1297500" y="10317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An analog signal is a continuous signal that represents physical measurements.</a:t>
            </a:r>
            <a:endParaRPr/>
          </a:p>
          <a:p>
            <a:pPr marL="0" lvl="0" indent="0" algn="l" rtl="0">
              <a:spcBef>
                <a:spcPts val="1200"/>
              </a:spcBef>
              <a:spcAft>
                <a:spcPts val="0"/>
              </a:spcAft>
              <a:buNone/>
            </a:pPr>
            <a:r>
              <a:rPr lang="en-GB"/>
              <a:t>A digital signal is a signal that is being used to represent data as a sequence of discrete values.</a:t>
            </a:r>
            <a:endParaRPr/>
          </a:p>
          <a:p>
            <a:pPr marL="0" lvl="0" indent="0" algn="l" rtl="0">
              <a:spcBef>
                <a:spcPts val="1200"/>
              </a:spcBef>
              <a:spcAft>
                <a:spcPts val="0"/>
              </a:spcAft>
              <a:buNone/>
            </a:pPr>
            <a:r>
              <a:rPr lang="en-GB"/>
              <a:t>Examples of analog signals are Human voice, Thermometer, Analog phones etc. </a:t>
            </a:r>
            <a:br>
              <a:rPr lang="en-GB"/>
            </a:br>
            <a:r>
              <a:rPr lang="en-GB"/>
              <a:t>Examples of digital signals are Computers, Digital Phones, Digital pens, etc.</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7" name="Google Shape;187;p21"/>
          <p:cNvPicPr preferRelativeResize="0"/>
          <p:nvPr/>
        </p:nvPicPr>
        <p:blipFill>
          <a:blip r:embed="rId3">
            <a:alphaModFix/>
          </a:blip>
          <a:stretch>
            <a:fillRect/>
          </a:stretch>
        </p:blipFill>
        <p:spPr>
          <a:xfrm>
            <a:off x="2125263" y="2571751"/>
            <a:ext cx="4893475" cy="24761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are Sensors?</a:t>
            </a:r>
            <a:endParaRPr/>
          </a:p>
        </p:txBody>
      </p:sp>
      <p:sp>
        <p:nvSpPr>
          <p:cNvPr id="193" name="Google Shape;193;p22"/>
          <p:cNvSpPr txBox="1">
            <a:spLocks noGrp="1"/>
          </p:cNvSpPr>
          <p:nvPr>
            <p:ph type="body" idx="1"/>
          </p:nvPr>
        </p:nvSpPr>
        <p:spPr>
          <a:xfrm>
            <a:off x="1297500" y="1117500"/>
            <a:ext cx="7038900" cy="1518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A sensor is a device that measures physical input from its environment and converts it into data that can be interpreted by either a human or a machine.</a:t>
            </a:r>
            <a:endParaRPr/>
          </a:p>
          <a:p>
            <a:pPr marL="0" lvl="0" indent="0" algn="l" rtl="0">
              <a:spcBef>
                <a:spcPts val="1200"/>
              </a:spcBef>
              <a:spcAft>
                <a:spcPts val="1200"/>
              </a:spcAft>
              <a:buNone/>
            </a:pPr>
            <a:r>
              <a:rPr lang="en-GB"/>
              <a:t>Sensors modules have extra electronic circuitry along with sensor and are electronic devices that detect and convert the physical signal to electrical signal. </a:t>
            </a:r>
            <a:br>
              <a:rPr lang="en-GB"/>
            </a:br>
            <a:r>
              <a:rPr lang="en-GB"/>
              <a:t/>
            </a:r>
            <a:br>
              <a:rPr lang="en-GB"/>
            </a:br>
            <a:r>
              <a:rPr lang="en-GB"/>
              <a:t>Modules: Number of ports? Adjust sensitivity?</a:t>
            </a:r>
            <a:endParaRPr/>
          </a:p>
        </p:txBody>
      </p:sp>
      <p:pic>
        <p:nvPicPr>
          <p:cNvPr id="194" name="Google Shape;194;p22"/>
          <p:cNvPicPr preferRelativeResize="0"/>
          <p:nvPr/>
        </p:nvPicPr>
        <p:blipFill rotWithShape="1">
          <a:blip r:embed="rId3">
            <a:alphaModFix/>
          </a:blip>
          <a:srcRect l="8402" r="10415"/>
          <a:stretch/>
        </p:blipFill>
        <p:spPr>
          <a:xfrm>
            <a:off x="5274475" y="3036100"/>
            <a:ext cx="2047874" cy="1893124"/>
          </a:xfrm>
          <a:prstGeom prst="rect">
            <a:avLst/>
          </a:prstGeom>
          <a:noFill/>
          <a:ln>
            <a:noFill/>
          </a:ln>
        </p:spPr>
      </p:pic>
      <p:pic>
        <p:nvPicPr>
          <p:cNvPr id="195" name="Google Shape;195;p22"/>
          <p:cNvPicPr preferRelativeResize="0"/>
          <p:nvPr/>
        </p:nvPicPr>
        <p:blipFill>
          <a:blip r:embed="rId4">
            <a:alphaModFix/>
          </a:blip>
          <a:stretch>
            <a:fillRect/>
          </a:stretch>
        </p:blipFill>
        <p:spPr>
          <a:xfrm>
            <a:off x="2428873" y="3036098"/>
            <a:ext cx="1893125" cy="18931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are Actuators?</a:t>
            </a:r>
            <a:endParaRPr/>
          </a:p>
        </p:txBody>
      </p:sp>
      <p:sp>
        <p:nvSpPr>
          <p:cNvPr id="201" name="Google Shape;201;p23"/>
          <p:cNvSpPr txBox="1">
            <a:spLocks noGrp="1"/>
          </p:cNvSpPr>
          <p:nvPr>
            <p:ph type="body" idx="1"/>
          </p:nvPr>
        </p:nvSpPr>
        <p:spPr>
          <a:xfrm>
            <a:off x="1297500" y="1031750"/>
            <a:ext cx="7038900" cy="1801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t>An actuator is a device that uses a form of power to convert a control signal into mechanical motion. From electric door locks in automobiles, to ailerons on aircraft, buzzers, servo motors, motors, </a:t>
            </a:r>
            <a:r>
              <a:rPr lang="en-GB" dirty="0" err="1"/>
              <a:t>etc</a:t>
            </a:r>
            <a:r>
              <a:rPr lang="en-GB" dirty="0"/>
              <a:t> actuators are all around us. </a:t>
            </a:r>
            <a:br>
              <a:rPr lang="en-GB" dirty="0"/>
            </a:br>
            <a:r>
              <a:rPr lang="en-GB" dirty="0"/>
              <a:t/>
            </a:r>
            <a:br>
              <a:rPr lang="en-GB" dirty="0"/>
            </a:br>
            <a:r>
              <a:rPr lang="en-GB" dirty="0"/>
              <a:t>Example: DC Motors</a:t>
            </a:r>
            <a:br>
              <a:rPr lang="en-GB" dirty="0"/>
            </a:br>
            <a:r>
              <a:rPr lang="en-GB" dirty="0"/>
              <a:t>For high current and voltage requirements a motor driver is used along with the NodeMCU to drive the motors effectively. </a:t>
            </a:r>
            <a:endParaRPr dirty="0"/>
          </a:p>
        </p:txBody>
      </p:sp>
      <p:pic>
        <p:nvPicPr>
          <p:cNvPr id="202" name="Google Shape;202;p23"/>
          <p:cNvPicPr preferRelativeResize="0"/>
          <p:nvPr/>
        </p:nvPicPr>
        <p:blipFill>
          <a:blip r:embed="rId3">
            <a:alphaModFix/>
          </a:blip>
          <a:stretch>
            <a:fillRect/>
          </a:stretch>
        </p:blipFill>
        <p:spPr>
          <a:xfrm>
            <a:off x="4095750" y="2571750"/>
            <a:ext cx="2847344" cy="23669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168850" y="71450"/>
            <a:ext cx="2748000" cy="87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Example</a:t>
            </a:r>
            <a:endParaRPr/>
          </a:p>
        </p:txBody>
      </p:sp>
      <p:pic>
        <p:nvPicPr>
          <p:cNvPr id="2" name="Bluetooth controlled Lights exampl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82650" y="947150"/>
            <a:ext cx="1920400" cy="3840799"/>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Setting up the IDE:</a:t>
            </a:r>
            <a:endParaRPr/>
          </a:p>
        </p:txBody>
      </p:sp>
      <p:sp>
        <p:nvSpPr>
          <p:cNvPr id="214" name="Google Shape;214;p25"/>
          <p:cNvSpPr txBox="1">
            <a:spLocks noGrp="1"/>
          </p:cNvSpPr>
          <p:nvPr>
            <p:ph type="body" idx="1"/>
          </p:nvPr>
        </p:nvSpPr>
        <p:spPr>
          <a:xfrm>
            <a:off x="1297500" y="1307850"/>
            <a:ext cx="7038900" cy="3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Select your </a:t>
            </a:r>
            <a:r>
              <a:rPr lang="en-GB" sz="1200" dirty="0" err="1"/>
              <a:t>os</a:t>
            </a:r>
            <a:r>
              <a:rPr lang="en-GB" sz="1200" dirty="0"/>
              <a:t> properly and install the latest version of Arduino IDE.</a:t>
            </a:r>
            <a:endParaRPr sz="1200" dirty="0"/>
          </a:p>
          <a:p>
            <a:pPr marL="0" lvl="0" indent="0" algn="l" rtl="0">
              <a:spcBef>
                <a:spcPts val="1200"/>
              </a:spcBef>
              <a:spcAft>
                <a:spcPts val="0"/>
              </a:spcAft>
              <a:buNone/>
            </a:pPr>
            <a:r>
              <a:rPr lang="en-GB" sz="1200" u="sng" dirty="0">
                <a:solidFill>
                  <a:schemeClr val="hlink"/>
                </a:solidFill>
                <a:hlinkClick r:id="rId3"/>
              </a:rPr>
              <a:t>https://www.arduino.cc/en/software</a:t>
            </a:r>
            <a:r>
              <a:rPr lang="en-GB" sz="1200" dirty="0"/>
              <a:t> </a:t>
            </a:r>
            <a:br>
              <a:rPr lang="en-GB" sz="1200" dirty="0"/>
            </a:br>
            <a:r>
              <a:rPr lang="en-GB" sz="1200" dirty="0"/>
              <a:t/>
            </a:r>
            <a:br>
              <a:rPr lang="en-GB" sz="1200" dirty="0"/>
            </a:br>
            <a:r>
              <a:rPr lang="en-GB" sz="1200" dirty="0"/>
              <a:t>Install the current upstream Arduino IDE at the 1.8.9 level or later. The current version is on the Arduino website.</a:t>
            </a:r>
            <a:endParaRPr sz="1200" dirty="0"/>
          </a:p>
          <a:p>
            <a:pPr marL="0" lvl="0" indent="0" algn="l" rtl="0">
              <a:spcBef>
                <a:spcPts val="1200"/>
              </a:spcBef>
              <a:spcAft>
                <a:spcPts val="0"/>
              </a:spcAft>
              <a:buNone/>
            </a:pPr>
            <a:r>
              <a:rPr lang="en-GB" sz="1200" dirty="0"/>
              <a:t>Start Arduino and open the Preferences window.</a:t>
            </a:r>
            <a:endParaRPr sz="1200" dirty="0"/>
          </a:p>
          <a:p>
            <a:pPr marL="0" lvl="0" indent="0" algn="l" rtl="0">
              <a:spcBef>
                <a:spcPts val="1200"/>
              </a:spcBef>
              <a:spcAft>
                <a:spcPts val="0"/>
              </a:spcAft>
              <a:buNone/>
            </a:pPr>
            <a:r>
              <a:rPr lang="en-GB" sz="1200" dirty="0"/>
              <a:t>Enter https://arduino.esp8266.com/stable/package_esp8266com_index.json into the File&gt;Preferences&gt;Additional Boards Manager URLs field of the Arduino IDE. You can add multiple URLs, separating them with commas.</a:t>
            </a:r>
            <a:endParaRPr sz="1200" dirty="0"/>
          </a:p>
          <a:p>
            <a:pPr marL="0" lvl="0" indent="0" algn="l" rtl="0">
              <a:spcBef>
                <a:spcPts val="1200"/>
              </a:spcBef>
              <a:spcAft>
                <a:spcPts val="0"/>
              </a:spcAft>
              <a:buNone/>
            </a:pPr>
            <a:r>
              <a:rPr lang="en-GB" sz="1200" dirty="0"/>
              <a:t>Open Boards Manager from Tools &gt; Board menu and install esp8266 platform (and don't forget to select your ESP8266 board from Tools &gt; Board menu after installation).</a:t>
            </a:r>
            <a:endParaRPr sz="1200" dirty="0"/>
          </a:p>
          <a:p>
            <a:pPr marL="0" lvl="0" indent="0" algn="l" rtl="0">
              <a:spcBef>
                <a:spcPts val="1200"/>
              </a:spcBef>
              <a:spcAft>
                <a:spcPts val="0"/>
              </a:spcAft>
              <a:buNone/>
            </a:pPr>
            <a:endParaRPr sz="1200" dirty="0"/>
          </a:p>
          <a:p>
            <a:pPr marL="0" lvl="0" indent="0" algn="l" rtl="0">
              <a:spcBef>
                <a:spcPts val="1200"/>
              </a:spcBef>
              <a:spcAft>
                <a:spcPts val="1200"/>
              </a:spcAft>
              <a:buNone/>
            </a:pPr>
            <a:endParaRPr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7500" y="653450"/>
            <a:ext cx="7038900" cy="914100"/>
          </a:xfrm>
        </p:spPr>
        <p:txBody>
          <a:bodyPr/>
          <a:lstStyle/>
          <a:p>
            <a:r>
              <a:rPr lang="en-IN" dirty="0" smtClean="0"/>
              <a:t>About me:</a:t>
            </a:r>
            <a:endParaRPr lang="en-IN" dirty="0"/>
          </a:p>
        </p:txBody>
      </p:sp>
      <p:sp>
        <p:nvSpPr>
          <p:cNvPr id="4" name="Text Placeholder 3"/>
          <p:cNvSpPr>
            <a:spLocks noGrp="1"/>
          </p:cNvSpPr>
          <p:nvPr>
            <p:ph type="body" idx="1"/>
          </p:nvPr>
        </p:nvSpPr>
        <p:spPr/>
        <p:txBody>
          <a:bodyPr/>
          <a:lstStyle/>
          <a:p>
            <a:pPr marL="146050" indent="0">
              <a:buNone/>
            </a:pPr>
            <a:r>
              <a:rPr lang="en-IN" sz="1800" b="1" dirty="0" smtClean="0"/>
              <a:t> Akshet Patel</a:t>
            </a:r>
            <a:r>
              <a:rPr lang="en-IN" dirty="0" smtClean="0"/>
              <a:t/>
            </a:r>
            <a:br>
              <a:rPr lang="en-IN" dirty="0" smtClean="0"/>
            </a:br>
            <a:r>
              <a:rPr lang="en-IN" dirty="0" smtClean="0"/>
              <a:t> 3</a:t>
            </a:r>
            <a:r>
              <a:rPr lang="en-IN" baseline="30000" dirty="0" smtClean="0"/>
              <a:t>rd</a:t>
            </a:r>
            <a:r>
              <a:rPr lang="en-IN" dirty="0" smtClean="0"/>
              <a:t> Year, Mechatronics</a:t>
            </a:r>
            <a:br>
              <a:rPr lang="en-IN" dirty="0" smtClean="0"/>
            </a:br>
            <a:r>
              <a:rPr lang="en-IN" dirty="0" smtClean="0"/>
              <a:t>- Learner</a:t>
            </a:r>
            <a:br>
              <a:rPr lang="en-IN" dirty="0" smtClean="0"/>
            </a:br>
            <a:r>
              <a:rPr lang="en-IN" dirty="0" smtClean="0"/>
              <a:t>- President, ISA MUJ Chapter</a:t>
            </a:r>
            <a:br>
              <a:rPr lang="en-IN" dirty="0" smtClean="0"/>
            </a:br>
            <a:r>
              <a:rPr lang="en-IN" dirty="0" smtClean="0"/>
              <a:t>- Student Mentor, IEI Mechatronics</a:t>
            </a:r>
            <a:br>
              <a:rPr lang="en-IN" dirty="0" smtClean="0"/>
            </a:br>
            <a:r>
              <a:rPr lang="en-IN" dirty="0" smtClean="0"/>
              <a:t/>
            </a:r>
            <a:br>
              <a:rPr lang="en-IN" dirty="0" smtClean="0"/>
            </a:br>
            <a:r>
              <a:rPr lang="en-IN" dirty="0" smtClean="0"/>
              <a:t>Contact: 7021795853</a:t>
            </a:r>
            <a:br>
              <a:rPr lang="en-IN" dirty="0" smtClean="0"/>
            </a:br>
            <a:r>
              <a:rPr lang="en-IN" dirty="0" smtClean="0"/>
              <a:t>LinkedIn</a:t>
            </a:r>
            <a:r>
              <a:rPr lang="en-IN" dirty="0"/>
              <a:t>: </a:t>
            </a:r>
            <a:r>
              <a:rPr lang="en-IN" dirty="0">
                <a:hlinkClick r:id="rId2"/>
              </a:rPr>
              <a:t>https://www.linkedin.com/in/akshetpatel</a:t>
            </a:r>
            <a:r>
              <a:rPr lang="en-IN" dirty="0" smtClean="0">
                <a:hlinkClick r:id="rId2"/>
              </a:rPr>
              <a:t>/</a:t>
            </a:r>
            <a:r>
              <a:rPr lang="en-IN" dirty="0" smtClean="0"/>
              <a:t>  </a:t>
            </a:r>
            <a:br>
              <a:rPr lang="en-IN" dirty="0" smtClean="0"/>
            </a:br>
            <a:r>
              <a:rPr lang="en-IN" dirty="0" smtClean="0"/>
              <a:t>Github</a:t>
            </a:r>
            <a:r>
              <a:rPr lang="en-IN" dirty="0"/>
              <a:t>: </a:t>
            </a:r>
            <a:r>
              <a:rPr lang="en-IN" dirty="0">
                <a:hlinkClick r:id="rId3"/>
              </a:rPr>
              <a:t>https://</a:t>
            </a:r>
            <a:r>
              <a:rPr lang="en-IN" dirty="0" smtClean="0">
                <a:hlinkClick r:id="rId3"/>
              </a:rPr>
              <a:t>github.com/AkshetPatel</a:t>
            </a:r>
            <a:r>
              <a:rPr lang="en-IN" dirty="0" smtClean="0"/>
              <a:t> </a:t>
            </a:r>
            <a:br>
              <a:rPr lang="en-IN" dirty="0" smtClean="0"/>
            </a:br>
            <a:r>
              <a:rPr lang="en-IN" dirty="0" smtClean="0"/>
              <a:t>Blog</a:t>
            </a:r>
            <a:r>
              <a:rPr lang="en-IN" dirty="0"/>
              <a:t>: </a:t>
            </a:r>
            <a:r>
              <a:rPr lang="en-IN" dirty="0">
                <a:hlinkClick r:id="rId4"/>
              </a:rPr>
              <a:t>https://connectwithiot.wordpress.com</a:t>
            </a:r>
            <a:r>
              <a:rPr lang="en-IN" dirty="0" smtClean="0">
                <a:hlinkClick r:id="rId4"/>
              </a:rPr>
              <a:t>/</a:t>
            </a:r>
            <a:r>
              <a:rPr lang="en-IN" dirty="0" smtClean="0"/>
              <a:t>  </a:t>
            </a:r>
            <a:br>
              <a:rPr lang="en-IN" dirty="0" smtClean="0"/>
            </a:br>
            <a:r>
              <a:rPr lang="en-IN" dirty="0" smtClean="0"/>
              <a:t>Website: hackster.io </a:t>
            </a:r>
            <a:endParaRPr lang="en-IN" dirty="0"/>
          </a:p>
        </p:txBody>
      </p:sp>
    </p:spTree>
    <p:extLst>
      <p:ext uri="{BB962C8B-B14F-4D97-AF65-F5344CB8AC3E}">
        <p14:creationId xmlns:p14="http://schemas.microsoft.com/office/powerpoint/2010/main" val="3813853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Tentative Lesson Plan:</a:t>
            </a:r>
            <a:endParaRPr lang="en-IN" dirty="0"/>
          </a:p>
        </p:txBody>
      </p:sp>
      <p:sp>
        <p:nvSpPr>
          <p:cNvPr id="4" name="Text Placeholder 3"/>
          <p:cNvSpPr>
            <a:spLocks noGrp="1"/>
          </p:cNvSpPr>
          <p:nvPr>
            <p:ph type="body" idx="1"/>
          </p:nvPr>
        </p:nvSpPr>
        <p:spPr>
          <a:xfrm>
            <a:off x="1297500" y="1567550"/>
            <a:ext cx="7038900" cy="2069424"/>
          </a:xfrm>
        </p:spPr>
        <p:txBody>
          <a:bodyPr/>
          <a:lstStyle/>
          <a:p>
            <a:pPr marL="146050" indent="0">
              <a:buNone/>
            </a:pPr>
            <a:r>
              <a:rPr lang="en-IN" dirty="0" smtClean="0"/>
              <a:t>1</a:t>
            </a:r>
            <a:r>
              <a:rPr lang="en-IN" dirty="0"/>
              <a:t>. Introduction to IoT and Getting started with </a:t>
            </a:r>
            <a:r>
              <a:rPr lang="en-IN" dirty="0" smtClean="0"/>
              <a:t>NodeMCU/ESP8266, </a:t>
            </a:r>
            <a:r>
              <a:rPr lang="en-IN" dirty="0"/>
              <a:t>Sensors, </a:t>
            </a:r>
            <a:r>
              <a:rPr lang="en-IN" dirty="0" smtClean="0"/>
              <a:t>Actuators. </a:t>
            </a:r>
          </a:p>
          <a:p>
            <a:pPr marL="146050" indent="0">
              <a:buNone/>
            </a:pPr>
            <a:r>
              <a:rPr lang="en-IN" dirty="0" smtClean="0"/>
              <a:t>2</a:t>
            </a:r>
            <a:r>
              <a:rPr lang="en-IN" dirty="0"/>
              <a:t>. </a:t>
            </a:r>
            <a:r>
              <a:rPr lang="en-IN" dirty="0" smtClean="0"/>
              <a:t>Creating </a:t>
            </a:r>
            <a:r>
              <a:rPr lang="en-IN" dirty="0"/>
              <a:t>the Workspace, Common </a:t>
            </a:r>
            <a:r>
              <a:rPr lang="en-IN" dirty="0" smtClean="0"/>
              <a:t>Libraries, LED blink/fade code.</a:t>
            </a:r>
          </a:p>
          <a:p>
            <a:pPr marL="146050" indent="0">
              <a:buNone/>
            </a:pPr>
            <a:r>
              <a:rPr lang="en-IN" dirty="0" smtClean="0"/>
              <a:t>3</a:t>
            </a:r>
            <a:r>
              <a:rPr lang="en-IN" dirty="0"/>
              <a:t>. </a:t>
            </a:r>
            <a:r>
              <a:rPr lang="en-IN" dirty="0" smtClean="0"/>
              <a:t>Creating an Access Point(connect to Wi-Fi) </a:t>
            </a:r>
            <a:r>
              <a:rPr lang="en-IN" dirty="0"/>
              <a:t>&amp; Web </a:t>
            </a:r>
            <a:r>
              <a:rPr lang="en-IN" dirty="0" smtClean="0"/>
              <a:t>Server(Create own Hotspot). </a:t>
            </a:r>
          </a:p>
          <a:p>
            <a:pPr marL="146050" indent="0">
              <a:buNone/>
            </a:pPr>
            <a:r>
              <a:rPr lang="en-IN" dirty="0" smtClean="0"/>
              <a:t>4</a:t>
            </a:r>
            <a:r>
              <a:rPr lang="en-IN" dirty="0"/>
              <a:t>. Controlling LEDs and Relays using Webpage. </a:t>
            </a:r>
            <a:endParaRPr lang="en-IN" dirty="0" smtClean="0"/>
          </a:p>
          <a:p>
            <a:pPr marL="146050" indent="0">
              <a:buNone/>
            </a:pPr>
            <a:r>
              <a:rPr lang="en-IN" dirty="0" smtClean="0"/>
              <a:t>5</a:t>
            </a:r>
            <a:r>
              <a:rPr lang="en-IN" dirty="0"/>
              <a:t>. Controlling LEDs and Relays using </a:t>
            </a:r>
            <a:r>
              <a:rPr lang="en-IN" dirty="0" err="1"/>
              <a:t>Blynk</a:t>
            </a:r>
            <a:r>
              <a:rPr lang="en-IN" dirty="0"/>
              <a:t>. </a:t>
            </a:r>
            <a:endParaRPr lang="en-IN" dirty="0" smtClean="0"/>
          </a:p>
          <a:p>
            <a:pPr marL="146050" indent="0">
              <a:buNone/>
            </a:pPr>
            <a:r>
              <a:rPr lang="en-IN" dirty="0" smtClean="0"/>
              <a:t>6</a:t>
            </a:r>
            <a:r>
              <a:rPr lang="en-IN" dirty="0"/>
              <a:t>. Sending Data to </a:t>
            </a:r>
            <a:r>
              <a:rPr lang="en-IN" dirty="0" smtClean="0"/>
              <a:t>the Cloud. (Example: </a:t>
            </a:r>
            <a:r>
              <a:rPr lang="en-IN" dirty="0" err="1" smtClean="0"/>
              <a:t>ThingSpeak</a:t>
            </a:r>
            <a:r>
              <a:rPr lang="en-IN" dirty="0" smtClean="0"/>
              <a:t>)</a:t>
            </a:r>
          </a:p>
          <a:p>
            <a:pPr marL="146050" indent="0">
              <a:buNone/>
            </a:pPr>
            <a:r>
              <a:rPr lang="en-IN" dirty="0" smtClean="0"/>
              <a:t>7</a:t>
            </a:r>
            <a:r>
              <a:rPr lang="en-IN" dirty="0"/>
              <a:t>. </a:t>
            </a:r>
            <a:r>
              <a:rPr lang="en-IN" dirty="0" smtClean="0"/>
              <a:t>To be decided</a:t>
            </a:r>
          </a:p>
          <a:p>
            <a:pPr marL="146050" indent="0">
              <a:buNone/>
            </a:pPr>
            <a:r>
              <a:rPr lang="en-IN" dirty="0" smtClean="0"/>
              <a:t>8</a:t>
            </a:r>
            <a:r>
              <a:rPr lang="en-IN" dirty="0"/>
              <a:t>. </a:t>
            </a:r>
            <a:r>
              <a:rPr lang="en-IN" dirty="0" smtClean="0"/>
              <a:t>Mini Project</a:t>
            </a:r>
            <a:r>
              <a:rPr lang="en-IN" dirty="0"/>
              <a:t>: </a:t>
            </a:r>
            <a:r>
              <a:rPr lang="en-IN" dirty="0" smtClean="0"/>
              <a:t>Example: COVID-19 </a:t>
            </a:r>
            <a:r>
              <a:rPr lang="en-IN" dirty="0"/>
              <a:t>Real-Time Data Tracker (India).</a:t>
            </a:r>
          </a:p>
        </p:txBody>
      </p:sp>
    </p:spTree>
    <p:extLst>
      <p:ext uri="{BB962C8B-B14F-4D97-AF65-F5344CB8AC3E}">
        <p14:creationId xmlns:p14="http://schemas.microsoft.com/office/powerpoint/2010/main" val="70358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How does Internet work?</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a:t>Youtube video&gt; stored in Data center at Google&gt; Transmit how?  Satellites?</a:t>
            </a:r>
            <a:br>
              <a:rPr lang="en-GB"/>
            </a:br>
            <a:r>
              <a:rPr lang="en-GB"/>
              <a:t>No! Because Satellite is ~35000 km above the earth's surface. 70000 km in total.</a:t>
            </a:r>
            <a:br>
              <a:rPr lang="en-GB"/>
            </a:br>
            <a:r>
              <a:rPr lang="en-GB"/>
              <a:t>- Latency: Delay after which data transfer begins after the execution of an instruction. </a:t>
            </a:r>
            <a:br>
              <a:rPr lang="en-GB"/>
            </a:br>
            <a:r>
              <a:rPr lang="en-GB"/>
              <a:t>Hence, this is unacceptable. </a:t>
            </a:r>
            <a:br>
              <a:rPr lang="en-GB"/>
            </a:br>
            <a:r>
              <a:rPr lang="en-GB"/>
              <a:t>Done with a complicated network of optical fiber cables which forms an optical fiber network. Since light is the fastest traveling form of energy.  These cables are connected between the data centers and your device.  </a:t>
            </a:r>
            <a:br>
              <a:rPr lang="en-GB"/>
            </a:br>
            <a:r>
              <a:rPr lang="en-GB"/>
              <a:t>Your device i.e your phone can be connected to a router or wifi router.  </a:t>
            </a:r>
            <a:br>
              <a:rPr lang="en-GB"/>
            </a:br>
            <a:r>
              <a:rPr lang="en-GB"/>
              <a:t>But how is this done?</a:t>
            </a:r>
            <a:br>
              <a:rPr lang="en-GB"/>
            </a:br>
            <a:r>
              <a:rPr lang="en-GB"/>
              <a:t>To understand this, let us learn about the concept of IP Address. It is a string of numbers which is used to identify every device that is connected to the internet. It is similar to that of your home address. For example, every letter addressed to you comes only to your home because of the address. You enter a domain name for example facebook.com or youtube.com but from where does the internet get the IP Address from the domain name? DNS Server. Your internet service provider or other organizations can manage the DNS Server.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Recap</a:t>
            </a: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Domain name in browser&gt; Request to the DNS Server to get IP Address&gt; forwards request to data center more specifically to the respective server.</a:t>
            </a:r>
            <a:br>
              <a:rPr lang="en-GB"/>
            </a:br>
            <a:r>
              <a:rPr lang="en-GB"/>
              <a:t>Once the server receives the request to access a particular website, the data flow starts in digital format via optical fiber cables in the form of light pulses. These light pulses reach your router and it converts them into electrical pulses which is transmitted by the ethernet cable and if it reaches a phone tower, it gets converted into em waves which is captured by your phone. This data is sent in the form of 0s and 1s and is divided into smaller chunks. If some packet is missing, the device will send an acknowledgement that the packet is missing so that it can be sent again. To manage this data flow, various protocols are implemented like HTTP, MQTT, RTP, TCP/IP, etc. </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a Microcontroller?</a:t>
            </a:r>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A microcontroller is a computer on a single chip that includes a processor core, memory, and I/O peripherals, and it is typically used for a specific function in an embedded system. For instance, you can use microcontrollers to operate sensors, record data, control LEDs, communicate with other microcontrollers, and much more. A microcontroller’s memory, I/O ports, and ROM/RAM are located within the chip.</a:t>
            </a:r>
            <a:br>
              <a:rPr lang="en-GB">
                <a:latin typeface="Montserrat"/>
                <a:ea typeface="Montserrat"/>
                <a:cs typeface="Montserrat"/>
                <a:sym typeface="Montserrat"/>
              </a:rPr>
            </a:br>
            <a:r>
              <a:rPr lang="en-GB">
                <a:latin typeface="Montserrat"/>
                <a:ea typeface="Montserrat"/>
                <a:cs typeface="Montserrat"/>
                <a:sym typeface="Montserrat"/>
              </a:rPr>
              <a:t/>
            </a:r>
            <a:br>
              <a:rPr lang="en-GB">
                <a:latin typeface="Montserrat"/>
                <a:ea typeface="Montserrat"/>
                <a:cs typeface="Montserrat"/>
                <a:sym typeface="Montserrat"/>
              </a:rPr>
            </a:br>
            <a:r>
              <a:rPr lang="en-GB">
                <a:latin typeface="Montserrat"/>
                <a:ea typeface="Montserrat"/>
                <a:cs typeface="Montserrat"/>
                <a:sym typeface="Montserrat"/>
              </a:rPr>
              <a:t>For example: A simple vending machine. </a:t>
            </a:r>
            <a:br>
              <a:rPr lang="en-GB">
                <a:latin typeface="Montserrat"/>
                <a:ea typeface="Montserrat"/>
                <a:cs typeface="Montserrat"/>
                <a:sym typeface="Montserrat"/>
              </a:rPr>
            </a:br>
            <a:r>
              <a:rPr lang="en-GB">
                <a:latin typeface="Montserrat"/>
                <a:ea typeface="Montserrat"/>
                <a:cs typeface="Montserrat"/>
                <a:sym typeface="Montserrat"/>
              </a:rPr>
              <a:t>A microcontroller-based vending machine mainly consists of 3 parts, the first part is coin/money insertion, second is coin/money  detection that is basically programming which is implemented through microcontroller and the last stage is giving out the product according to the amount inserted.</a:t>
            </a: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0" lvl="0" indent="0" algn="l" rtl="0">
              <a:spcBef>
                <a:spcPts val="1200"/>
              </a:spcBef>
              <a:spcAft>
                <a:spcPts val="1200"/>
              </a:spcAft>
              <a:buNone/>
            </a:pPr>
            <a:endParaRPr>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Types of Microcontrollers:</a:t>
            </a:r>
            <a:endParaRPr/>
          </a:p>
        </p:txBody>
      </p:sp>
      <p:pic>
        <p:nvPicPr>
          <p:cNvPr id="158" name="Google Shape;158;p17"/>
          <p:cNvPicPr preferRelativeResize="0"/>
          <p:nvPr/>
        </p:nvPicPr>
        <p:blipFill>
          <a:blip r:embed="rId3">
            <a:alphaModFix/>
          </a:blip>
          <a:stretch>
            <a:fillRect/>
          </a:stretch>
        </p:blipFill>
        <p:spPr>
          <a:xfrm>
            <a:off x="1297500" y="1169188"/>
            <a:ext cx="5810250" cy="34004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Difference between Microprocessor and Microcontroller: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00" y="1670419"/>
            <a:ext cx="5972175" cy="2352675"/>
          </a:xfrm>
          <a:prstGeom prst="rect">
            <a:avLst/>
          </a:prstGeom>
        </p:spPr>
      </p:pic>
    </p:spTree>
    <p:extLst>
      <p:ext uri="{BB962C8B-B14F-4D97-AF65-F5344CB8AC3E}">
        <p14:creationId xmlns:p14="http://schemas.microsoft.com/office/powerpoint/2010/main" val="402820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Arduino and NodeMCU:</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50" y="1442823"/>
            <a:ext cx="5715000" cy="3000375"/>
          </a:xfrm>
          <a:prstGeom prst="rect">
            <a:avLst/>
          </a:prstGeom>
        </p:spPr>
      </p:pic>
    </p:spTree>
    <p:extLst>
      <p:ext uri="{BB962C8B-B14F-4D97-AF65-F5344CB8AC3E}">
        <p14:creationId xmlns:p14="http://schemas.microsoft.com/office/powerpoint/2010/main" val="332431522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519</Words>
  <Application>Microsoft Office PowerPoint</Application>
  <PresentationFormat>On-screen Show (16:9)</PresentationFormat>
  <Paragraphs>41</Paragraphs>
  <Slides>17</Slides>
  <Notes>13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Montserrat</vt:lpstr>
      <vt:lpstr>Arial</vt:lpstr>
      <vt:lpstr>Focus</vt:lpstr>
      <vt:lpstr>Getting Started with Internet of Things (IoT)</vt:lpstr>
      <vt:lpstr>About me:</vt:lpstr>
      <vt:lpstr>Tentative Lesson Plan:</vt:lpstr>
      <vt:lpstr>How does Internet work?</vt:lpstr>
      <vt:lpstr>Recap</vt:lpstr>
      <vt:lpstr>What is a Microcontroller?</vt:lpstr>
      <vt:lpstr>Types of Microcontrollers:</vt:lpstr>
      <vt:lpstr>Difference between Microprocessor and Microcontroller:</vt:lpstr>
      <vt:lpstr>Difference between Arduino and NodeMCU:</vt:lpstr>
      <vt:lpstr>What is ESP8266 and NodeMCU?</vt:lpstr>
      <vt:lpstr>Specifications of NodeMCU:</vt:lpstr>
      <vt:lpstr>Pin configuration of  NodeMCU:</vt:lpstr>
      <vt:lpstr>Digital and Analog Signals</vt:lpstr>
      <vt:lpstr>What are Sensors?</vt:lpstr>
      <vt:lpstr>What are Actuators?</vt:lpstr>
      <vt:lpstr>Example</vt:lpstr>
      <vt:lpstr>Setting up the 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Internet of Things (IoT)</dc:title>
  <cp:lastModifiedBy>Akshet Patel</cp:lastModifiedBy>
  <cp:revision>10</cp:revision>
  <dcterms:modified xsi:type="dcterms:W3CDTF">2021-03-13T06:36:06Z</dcterms:modified>
</cp:coreProperties>
</file>