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verage-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swald-bold.fntdata"/><Relationship Id="rId6" Type="http://schemas.openxmlformats.org/officeDocument/2006/relationships/slide" Target="slides/slide1.xml"/><Relationship Id="rId18"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53605727dd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53605727dd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53605727dd_0_7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53605727dd_0_7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53605727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3605727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53605727d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3605727d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53605727dd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53605727dd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53605727dd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53605727dd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53605727dd_0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53605727dd_0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53605727dd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53605727dd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53605727dd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53605727dd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53605727dd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53605727dd_0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HOTEL BOOKING</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fontScale="92500" lnSpcReduction="20000"/>
          </a:bodyPr>
          <a:lstStyle/>
          <a:p>
            <a:pPr indent="0" lvl="0" marL="0" rtl="0" algn="r">
              <a:lnSpc>
                <a:spcPct val="115000"/>
              </a:lnSpc>
              <a:spcBef>
                <a:spcPts val="1800"/>
              </a:spcBef>
              <a:spcAft>
                <a:spcPts val="0"/>
              </a:spcAft>
              <a:buNone/>
            </a:pPr>
            <a:r>
              <a:rPr b="1" lang="en">
                <a:solidFill>
                  <a:schemeClr val="lt2"/>
                </a:solidFill>
                <a:latin typeface="Arial"/>
                <a:ea typeface="Arial"/>
                <a:cs typeface="Arial"/>
                <a:sym typeface="Arial"/>
              </a:rPr>
              <a:t>A Data Analysis Journey</a:t>
            </a:r>
            <a:endParaRPr b="1">
              <a:solidFill>
                <a:schemeClr val="lt2"/>
              </a:solidFill>
              <a:latin typeface="Arial"/>
              <a:ea typeface="Arial"/>
              <a:cs typeface="Arial"/>
              <a:sym typeface="Arial"/>
            </a:endParaRPr>
          </a:p>
          <a:p>
            <a:pPr indent="0" lvl="0" marL="0" rtl="0" algn="ctr">
              <a:spcBef>
                <a:spcPts val="40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RESERVATION STATUS</a:t>
            </a:r>
            <a:endParaRPr/>
          </a:p>
        </p:txBody>
      </p:sp>
      <p:sp>
        <p:nvSpPr>
          <p:cNvPr id="117" name="Google Shape;117;p22"/>
          <p:cNvSpPr txBox="1"/>
          <p:nvPr>
            <p:ph idx="1" type="body"/>
          </p:nvPr>
        </p:nvSpPr>
        <p:spPr>
          <a:xfrm>
            <a:off x="311700" y="1152475"/>
            <a:ext cx="8520600" cy="1745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500">
                <a:latin typeface="Arial"/>
                <a:ea typeface="Arial"/>
                <a:cs typeface="Arial"/>
                <a:sym typeface="Arial"/>
              </a:rPr>
              <a:t>To add more context, we analyzed booking trends by month and market segment. A bar plot showed that peak booking months were July and August, especially for Resort Hotels, underscoring their draw during summer vacations. City Hotels, meanwhile, maintained a more consistent flow year-round.</a:t>
            </a:r>
            <a:endParaRPr sz="1500">
              <a:latin typeface="Arial"/>
              <a:ea typeface="Arial"/>
              <a:cs typeface="Arial"/>
              <a:sym typeface="Arial"/>
            </a:endParaRPr>
          </a:p>
          <a:p>
            <a:pPr indent="0" lvl="0" marL="0" rtl="0" algn="l">
              <a:spcBef>
                <a:spcPts val="1200"/>
              </a:spcBef>
              <a:spcAft>
                <a:spcPts val="1200"/>
              </a:spcAft>
              <a:buNone/>
            </a:pPr>
            <a:r>
              <a:t/>
            </a:r>
            <a:endParaRPr/>
          </a:p>
        </p:txBody>
      </p:sp>
      <p:pic>
        <p:nvPicPr>
          <p:cNvPr id="118" name="Google Shape;118;p22" title="output4.png"/>
          <p:cNvPicPr preferRelativeResize="0"/>
          <p:nvPr/>
        </p:nvPicPr>
        <p:blipFill>
          <a:blip r:embed="rId3">
            <a:alphaModFix/>
          </a:blip>
          <a:stretch>
            <a:fillRect/>
          </a:stretch>
        </p:blipFill>
        <p:spPr>
          <a:xfrm>
            <a:off x="1458687" y="2295225"/>
            <a:ext cx="6226623" cy="27100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SUGGESTIONS</a:t>
            </a:r>
            <a:endParaRPr/>
          </a:p>
        </p:txBody>
      </p:sp>
      <p:sp>
        <p:nvSpPr>
          <p:cNvPr id="124" name="Google Shape;124;p23"/>
          <p:cNvSpPr txBox="1"/>
          <p:nvPr>
            <p:ph idx="1" type="body"/>
          </p:nvPr>
        </p:nvSpPr>
        <p:spPr>
          <a:xfrm>
            <a:off x="311700" y="1152475"/>
            <a:ext cx="8520600" cy="3487200"/>
          </a:xfrm>
          <a:prstGeom prst="rect">
            <a:avLst/>
          </a:prstGeom>
        </p:spPr>
        <p:txBody>
          <a:bodyPr anchorCtr="0" anchor="t" bIns="91425" lIns="91425" spcFirstLastPara="1" rIns="91425" wrap="square" tIns="91425">
            <a:normAutofit fontScale="55000"/>
          </a:bodyPr>
          <a:lstStyle/>
          <a:p>
            <a:pPr indent="-312420" lvl="0" marL="457200" rtl="0" algn="l">
              <a:spcBef>
                <a:spcPts val="1200"/>
              </a:spcBef>
              <a:spcAft>
                <a:spcPts val="0"/>
              </a:spcAft>
              <a:buClr>
                <a:schemeClr val="accent3"/>
              </a:buClr>
              <a:buSzPct val="100000"/>
              <a:buFont typeface="Arial"/>
              <a:buChar char="●"/>
            </a:pPr>
            <a:r>
              <a:rPr lang="en" sz="2400" u="sng">
                <a:latin typeface="Arial"/>
                <a:ea typeface="Arial"/>
                <a:cs typeface="Arial"/>
                <a:sym typeface="Arial"/>
              </a:rPr>
              <a:t>Dynamic Pricing</a:t>
            </a:r>
            <a:r>
              <a:rPr lang="en" sz="2400">
                <a:latin typeface="Arial"/>
                <a:ea typeface="Arial"/>
                <a:cs typeface="Arial"/>
                <a:sym typeface="Arial"/>
              </a:rPr>
              <a:t>: Implement flexible pricing strategies, increasing rates during peak demand (summer for Resort Hotels, business-heavy months for City Hotels) and offering discounts in low-demand periods.</a:t>
            </a:r>
            <a:endParaRPr sz="2400">
              <a:latin typeface="Arial"/>
              <a:ea typeface="Arial"/>
              <a:cs typeface="Arial"/>
              <a:sym typeface="Arial"/>
            </a:endParaRPr>
          </a:p>
          <a:p>
            <a:pPr indent="-312420" lvl="0" marL="457200" rtl="0" algn="l">
              <a:spcBef>
                <a:spcPts val="0"/>
              </a:spcBef>
              <a:spcAft>
                <a:spcPts val="0"/>
              </a:spcAft>
              <a:buClr>
                <a:schemeClr val="accent3"/>
              </a:buClr>
              <a:buSzPct val="100000"/>
              <a:buFont typeface="Arial"/>
              <a:buChar char="●"/>
            </a:pPr>
            <a:r>
              <a:rPr lang="en" sz="2400" u="sng">
                <a:latin typeface="Arial"/>
                <a:ea typeface="Arial"/>
                <a:cs typeface="Arial"/>
                <a:sym typeface="Arial"/>
              </a:rPr>
              <a:t>Cancellation Policy Review</a:t>
            </a:r>
            <a:r>
              <a:rPr lang="en" sz="2400">
                <a:latin typeface="Arial"/>
                <a:ea typeface="Arial"/>
                <a:cs typeface="Arial"/>
                <a:sym typeface="Arial"/>
              </a:rPr>
              <a:t>: For City Hotels, consider introducing stricter cancellation policies or incentives for non-refundable bookings to manage high cancellation rates.</a:t>
            </a:r>
            <a:endParaRPr sz="2400">
              <a:latin typeface="Arial"/>
              <a:ea typeface="Arial"/>
              <a:cs typeface="Arial"/>
              <a:sym typeface="Arial"/>
            </a:endParaRPr>
          </a:p>
          <a:p>
            <a:pPr indent="-312420" lvl="0" marL="457200" rtl="0" algn="l">
              <a:spcBef>
                <a:spcPts val="0"/>
              </a:spcBef>
              <a:spcAft>
                <a:spcPts val="0"/>
              </a:spcAft>
              <a:buClr>
                <a:schemeClr val="accent3"/>
              </a:buClr>
              <a:buSzPct val="100000"/>
              <a:buFont typeface="Arial"/>
              <a:buChar char="●"/>
            </a:pPr>
            <a:r>
              <a:rPr lang="en" sz="2400" u="sng">
                <a:latin typeface="Arial"/>
                <a:ea typeface="Arial"/>
                <a:cs typeface="Arial"/>
                <a:sym typeface="Arial"/>
              </a:rPr>
              <a:t>Marketing Campaigns</a:t>
            </a:r>
            <a:r>
              <a:rPr lang="en" sz="2400">
                <a:latin typeface="Arial"/>
                <a:ea typeface="Arial"/>
                <a:cs typeface="Arial"/>
                <a:sym typeface="Arial"/>
              </a:rPr>
              <a:t>: Focus marketing efforts on domestic travelers, especially in top source countries like Portugal, UK, and France, while also targeting international markets in the off-season.</a:t>
            </a:r>
            <a:endParaRPr sz="2400">
              <a:latin typeface="Arial"/>
              <a:ea typeface="Arial"/>
              <a:cs typeface="Arial"/>
              <a:sym typeface="Arial"/>
            </a:endParaRPr>
          </a:p>
          <a:p>
            <a:pPr indent="-312420" lvl="0" marL="457200" rtl="0" algn="l">
              <a:spcBef>
                <a:spcPts val="0"/>
              </a:spcBef>
              <a:spcAft>
                <a:spcPts val="0"/>
              </a:spcAft>
              <a:buClr>
                <a:schemeClr val="accent3"/>
              </a:buClr>
              <a:buSzPct val="100000"/>
              <a:buFont typeface="Arial"/>
              <a:buChar char="●"/>
            </a:pPr>
            <a:r>
              <a:rPr lang="en" sz="2400" u="sng">
                <a:latin typeface="Arial"/>
                <a:ea typeface="Arial"/>
                <a:cs typeface="Arial"/>
                <a:sym typeface="Arial"/>
              </a:rPr>
              <a:t>Seasonal Staffing</a:t>
            </a:r>
            <a:r>
              <a:rPr lang="en" sz="2400">
                <a:latin typeface="Arial"/>
                <a:ea typeface="Arial"/>
                <a:cs typeface="Arial"/>
                <a:sym typeface="Arial"/>
              </a:rPr>
              <a:t>: Adjust staffing levels to match seasonal demand—ramping up in July and August for Resort Hotels, and maintaining steady staff for City Hotels year-round.</a:t>
            </a:r>
            <a:endParaRPr sz="2400">
              <a:latin typeface="Arial"/>
              <a:ea typeface="Arial"/>
              <a:cs typeface="Arial"/>
              <a:sym typeface="Arial"/>
            </a:endParaRPr>
          </a:p>
          <a:p>
            <a:pPr indent="-312420" lvl="0" marL="457200" rtl="0" algn="l">
              <a:spcBef>
                <a:spcPts val="0"/>
              </a:spcBef>
              <a:spcAft>
                <a:spcPts val="0"/>
              </a:spcAft>
              <a:buClr>
                <a:schemeClr val="accent3"/>
              </a:buClr>
              <a:buSzPct val="100000"/>
              <a:buFont typeface="Arial"/>
              <a:buChar char="●"/>
            </a:pPr>
            <a:r>
              <a:rPr lang="en" sz="2400" u="sng">
                <a:latin typeface="Arial"/>
                <a:ea typeface="Arial"/>
                <a:cs typeface="Arial"/>
                <a:sym typeface="Arial"/>
              </a:rPr>
              <a:t>Lead Time Monitoring</a:t>
            </a:r>
            <a:r>
              <a:rPr lang="en" sz="2400">
                <a:latin typeface="Arial"/>
                <a:ea typeface="Arial"/>
                <a:cs typeface="Arial"/>
                <a:sym typeface="Arial"/>
              </a:rPr>
              <a:t>: Use lead time data to predict demand and adjust inventory and promotions proactively.</a:t>
            </a:r>
            <a:endParaRPr sz="2400">
              <a:latin typeface="Arial"/>
              <a:ea typeface="Arial"/>
              <a:cs typeface="Arial"/>
              <a:sym typeface="Arial"/>
            </a:endParaRPr>
          </a:p>
          <a:p>
            <a:pPr indent="-312420" lvl="0" marL="457200" rtl="0" algn="l">
              <a:spcBef>
                <a:spcPts val="0"/>
              </a:spcBef>
              <a:spcAft>
                <a:spcPts val="0"/>
              </a:spcAft>
              <a:buClr>
                <a:schemeClr val="accent3"/>
              </a:buClr>
              <a:buSzPct val="100000"/>
              <a:buFont typeface="Arial"/>
              <a:buChar char="●"/>
            </a:pPr>
            <a:r>
              <a:rPr lang="en" sz="2400" u="sng">
                <a:latin typeface="Arial"/>
                <a:ea typeface="Arial"/>
                <a:cs typeface="Arial"/>
                <a:sym typeface="Arial"/>
              </a:rPr>
              <a:t>Customer Segmentation</a:t>
            </a:r>
            <a:r>
              <a:rPr lang="en" sz="2400">
                <a:latin typeface="Arial"/>
                <a:ea typeface="Arial"/>
                <a:cs typeface="Arial"/>
                <a:sym typeface="Arial"/>
              </a:rPr>
              <a:t>: Develop targeted offers for leisure vs. business travelers to cater to their distinct needs and behaviors.</a:t>
            </a:r>
            <a:endParaRPr sz="24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PROBLEM STATEMENT</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en" sz="1500"/>
              <a:t>In recent years , City Hotel and Resort hotels  faces significant challenges due to frequent reservation cancellations, which impact revenue predictability, resource allocation, and customer satisfaction. Understanding the factors that influence booking behavior—particularly cancellations—is critical for improving operational efficiency and financial performance.</a:t>
            </a:r>
            <a:endParaRPr sz="1500"/>
          </a:p>
          <a:p>
            <a:pPr indent="0" lvl="0" marL="0" rtl="0" algn="l">
              <a:lnSpc>
                <a:spcPct val="95000"/>
              </a:lnSpc>
              <a:spcBef>
                <a:spcPts val="1200"/>
              </a:spcBef>
              <a:spcAft>
                <a:spcPts val="0"/>
              </a:spcAft>
              <a:buNone/>
            </a:pPr>
            <a:r>
              <a:rPr lang="en" sz="1500"/>
              <a:t>This project aims to analyze hotel booking data from city and resort hotels to:</a:t>
            </a:r>
            <a:endParaRPr sz="1500"/>
          </a:p>
          <a:p>
            <a:pPr indent="-323850" lvl="0" marL="457200" rtl="0" algn="l">
              <a:lnSpc>
                <a:spcPct val="95000"/>
              </a:lnSpc>
              <a:spcBef>
                <a:spcPts val="1200"/>
              </a:spcBef>
              <a:spcAft>
                <a:spcPts val="0"/>
              </a:spcAft>
              <a:buSzPts val="1500"/>
              <a:buChar char="●"/>
            </a:pPr>
            <a:r>
              <a:rPr lang="en" sz="1500"/>
              <a:t>Identify patterns and trends associated with cancellations.</a:t>
            </a:r>
            <a:endParaRPr sz="1500"/>
          </a:p>
          <a:p>
            <a:pPr indent="-323850" lvl="0" marL="457200" rtl="0" algn="l">
              <a:lnSpc>
                <a:spcPct val="95000"/>
              </a:lnSpc>
              <a:spcBef>
                <a:spcPts val="0"/>
              </a:spcBef>
              <a:spcAft>
                <a:spcPts val="0"/>
              </a:spcAft>
              <a:buSzPts val="1500"/>
              <a:buChar char="●"/>
            </a:pPr>
            <a:r>
              <a:rPr lang="en" sz="1500"/>
              <a:t>Examine the impact of market segments, seasonality, and hotel type on booking outcomes.</a:t>
            </a:r>
            <a:endParaRPr sz="1500"/>
          </a:p>
          <a:p>
            <a:pPr indent="-323850" lvl="0" marL="457200" rtl="0" algn="l">
              <a:lnSpc>
                <a:spcPct val="95000"/>
              </a:lnSpc>
              <a:spcBef>
                <a:spcPts val="0"/>
              </a:spcBef>
              <a:spcAft>
                <a:spcPts val="0"/>
              </a:spcAft>
              <a:buSzPts val="1500"/>
              <a:buChar char="●"/>
            </a:pPr>
            <a:r>
              <a:rPr lang="en" sz="1500"/>
              <a:t>Explore average daily rate (ADR) variations over time.</a:t>
            </a:r>
            <a:endParaRPr sz="1500"/>
          </a:p>
          <a:p>
            <a:pPr indent="-323850" lvl="0" marL="457200" rtl="0" algn="l">
              <a:lnSpc>
                <a:spcPct val="95000"/>
              </a:lnSpc>
              <a:spcBef>
                <a:spcPts val="0"/>
              </a:spcBef>
              <a:spcAft>
                <a:spcPts val="0"/>
              </a:spcAft>
              <a:buSzPts val="1500"/>
              <a:buChar char="●"/>
            </a:pPr>
            <a:r>
              <a:rPr lang="en" sz="1500"/>
              <a:t>Extract actionable insights that can inform strategic decisions in pricing, customer targeting, and policy setting.</a:t>
            </a:r>
            <a:endParaRPr sz="1500"/>
          </a:p>
          <a:p>
            <a:pPr indent="0" lvl="0" marL="0" rtl="0" algn="l">
              <a:lnSpc>
                <a:spcPct val="95000"/>
              </a:lnSpc>
              <a:spcBef>
                <a:spcPts val="1200"/>
              </a:spcBef>
              <a:spcAft>
                <a:spcPts val="0"/>
              </a:spcAft>
              <a:buNone/>
            </a:pPr>
            <a:r>
              <a:rPr lang="en" sz="1500"/>
              <a:t>The ultimate objective is to provide data-driven recommendations that help minimize cancellations, improve revenue management, and enhance customer satisfaction in the competitive hotel industry.</a:t>
            </a:r>
            <a:endParaRPr sz="1500"/>
          </a:p>
          <a:p>
            <a:pPr indent="0" lvl="0" marL="0" rtl="0" algn="l">
              <a:lnSpc>
                <a:spcPct val="95000"/>
              </a:lnSpc>
              <a:spcBef>
                <a:spcPts val="1200"/>
              </a:spcBef>
              <a:spcAft>
                <a:spcPts val="1200"/>
              </a:spcAft>
              <a:buNone/>
            </a:pPr>
            <a: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ASSUMPTIONS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318628" lvl="0" marL="457200" rtl="0" algn="l">
              <a:spcBef>
                <a:spcPts val="0"/>
              </a:spcBef>
              <a:spcAft>
                <a:spcPts val="0"/>
              </a:spcAft>
              <a:buSzPct val="100000"/>
              <a:buChar char="●"/>
            </a:pPr>
            <a:r>
              <a:rPr lang="en" sz="5671"/>
              <a:t>The dataset accurately reflects real hotel booking activity.</a:t>
            </a:r>
            <a:br>
              <a:rPr lang="en" sz="5671"/>
            </a:br>
            <a:endParaRPr sz="5671"/>
          </a:p>
          <a:p>
            <a:pPr indent="-318628" lvl="0" marL="457200" rtl="0" algn="l">
              <a:spcBef>
                <a:spcPts val="0"/>
              </a:spcBef>
              <a:spcAft>
                <a:spcPts val="0"/>
              </a:spcAft>
              <a:buSzPct val="100000"/>
              <a:buChar char="●"/>
            </a:pPr>
            <a:r>
              <a:rPr lang="en" sz="5671"/>
              <a:t>Dropping missing values does not significantly bias the analysis.</a:t>
            </a:r>
            <a:br>
              <a:rPr lang="en" sz="5671"/>
            </a:br>
            <a:endParaRPr sz="5671"/>
          </a:p>
          <a:p>
            <a:pPr indent="-318628" lvl="0" marL="457200" rtl="0" algn="l">
              <a:spcBef>
                <a:spcPts val="0"/>
              </a:spcBef>
              <a:spcAft>
                <a:spcPts val="0"/>
              </a:spcAft>
              <a:buSzPct val="100000"/>
              <a:buChar char="●"/>
            </a:pPr>
            <a:r>
              <a:rPr lang="en" sz="5671"/>
              <a:t>ADR values above 4000 are considered outliers and excluded.</a:t>
            </a:r>
            <a:br>
              <a:rPr lang="en" sz="5671"/>
            </a:br>
            <a:endParaRPr sz="5671"/>
          </a:p>
          <a:p>
            <a:pPr indent="-318628" lvl="0" marL="457200" rtl="0" algn="l">
              <a:spcBef>
                <a:spcPts val="0"/>
              </a:spcBef>
              <a:spcAft>
                <a:spcPts val="0"/>
              </a:spcAft>
              <a:buSzPct val="100000"/>
              <a:buChar char="●"/>
            </a:pPr>
            <a:r>
              <a:rPr lang="en" sz="5671"/>
              <a:t>The is_canceled field reliably indicates cancellation status.</a:t>
            </a:r>
            <a:br>
              <a:rPr lang="en" sz="5671"/>
            </a:br>
            <a:endParaRPr sz="5671"/>
          </a:p>
          <a:p>
            <a:pPr indent="-318628" lvl="0" marL="457200" rtl="0" algn="l">
              <a:spcBef>
                <a:spcPts val="0"/>
              </a:spcBef>
              <a:spcAft>
                <a:spcPts val="0"/>
              </a:spcAft>
              <a:buSzPct val="100000"/>
              <a:buChar char="●"/>
            </a:pPr>
            <a:r>
              <a:rPr lang="en" sz="5671"/>
              <a:t>Monthly trends are assumed to represent typical seasonality.</a:t>
            </a:r>
            <a:br>
              <a:rPr lang="en" sz="5671"/>
            </a:br>
            <a:endParaRPr sz="5671"/>
          </a:p>
          <a:p>
            <a:pPr indent="-318628" lvl="0" marL="457200" rtl="0" algn="l">
              <a:spcBef>
                <a:spcPts val="0"/>
              </a:spcBef>
              <a:spcAft>
                <a:spcPts val="0"/>
              </a:spcAft>
              <a:buSzPct val="100000"/>
              <a:buChar char="●"/>
            </a:pPr>
            <a:r>
              <a:rPr lang="en" sz="5671"/>
              <a:t>Customer behavior is stable during the dataset period.</a:t>
            </a:r>
            <a:br>
              <a:rPr lang="en" sz="5671"/>
            </a:br>
            <a:endParaRPr sz="5671"/>
          </a:p>
          <a:p>
            <a:pPr indent="-318628" lvl="0" marL="457200" rtl="0" algn="l">
              <a:spcBef>
                <a:spcPts val="0"/>
              </a:spcBef>
              <a:spcAft>
                <a:spcPts val="0"/>
              </a:spcAft>
              <a:buSzPct val="100000"/>
              <a:buChar char="●"/>
            </a:pPr>
            <a:r>
              <a:rPr lang="en" sz="5671"/>
              <a:t>Market segment labels are accurate and well-defined.</a:t>
            </a:r>
            <a:br>
              <a:rPr lang="en" sz="5671"/>
            </a:br>
            <a:endParaRPr sz="5671"/>
          </a:p>
          <a:p>
            <a:pPr indent="-318628" lvl="0" marL="457200" rtl="0" algn="l">
              <a:spcBef>
                <a:spcPts val="0"/>
              </a:spcBef>
              <a:spcAft>
                <a:spcPts val="0"/>
              </a:spcAft>
              <a:buSzPct val="100000"/>
              <a:buChar char="●"/>
            </a:pPr>
            <a:r>
              <a:rPr lang="en" sz="5671"/>
              <a:t>No major external events affected booking patterns.</a:t>
            </a:r>
            <a:endParaRPr sz="5671"/>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400"/>
              </a:spcBef>
              <a:spcAft>
                <a:spcPts val="0"/>
              </a:spcAft>
              <a:buNone/>
            </a:pPr>
            <a:r>
              <a:rPr lang="en" sz="3077"/>
              <a:t>Setting the Scene</a:t>
            </a:r>
            <a:endParaRPr sz="3077"/>
          </a:p>
          <a:p>
            <a:pPr indent="0" lvl="0" marL="0" rtl="0" algn="l">
              <a:spcBef>
                <a:spcPts val="400"/>
              </a:spcBef>
              <a:spcAft>
                <a:spcPts val="0"/>
              </a:spcAft>
              <a:buNone/>
            </a:pPr>
            <a:r>
              <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500"/>
              <a:t>Our dataset was a treasure trove of information, containing details about bookings from two types of hotels: City Hotel and Resort Hotel. The data included everything from the number of guests to reservation statuses and even the daily rates paid.</a:t>
            </a:r>
            <a:endParaRPr sz="1500"/>
          </a:p>
          <a:p>
            <a:pPr indent="0" lvl="0" marL="0" rtl="0" algn="l">
              <a:spcBef>
                <a:spcPts val="1200"/>
              </a:spcBef>
              <a:spcAft>
                <a:spcPts val="0"/>
              </a:spcAft>
              <a:buNone/>
            </a:pPr>
            <a:r>
              <a:rPr lang="en" sz="1500"/>
              <a:t>Before diving into insights, we performed essential data cleaning. We explored the dataset, identified missing values, and decided to drop the heavily incomplete company and agent columns. Rows with any remaining missing data were also removed. We transformed reservation_status_date into a datetime format, which became crucial for time-based trends, and filtered out extreme outliers (like ADRs over 4000) to maintain focus on typical patterns.</a:t>
            </a:r>
            <a:endParaRPr sz="1500"/>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Unveiling</a:t>
            </a:r>
            <a:r>
              <a:rPr lang="en"/>
              <a:t> Pattern</a:t>
            </a:r>
            <a:endParaRPr/>
          </a:p>
        </p:txBody>
      </p:sp>
      <p:sp>
        <p:nvSpPr>
          <p:cNvPr id="84" name="Google Shape;84;p17"/>
          <p:cNvSpPr txBox="1"/>
          <p:nvPr>
            <p:ph idx="1" type="body"/>
          </p:nvPr>
        </p:nvSpPr>
        <p:spPr>
          <a:xfrm>
            <a:off x="311700" y="1384700"/>
            <a:ext cx="4032900" cy="31680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SzPts val="275"/>
              <a:buNone/>
            </a:pPr>
            <a:r>
              <a:rPr lang="en" sz="1653">
                <a:latin typeface="Arial"/>
                <a:ea typeface="Arial"/>
                <a:cs typeface="Arial"/>
                <a:sym typeface="Arial"/>
              </a:rPr>
              <a:t>We first examined cancellation trends. Roughly 37% of bookings were cancelled, a surprisingly high number that was clearly illustrated in a bar chart comparing cancelled and non-cancelled bookings. When breaking this down by hotel type, City Hotels showed a higher cancellation rate than Resort Hotels, possibly reflecting their appeal to business travelers who may have less predictable schedules.</a:t>
            </a:r>
            <a:endParaRPr sz="1653">
              <a:latin typeface="Arial"/>
              <a:ea typeface="Arial"/>
              <a:cs typeface="Arial"/>
              <a:sym typeface="Arial"/>
            </a:endParaRPr>
          </a:p>
          <a:p>
            <a:pPr indent="0" lvl="0" marL="0" rtl="0" algn="l">
              <a:lnSpc>
                <a:spcPct val="105000"/>
              </a:lnSpc>
              <a:spcBef>
                <a:spcPts val="1200"/>
              </a:spcBef>
              <a:spcAft>
                <a:spcPts val="1200"/>
              </a:spcAft>
              <a:buSzPts val="275"/>
              <a:buNone/>
            </a:pPr>
            <a:r>
              <a:t/>
            </a:r>
            <a:endParaRPr sz="650"/>
          </a:p>
        </p:txBody>
      </p:sp>
      <p:pic>
        <p:nvPicPr>
          <p:cNvPr id="85" name="Google Shape;85;p17" title="output.png"/>
          <p:cNvPicPr preferRelativeResize="0"/>
          <p:nvPr/>
        </p:nvPicPr>
        <p:blipFill>
          <a:blip r:embed="rId3">
            <a:alphaModFix/>
          </a:blip>
          <a:stretch>
            <a:fillRect/>
          </a:stretch>
        </p:blipFill>
        <p:spPr>
          <a:xfrm>
            <a:off x="4890233" y="1384700"/>
            <a:ext cx="4040518" cy="3069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idx="1" type="body"/>
          </p:nvPr>
        </p:nvSpPr>
        <p:spPr>
          <a:xfrm>
            <a:off x="311700" y="426300"/>
            <a:ext cx="4091100" cy="47172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n" sz="1500">
                <a:latin typeface="Arial"/>
                <a:ea typeface="Arial"/>
                <a:cs typeface="Arial"/>
                <a:sym typeface="Arial"/>
              </a:rPr>
              <a:t>A key aspect of our analysis focused on the reservation status in different hotels. We examined how booking outcomes—whether reservations were honored, canceled, or marked as no-shows—varied between City and Resort Hotels. A count plot helped us visualize this: City Hotels had a higher proportion of canceled bookings compared to Resort Hotels, while Resort Hotels showed a stronger ratio of completed stays. This pattern suggests that City Hotels, likely catering to more business travelers, face greater volatility in bookings. The data highlighted that understanding these differences is crucial for tailoring cancellation policies and forecasting occupancy more accurately.</a:t>
            </a:r>
            <a:endParaRPr sz="1500">
              <a:latin typeface="Arial"/>
              <a:ea typeface="Arial"/>
              <a:cs typeface="Arial"/>
              <a:sym typeface="Arial"/>
            </a:endParaRPr>
          </a:p>
          <a:p>
            <a:pPr indent="0" lvl="0" marL="0" rtl="0" algn="l">
              <a:spcBef>
                <a:spcPts val="1200"/>
              </a:spcBef>
              <a:spcAft>
                <a:spcPts val="1200"/>
              </a:spcAft>
              <a:buNone/>
            </a:pPr>
            <a:r>
              <a:t/>
            </a:r>
            <a:endParaRPr>
              <a:solidFill>
                <a:schemeClr val="dk2"/>
              </a:solidFill>
            </a:endParaRPr>
          </a:p>
        </p:txBody>
      </p:sp>
      <p:pic>
        <p:nvPicPr>
          <p:cNvPr id="91" name="Google Shape;91;p18" title="output1.png"/>
          <p:cNvPicPr preferRelativeResize="0"/>
          <p:nvPr/>
        </p:nvPicPr>
        <p:blipFill>
          <a:blip r:embed="rId3">
            <a:alphaModFix/>
          </a:blip>
          <a:stretch>
            <a:fillRect/>
          </a:stretch>
        </p:blipFill>
        <p:spPr>
          <a:xfrm>
            <a:off x="4402800" y="426300"/>
            <a:ext cx="4436401" cy="37925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SEASONALITY</a:t>
            </a:r>
            <a:endParaRPr/>
          </a:p>
        </p:txBody>
      </p:sp>
      <p:sp>
        <p:nvSpPr>
          <p:cNvPr id="97" name="Google Shape;97;p19"/>
          <p:cNvSpPr txBox="1"/>
          <p:nvPr>
            <p:ph idx="1" type="body"/>
          </p:nvPr>
        </p:nvSpPr>
        <p:spPr>
          <a:xfrm>
            <a:off x="311700" y="1152475"/>
            <a:ext cx="8520600" cy="20505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n" sz="1500">
                <a:latin typeface="Arial"/>
                <a:ea typeface="Arial"/>
                <a:cs typeface="Arial"/>
                <a:sym typeface="Arial"/>
              </a:rPr>
              <a:t>We also investigated the </a:t>
            </a:r>
            <a:r>
              <a:rPr b="1" lang="en" sz="1500">
                <a:latin typeface="Arial"/>
                <a:ea typeface="Arial"/>
                <a:cs typeface="Arial"/>
                <a:sym typeface="Arial"/>
              </a:rPr>
              <a:t>reservation status per month</a:t>
            </a:r>
            <a:r>
              <a:rPr lang="en" sz="1500">
                <a:latin typeface="Arial"/>
                <a:ea typeface="Arial"/>
                <a:cs typeface="Arial"/>
                <a:sym typeface="Arial"/>
              </a:rPr>
              <a:t> to understand seasonal patterns in cancellations and completions. By grouping data by month and reservation status, we observed clear trends: cancellations tended to peak in the early part of the year (January to March), while completed stays surged during the summer months, especially in July and August. This analysis, visualized through a stacked bar chart, highlighted how seasonality impacts not just bookings but also their outcomes, offering valuable insights for hotel planning and staffing.</a:t>
            </a:r>
            <a:endParaRPr sz="1500">
              <a:latin typeface="Arial"/>
              <a:ea typeface="Arial"/>
              <a:cs typeface="Arial"/>
              <a:sym typeface="Arial"/>
            </a:endParaRPr>
          </a:p>
          <a:p>
            <a:pPr indent="0" lvl="0" marL="0" rtl="0" algn="l">
              <a:spcBef>
                <a:spcPts val="1200"/>
              </a:spcBef>
              <a:spcAft>
                <a:spcPts val="1200"/>
              </a:spcAft>
              <a:buNone/>
            </a:pPr>
            <a:r>
              <a:t/>
            </a:r>
            <a:endParaRPr sz="1500"/>
          </a:p>
        </p:txBody>
      </p:sp>
      <p:pic>
        <p:nvPicPr>
          <p:cNvPr id="98" name="Google Shape;98;p19" title="output2.png"/>
          <p:cNvPicPr preferRelativeResize="0"/>
          <p:nvPr/>
        </p:nvPicPr>
        <p:blipFill>
          <a:blip r:embed="rId3">
            <a:alphaModFix/>
          </a:blip>
          <a:stretch>
            <a:fillRect/>
          </a:stretch>
        </p:blipFill>
        <p:spPr>
          <a:xfrm>
            <a:off x="2755288" y="2810925"/>
            <a:ext cx="3633424" cy="2223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TIME TRAVEL THROUGH DATA</a:t>
            </a:r>
            <a:endParaRPr/>
          </a:p>
        </p:txBody>
      </p:sp>
      <p:sp>
        <p:nvSpPr>
          <p:cNvPr id="104" name="Google Shape;104;p20"/>
          <p:cNvSpPr txBox="1"/>
          <p:nvPr>
            <p:ph idx="1" type="body"/>
          </p:nvPr>
        </p:nvSpPr>
        <p:spPr>
          <a:xfrm>
            <a:off x="311700" y="1152475"/>
            <a:ext cx="8520600" cy="15423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rPr lang="en" sz="1500">
                <a:latin typeface="Arial"/>
                <a:ea typeface="Arial"/>
                <a:cs typeface="Arial"/>
                <a:sym typeface="Arial"/>
              </a:rPr>
              <a:t>Our analysis of the Average Daily Rate (ADR) over time revealed fascinating patterns. A line chart illustrated how Resort Hotels experienced sharp price spikes during holidays and vacation seasons, while City Hotels had steadier but distinct cycles, likely tied to business travel peaks. These insights suggest different pricing strategies may be needed for each hotel type.</a:t>
            </a:r>
            <a:endParaRPr sz="1500">
              <a:latin typeface="Arial"/>
              <a:ea typeface="Arial"/>
              <a:cs typeface="Arial"/>
              <a:sym typeface="Arial"/>
            </a:endParaRPr>
          </a:p>
          <a:p>
            <a:pPr indent="0" lvl="0" marL="0" rtl="0" algn="l">
              <a:spcBef>
                <a:spcPts val="1200"/>
              </a:spcBef>
              <a:spcAft>
                <a:spcPts val="1200"/>
              </a:spcAft>
              <a:buNone/>
            </a:pPr>
            <a:r>
              <a:t/>
            </a:r>
            <a:endParaRPr/>
          </a:p>
        </p:txBody>
      </p:sp>
      <p:pic>
        <p:nvPicPr>
          <p:cNvPr id="105" name="Google Shape;105;p20" title="output3.png"/>
          <p:cNvPicPr preferRelativeResize="0"/>
          <p:nvPr/>
        </p:nvPicPr>
        <p:blipFill>
          <a:blip r:embed="rId3">
            <a:alphaModFix/>
          </a:blip>
          <a:stretch>
            <a:fillRect/>
          </a:stretch>
        </p:blipFill>
        <p:spPr>
          <a:xfrm>
            <a:off x="2321087" y="2221375"/>
            <a:ext cx="4501825" cy="2692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idx="1" type="body"/>
          </p:nvPr>
        </p:nvSpPr>
        <p:spPr>
          <a:xfrm>
            <a:off x="311700" y="571900"/>
            <a:ext cx="8520600" cy="25293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500">
                <a:latin typeface="Arial"/>
                <a:ea typeface="Arial"/>
                <a:cs typeface="Arial"/>
                <a:sym typeface="Arial"/>
              </a:rPr>
              <a:t>We deepened our analysis of the Average Daily Rate (ADR) to understand its variation across different factors. By segmenting the data by hotel type, reservation status, and even lead time, we found notable insights. Resort Hotels commanded higher ADRs during peak seasons, especially in July and August, while City Hotels maintained relatively stable ADRs with modest rises during business-heavy months. Additionally, canceled bookings tended to have slightly lower ADRs, suggesting price sensitivity may influence cancellation behavior. This multi-faceted ADR analysis was visualized through line and box plots, offering a rich perspective on pricing dynamics.</a:t>
            </a:r>
            <a:endParaRPr sz="1500">
              <a:latin typeface="Arial"/>
              <a:ea typeface="Arial"/>
              <a:cs typeface="Arial"/>
              <a:sym typeface="Arial"/>
            </a:endParaRPr>
          </a:p>
          <a:p>
            <a:pPr indent="0" lvl="0" marL="0" rtl="0" algn="l">
              <a:spcBef>
                <a:spcPts val="1200"/>
              </a:spcBef>
              <a:spcAft>
                <a:spcPts val="1200"/>
              </a:spcAft>
              <a:buNone/>
            </a:pPr>
            <a:r>
              <a:t/>
            </a:r>
            <a:endParaRPr/>
          </a:p>
        </p:txBody>
      </p:sp>
      <p:pic>
        <p:nvPicPr>
          <p:cNvPr id="111" name="Google Shape;111;p21" title="output5.png"/>
          <p:cNvPicPr preferRelativeResize="0"/>
          <p:nvPr/>
        </p:nvPicPr>
        <p:blipFill>
          <a:blip r:embed="rId3">
            <a:alphaModFix/>
          </a:blip>
          <a:stretch>
            <a:fillRect/>
          </a:stretch>
        </p:blipFill>
        <p:spPr>
          <a:xfrm>
            <a:off x="1201637" y="2665800"/>
            <a:ext cx="6740723" cy="2249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