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E8C0FD-7FAB-4365-AC83-C8230A599BF0}"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8C0FD-7FAB-4365-AC83-C8230A599BF0}"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8C0FD-7FAB-4365-AC83-C8230A599BF0}"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8C0FD-7FAB-4365-AC83-C8230A599BF0}"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8C0FD-7FAB-4365-AC83-C8230A599BF0}"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E8C0FD-7FAB-4365-AC83-C8230A599BF0}"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E8C0FD-7FAB-4365-AC83-C8230A599BF0}"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E8C0FD-7FAB-4365-AC83-C8230A599BF0}"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8C0FD-7FAB-4365-AC83-C8230A599BF0}"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8C0FD-7FAB-4365-AC83-C8230A599BF0}"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8C0FD-7FAB-4365-AC83-C8230A599BF0}"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CE7C4-5DE8-4EB1-937D-5C7CADB466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8C0FD-7FAB-4365-AC83-C8230A599BF0}" type="datetimeFigureOut">
              <a:rPr lang="en-US" smtClean="0"/>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CE7C4-5DE8-4EB1-937D-5C7CADB466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mankharwal/Website-data/raw/master/uber-raw-data-sep14.csv.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fivethirtyeight/uber-pickups-in-new-york-city/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t>UBER TRIPS ANALYSIS</a:t>
            </a:r>
            <a:br>
              <a:rPr lang="en-US" dirty="0"/>
            </a:br>
            <a:r>
              <a:rPr lang="en-US" dirty="0"/>
              <a:t> Group-21</a:t>
            </a:r>
          </a:p>
        </p:txBody>
      </p:sp>
      <p:sp>
        <p:nvSpPr>
          <p:cNvPr id="3" name="Subtitle 2"/>
          <p:cNvSpPr>
            <a:spLocks noGrp="1"/>
          </p:cNvSpPr>
          <p:nvPr>
            <p:ph type="subTitle" idx="1"/>
          </p:nvPr>
        </p:nvSpPr>
        <p:spPr/>
        <p:txBody>
          <a:bodyPr>
            <a:normAutofit fontScale="85000" lnSpcReduction="20000"/>
          </a:bodyPr>
          <a:lstStyle/>
          <a:p>
            <a:r>
              <a:rPr lang="en-US" dirty="0" err="1">
                <a:solidFill>
                  <a:schemeClr val="tx1"/>
                </a:solidFill>
              </a:rPr>
              <a:t>Akshi</a:t>
            </a:r>
            <a:r>
              <a:rPr lang="en-US" dirty="0">
                <a:solidFill>
                  <a:schemeClr val="tx1"/>
                </a:solidFill>
              </a:rPr>
              <a:t> Gupta</a:t>
            </a:r>
          </a:p>
          <a:p>
            <a:r>
              <a:rPr lang="en-US" dirty="0" err="1">
                <a:solidFill>
                  <a:schemeClr val="tx1"/>
                </a:solidFill>
              </a:rPr>
              <a:t>Amol</a:t>
            </a:r>
            <a:r>
              <a:rPr lang="en-US" dirty="0">
                <a:solidFill>
                  <a:schemeClr val="tx1"/>
                </a:solidFill>
              </a:rPr>
              <a:t> </a:t>
            </a:r>
            <a:r>
              <a:rPr lang="en-US" dirty="0" err="1">
                <a:solidFill>
                  <a:schemeClr val="tx1"/>
                </a:solidFill>
              </a:rPr>
              <a:t>Agarwal</a:t>
            </a:r>
            <a:endParaRPr lang="en-US" dirty="0">
              <a:solidFill>
                <a:schemeClr val="tx1"/>
              </a:solidFill>
            </a:endParaRPr>
          </a:p>
          <a:p>
            <a:r>
              <a:rPr lang="en-US" dirty="0" err="1">
                <a:solidFill>
                  <a:schemeClr val="tx1"/>
                </a:solidFill>
              </a:rPr>
              <a:t>Astha</a:t>
            </a:r>
            <a:r>
              <a:rPr lang="en-US" dirty="0">
                <a:solidFill>
                  <a:schemeClr val="tx1"/>
                </a:solidFill>
              </a:rPr>
              <a:t> </a:t>
            </a:r>
            <a:r>
              <a:rPr lang="en-US" dirty="0" err="1">
                <a:solidFill>
                  <a:schemeClr val="tx1"/>
                </a:solidFill>
              </a:rPr>
              <a:t>Garg</a:t>
            </a:r>
            <a:endParaRPr lang="en-US" dirty="0">
              <a:solidFill>
                <a:schemeClr val="tx1"/>
              </a:solidFill>
            </a:endParaRPr>
          </a:p>
          <a:p>
            <a:r>
              <a:rPr lang="en-US" dirty="0" err="1">
                <a:solidFill>
                  <a:schemeClr val="tx1"/>
                </a:solidFill>
              </a:rPr>
              <a:t>Unnati</a:t>
            </a:r>
            <a:r>
              <a:rPr lang="en-US" dirty="0">
                <a:solidFill>
                  <a:schemeClr val="tx1"/>
                </a:solidFill>
              </a:rPr>
              <a:t> Soni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a:t>By looking at the daily trips we can say that the </a:t>
            </a:r>
            <a:r>
              <a:rPr lang="en-US" sz="2500" dirty="0" err="1"/>
              <a:t>Uber</a:t>
            </a:r>
            <a:r>
              <a:rPr lang="en-US" sz="2500" dirty="0"/>
              <a:t> trips are </a:t>
            </a:r>
            <a:r>
              <a:rPr lang="en-US" sz="2500" b="1" dirty="0"/>
              <a:t>rising on the working days </a:t>
            </a:r>
            <a:r>
              <a:rPr lang="en-US" sz="2500" dirty="0"/>
              <a:t>i.e. </a:t>
            </a:r>
            <a:r>
              <a:rPr lang="en-US" sz="2500" dirty="0" err="1"/>
              <a:t>Ubers</a:t>
            </a:r>
            <a:r>
              <a:rPr lang="en-US" sz="2500" dirty="0"/>
              <a:t> are used more from Monday to Friday and it is also very obvious that people will use </a:t>
            </a:r>
            <a:r>
              <a:rPr lang="en-US" sz="2500" dirty="0" err="1"/>
              <a:t>uber</a:t>
            </a:r>
            <a:r>
              <a:rPr lang="en-US" sz="2500" dirty="0"/>
              <a:t> when they have to go for work. And </a:t>
            </a:r>
            <a:r>
              <a:rPr lang="en-US" sz="2500" dirty="0" err="1"/>
              <a:t>Uber</a:t>
            </a:r>
            <a:r>
              <a:rPr lang="en-US" sz="2500" dirty="0"/>
              <a:t> trips </a:t>
            </a:r>
            <a:r>
              <a:rPr lang="en-US" sz="2500" b="1" dirty="0"/>
              <a:t>decreases on the weekends </a:t>
            </a:r>
            <a:r>
              <a:rPr lang="en-US" sz="2500" dirty="0"/>
              <a:t>i.e. Saturday and Sunday as these days are not working days so people will not use uber at that much extent.</a:t>
            </a:r>
          </a:p>
          <a:p>
            <a:endParaRPr lang="en-US" sz="2500" dirty="0"/>
          </a:p>
          <a:p>
            <a:r>
              <a:rPr lang="en-US" sz="2500" dirty="0"/>
              <a:t>Now let’s analyze the Uber trips according to the hours and see the variation in uber use </a:t>
            </a:r>
            <a:r>
              <a:rPr lang="en-US" sz="2500" b="1" dirty="0"/>
              <a:t>on the basis of hours</a:t>
            </a:r>
            <a:r>
              <a:rPr lang="en-US" sz="2700" dirty="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9).png"/>
          <p:cNvPicPr>
            <a:picLocks noGrp="1" noChangeAspect="1"/>
          </p:cNvPicPr>
          <p:nvPr>
            <p:ph idx="1"/>
          </p:nvPr>
        </p:nvPicPr>
        <p:blipFill>
          <a:blip r:embed="rId2"/>
          <a:stretch>
            <a:fillRect/>
          </a:stretch>
        </p:blipFill>
        <p:spPr>
          <a:xfrm>
            <a:off x="457200" y="1066800"/>
            <a:ext cx="8229600" cy="4875393"/>
          </a:xfrm>
        </p:spPr>
      </p:pic>
      <p:sp>
        <p:nvSpPr>
          <p:cNvPr id="2" name="TextBox 1">
            <a:extLst>
              <a:ext uri="{FF2B5EF4-FFF2-40B4-BE49-F238E27FC236}">
                <a16:creationId xmlns:a16="http://schemas.microsoft.com/office/drawing/2014/main" id="{62BDC9B2-3FE1-4E7E-83C5-B4289A9B8B56}"/>
              </a:ext>
            </a:extLst>
          </p:cNvPr>
          <p:cNvSpPr txBox="1"/>
          <p:nvPr/>
        </p:nvSpPr>
        <p:spPr>
          <a:xfrm>
            <a:off x="6248400" y="1905000"/>
            <a:ext cx="24384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Uber trips decreases after midnight and then start increasing after 5 am and the trips keep rising till 6 pm such that </a:t>
            </a:r>
            <a:r>
              <a:rPr lang="en-US" sz="1800" b="1" dirty="0"/>
              <a:t>6 pm is the busiest hour</a:t>
            </a:r>
            <a:r>
              <a:rPr lang="en-US" sz="1800" dirty="0"/>
              <a:t> for Uber then the trips start decreasing. </a:t>
            </a:r>
            <a:endParaRPr lang="en-IN" dirty="0"/>
          </a:p>
        </p:txBody>
      </p:sp>
      <p:cxnSp>
        <p:nvCxnSpPr>
          <p:cNvPr id="5" name="Straight Arrow Connector 4">
            <a:extLst>
              <a:ext uri="{FF2B5EF4-FFF2-40B4-BE49-F238E27FC236}">
                <a16:creationId xmlns:a16="http://schemas.microsoft.com/office/drawing/2014/main" id="{25A04C07-B6A7-4347-A322-A3FDC8B1ED2A}"/>
              </a:ext>
            </a:extLst>
          </p:cNvPr>
          <p:cNvCxnSpPr/>
          <p:nvPr/>
        </p:nvCxnSpPr>
        <p:spPr>
          <a:xfrm flipH="1">
            <a:off x="4800600" y="2438400"/>
            <a:ext cx="13716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E1E656-17FD-4C51-B844-0730349DE4D4}"/>
              </a:ext>
            </a:extLst>
          </p:cNvPr>
          <p:cNvSpPr txBox="1"/>
          <p:nvPr/>
        </p:nvSpPr>
        <p:spPr>
          <a:xfrm>
            <a:off x="1257300" y="216813"/>
            <a:ext cx="6629400"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dirty="0"/>
              <a:t>Analyze the Uber trips according to the hours</a:t>
            </a:r>
            <a:endParaRPr lang="en-I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500" dirty="0"/>
              <a:t>According to the hourly data, the Uber trips </a:t>
            </a:r>
            <a:r>
              <a:rPr lang="en-US" sz="2500" b="1" dirty="0"/>
              <a:t>decreases after midnight</a:t>
            </a:r>
            <a:r>
              <a:rPr lang="en-US" sz="2500" dirty="0"/>
              <a:t> and then start </a:t>
            </a:r>
            <a:r>
              <a:rPr lang="en-US" sz="2500" b="1" dirty="0"/>
              <a:t>increasing after 5 am </a:t>
            </a:r>
            <a:r>
              <a:rPr lang="en-US" sz="2500" dirty="0"/>
              <a:t>and the trips keep rising till 6 pm such that </a:t>
            </a:r>
            <a:r>
              <a:rPr lang="en-US" sz="2500" b="1" dirty="0"/>
              <a:t>6 pm is the busiest hour</a:t>
            </a:r>
            <a:r>
              <a:rPr lang="en-US" sz="2500" dirty="0"/>
              <a:t> for Uber then the trips start decreasing. </a:t>
            </a:r>
          </a:p>
          <a:p>
            <a:pPr marL="0" indent="0">
              <a:buNone/>
            </a:pPr>
            <a:endParaRPr lang="en-US" sz="2500" dirty="0"/>
          </a:p>
          <a:p>
            <a:r>
              <a:rPr lang="en-US" sz="2500" dirty="0"/>
              <a:t>As the mostly working time is from morning to evening time so Uber use will definitely increase during that time between 5:00 am to 6:00 pm.</a:t>
            </a:r>
          </a:p>
          <a:p>
            <a:pPr marL="0" indent="0">
              <a:buNone/>
            </a:pPr>
            <a:endParaRPr lang="en-US" sz="2500" dirty="0"/>
          </a:p>
          <a:p>
            <a:r>
              <a:rPr lang="en-US" sz="2500" dirty="0"/>
              <a:t>Now let’s analyze the </a:t>
            </a:r>
            <a:r>
              <a:rPr lang="en-US" sz="2500" dirty="0" err="1"/>
              <a:t>Uber</a:t>
            </a:r>
            <a:r>
              <a:rPr lang="en-US" sz="2500" dirty="0"/>
              <a:t> trips </a:t>
            </a:r>
            <a:r>
              <a:rPr lang="en-US" sz="2500" b="1" dirty="0"/>
              <a:t>according to the weekdays</a:t>
            </a:r>
            <a:r>
              <a:rPr lang="en-US" sz="2500" dirty="0"/>
              <a:t>:</a:t>
            </a:r>
          </a:p>
          <a:p>
            <a:pPr>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0).png"/>
          <p:cNvPicPr>
            <a:picLocks noGrp="1" noChangeAspect="1"/>
          </p:cNvPicPr>
          <p:nvPr>
            <p:ph idx="1"/>
          </p:nvPr>
        </p:nvPicPr>
        <p:blipFill>
          <a:blip r:embed="rId2"/>
          <a:stretch>
            <a:fillRect/>
          </a:stretch>
        </p:blipFill>
        <p:spPr>
          <a:xfrm>
            <a:off x="457200" y="1143000"/>
            <a:ext cx="8229600" cy="4832431"/>
          </a:xfrm>
        </p:spPr>
      </p:pic>
      <p:sp>
        <p:nvSpPr>
          <p:cNvPr id="2" name="TextBox 1">
            <a:extLst>
              <a:ext uri="{FF2B5EF4-FFF2-40B4-BE49-F238E27FC236}">
                <a16:creationId xmlns:a16="http://schemas.microsoft.com/office/drawing/2014/main" id="{6F080F43-2D32-4628-9FD0-E72C572E694C}"/>
              </a:ext>
            </a:extLst>
          </p:cNvPr>
          <p:cNvSpPr txBox="1"/>
          <p:nvPr/>
        </p:nvSpPr>
        <p:spPr>
          <a:xfrm>
            <a:off x="990600" y="304800"/>
            <a:ext cx="7162800" cy="4154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100" dirty="0"/>
              <a:t>Analyze the Uber trips according to the weekdays</a:t>
            </a:r>
            <a:endParaRPr lang="en-IN" sz="2100" dirty="0"/>
          </a:p>
        </p:txBody>
      </p:sp>
      <p:sp>
        <p:nvSpPr>
          <p:cNvPr id="3" name="TextBox 2">
            <a:extLst>
              <a:ext uri="{FF2B5EF4-FFF2-40B4-BE49-F238E27FC236}">
                <a16:creationId xmlns:a16="http://schemas.microsoft.com/office/drawing/2014/main" id="{C0B62930-5C6D-4854-81A8-ED6958C76E13}"/>
              </a:ext>
            </a:extLst>
          </p:cNvPr>
          <p:cNvSpPr txBox="1"/>
          <p:nvPr/>
        </p:nvSpPr>
        <p:spPr>
          <a:xfrm>
            <a:off x="6477000" y="2286000"/>
            <a:ext cx="2209800" cy="1981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100" dirty="0"/>
              <a:t>On Saturdays, the Uber trips are the lowest and on Mondays, they are the highest. </a:t>
            </a:r>
          </a:p>
          <a:p>
            <a:endParaRPr lang="en-IN" dirty="0"/>
          </a:p>
        </p:txBody>
      </p:sp>
      <p:cxnSp>
        <p:nvCxnSpPr>
          <p:cNvPr id="6" name="Straight Arrow Connector 5">
            <a:extLst>
              <a:ext uri="{FF2B5EF4-FFF2-40B4-BE49-F238E27FC236}">
                <a16:creationId xmlns:a16="http://schemas.microsoft.com/office/drawing/2014/main" id="{F588B8E2-404B-45C0-8C21-F1B5B64D1C6B}"/>
              </a:ext>
            </a:extLst>
          </p:cNvPr>
          <p:cNvCxnSpPr/>
          <p:nvPr/>
        </p:nvCxnSpPr>
        <p:spPr>
          <a:xfrm flipH="1">
            <a:off x="5257800" y="2590800"/>
            <a:ext cx="11430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25963"/>
          </a:xfrm>
        </p:spPr>
        <p:txBody>
          <a:bodyPr>
            <a:normAutofit/>
          </a:bodyPr>
          <a:lstStyle/>
          <a:p>
            <a:r>
              <a:rPr lang="en-US" sz="2700" dirty="0"/>
              <a:t>In the above figure we can conclude about Sunday that on Sundays the Uber trips are more than Saturdays so we can say people also use Uber for outings rather than for just going to work. </a:t>
            </a:r>
          </a:p>
          <a:p>
            <a:pPr marL="0" indent="0">
              <a:buNone/>
            </a:pPr>
            <a:endParaRPr lang="en-US" sz="2700" dirty="0"/>
          </a:p>
          <a:p>
            <a:r>
              <a:rPr lang="en-US" sz="2700" dirty="0"/>
              <a:t>On Saturdays, the Uber trips are the lowest and on Mondays, they are the highest.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2).png"/>
          <p:cNvPicPr>
            <a:picLocks noGrp="1" noChangeAspect="1"/>
          </p:cNvPicPr>
          <p:nvPr>
            <p:ph idx="1"/>
          </p:nvPr>
        </p:nvPicPr>
        <p:blipFill>
          <a:blip r:embed="rId2"/>
          <a:stretch>
            <a:fillRect/>
          </a:stretch>
        </p:blipFill>
        <p:spPr>
          <a:xfrm>
            <a:off x="457200" y="1371600"/>
            <a:ext cx="8229600" cy="4762684"/>
          </a:xfrm>
        </p:spPr>
      </p:pic>
      <p:sp>
        <p:nvSpPr>
          <p:cNvPr id="2" name="TextBox 1">
            <a:extLst>
              <a:ext uri="{FF2B5EF4-FFF2-40B4-BE49-F238E27FC236}">
                <a16:creationId xmlns:a16="http://schemas.microsoft.com/office/drawing/2014/main" id="{BF68C01E-0A84-4193-B384-CB5D0B36CF3F}"/>
              </a:ext>
            </a:extLst>
          </p:cNvPr>
          <p:cNvSpPr txBox="1"/>
          <p:nvPr/>
        </p:nvSpPr>
        <p:spPr>
          <a:xfrm>
            <a:off x="685800" y="152401"/>
            <a:ext cx="7848600" cy="10618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100" dirty="0"/>
              <a:t>As we are having the data about longitude and latitude so we can also plot the density of Uber trips according to the regions of the New Your city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OUR ANALYSIS</a:t>
            </a:r>
          </a:p>
        </p:txBody>
      </p:sp>
      <p:sp>
        <p:nvSpPr>
          <p:cNvPr id="3" name="Content Placeholder 2"/>
          <p:cNvSpPr>
            <a:spLocks noGrp="1"/>
          </p:cNvSpPr>
          <p:nvPr>
            <p:ph idx="1"/>
          </p:nvPr>
        </p:nvSpPr>
        <p:spPr/>
        <p:txBody>
          <a:bodyPr>
            <a:normAutofit/>
          </a:bodyPr>
          <a:lstStyle/>
          <a:p>
            <a:r>
              <a:rPr lang="en-US" sz="2700" dirty="0"/>
              <a:t>So this is how we can analyze the </a:t>
            </a:r>
            <a:r>
              <a:rPr lang="en-US" sz="2700" dirty="0" err="1"/>
              <a:t>Uber</a:t>
            </a:r>
            <a:r>
              <a:rPr lang="en-US" sz="2700" dirty="0"/>
              <a:t> trips for New York City. Some of the conclusions that I got from this analysis are:</a:t>
            </a:r>
          </a:p>
          <a:p>
            <a:pPr lvl="0"/>
            <a:r>
              <a:rPr lang="en-US" sz="2700" dirty="0"/>
              <a:t>Monday is the most profitable day for </a:t>
            </a:r>
            <a:r>
              <a:rPr lang="en-US" sz="2700" dirty="0" err="1"/>
              <a:t>Uber</a:t>
            </a:r>
            <a:endParaRPr lang="en-US" sz="2700" dirty="0"/>
          </a:p>
          <a:p>
            <a:pPr lvl="0"/>
            <a:r>
              <a:rPr lang="en-US" sz="2700" dirty="0"/>
              <a:t>On Saturdays less number of people use </a:t>
            </a:r>
            <a:r>
              <a:rPr lang="en-US" sz="2700" dirty="0" err="1"/>
              <a:t>Uber</a:t>
            </a:r>
            <a:endParaRPr lang="en-US" sz="2700" dirty="0"/>
          </a:p>
          <a:p>
            <a:pPr lvl="0"/>
            <a:r>
              <a:rPr lang="en-US" sz="2700" dirty="0"/>
              <a:t>6 pm is the busiest day for </a:t>
            </a:r>
            <a:r>
              <a:rPr lang="en-US" sz="2700" dirty="0" err="1"/>
              <a:t>Uber</a:t>
            </a:r>
            <a:endParaRPr lang="en-US" sz="2700" dirty="0"/>
          </a:p>
          <a:p>
            <a:pPr lvl="0"/>
            <a:r>
              <a:rPr lang="en-US" sz="2700" dirty="0"/>
              <a:t>On average a rise in </a:t>
            </a:r>
            <a:r>
              <a:rPr lang="en-US" sz="2700" dirty="0" err="1"/>
              <a:t>Uber</a:t>
            </a:r>
            <a:r>
              <a:rPr lang="en-US" sz="2700" dirty="0"/>
              <a:t> trips start around 5 am.</a:t>
            </a:r>
          </a:p>
          <a:p>
            <a:pPr lvl="0"/>
            <a:r>
              <a:rPr lang="en-US" sz="2700" dirty="0"/>
              <a:t>Most of the </a:t>
            </a:r>
            <a:r>
              <a:rPr lang="en-US" sz="2700" dirty="0" err="1"/>
              <a:t>Uber</a:t>
            </a:r>
            <a:r>
              <a:rPr lang="en-US" sz="2700" dirty="0"/>
              <a:t> trips originate near the Manhattan region in New York.</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6764-C7EC-456D-8304-D9B457B42240}"/>
              </a:ext>
            </a:extLst>
          </p:cNvPr>
          <p:cNvSpPr>
            <a:spLocks noGrp="1"/>
          </p:cNvSpPr>
          <p:nvPr>
            <p:ph type="title"/>
          </p:nvPr>
        </p:nvSpPr>
        <p:spPr>
          <a:xfrm>
            <a:off x="457200" y="274638"/>
            <a:ext cx="8305800" cy="5516562"/>
          </a:xfrm>
        </p:spPr>
        <p:txBody>
          <a:bodyPr>
            <a:normAutofit/>
          </a:bodyPr>
          <a:lstStyle/>
          <a:p>
            <a:r>
              <a:rPr lang="en-IN" dirty="0"/>
              <a:t>Now we add the user feedback to the dataset so that we do Sentimental Analysis on that.</a:t>
            </a:r>
          </a:p>
        </p:txBody>
      </p:sp>
    </p:spTree>
    <p:extLst>
      <p:ext uri="{BB962C8B-B14F-4D97-AF65-F5344CB8AC3E}">
        <p14:creationId xmlns:p14="http://schemas.microsoft.com/office/powerpoint/2010/main" val="152749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D2112-1E4A-4E47-A8F9-B4F0EBE0B6CF}"/>
              </a:ext>
            </a:extLst>
          </p:cNvPr>
          <p:cNvSpPr txBox="1"/>
          <p:nvPr/>
        </p:nvSpPr>
        <p:spPr>
          <a:xfrm>
            <a:off x="609600" y="533400"/>
            <a:ext cx="7848600" cy="6417141"/>
          </a:xfrm>
          <a:prstGeom prst="rect">
            <a:avLst/>
          </a:prstGeom>
          <a:noFill/>
        </p:spPr>
        <p:txBody>
          <a:bodyPr wrap="square" rtlCol="0">
            <a:spAutoFit/>
          </a:bodyPr>
          <a:lstStyle/>
          <a:p>
            <a:pPr marL="285750" indent="-285750">
              <a:buFont typeface="Arial" panose="020B0604020202020204" pitchFamily="34" charset="0"/>
              <a:buChar char="•"/>
            </a:pPr>
            <a:r>
              <a:rPr lang="en-IN" sz="2500" dirty="0"/>
              <a:t>We take some random feedbacks of user in the text document and load it in our </a:t>
            </a:r>
            <a:r>
              <a:rPr lang="en-IN" sz="2500" dirty="0" err="1"/>
              <a:t>jupyter</a:t>
            </a:r>
            <a:r>
              <a:rPr lang="en-IN" sz="2500" dirty="0"/>
              <a:t> notebook.</a:t>
            </a:r>
          </a:p>
          <a:p>
            <a:pPr marL="285750" indent="-285750">
              <a:buFont typeface="Arial" panose="020B0604020202020204" pitchFamily="34" charset="0"/>
              <a:buChar char="•"/>
            </a:pPr>
            <a:endParaRPr lang="en-IN" sz="2500" dirty="0"/>
          </a:p>
          <a:p>
            <a:pPr marL="285750" indent="-285750">
              <a:buFont typeface="Arial" panose="020B0604020202020204" pitchFamily="34" charset="0"/>
              <a:buChar char="•"/>
            </a:pPr>
            <a:r>
              <a:rPr lang="en-IN" sz="2500" dirty="0"/>
              <a:t>Make a list of all the feedbacks that we taken from the user</a:t>
            </a:r>
          </a:p>
          <a:p>
            <a:pPr marL="285750" indent="-285750">
              <a:buFont typeface="Arial" panose="020B0604020202020204" pitchFamily="34" charset="0"/>
              <a:buChar char="•"/>
            </a:pPr>
            <a:endParaRPr lang="en-IN" sz="2500" dirty="0"/>
          </a:p>
          <a:p>
            <a:pPr marL="285750" indent="-285750">
              <a:buFont typeface="Arial" panose="020B0604020202020204" pitchFamily="34" charset="0"/>
              <a:buChar char="•"/>
            </a:pPr>
            <a:r>
              <a:rPr lang="en-IN" sz="2500" dirty="0"/>
              <a:t>Total feedbacks that we have is 101</a:t>
            </a:r>
          </a:p>
          <a:p>
            <a:pPr marL="285750" indent="-285750">
              <a:buFont typeface="Arial" panose="020B0604020202020204" pitchFamily="34" charset="0"/>
              <a:buChar char="•"/>
            </a:pPr>
            <a:endParaRPr lang="en-IN" sz="2500" dirty="0"/>
          </a:p>
          <a:p>
            <a:pPr marL="285750" indent="-285750">
              <a:buFont typeface="Arial" panose="020B0604020202020204" pitchFamily="34" charset="0"/>
              <a:buChar char="•"/>
            </a:pPr>
            <a:r>
              <a:rPr lang="en-IN" sz="2500" dirty="0"/>
              <a:t>Now we make the number of feedback equal to the number of observation present in our dataset by repeating the feedback.</a:t>
            </a:r>
          </a:p>
          <a:p>
            <a:pPr marL="285750" indent="-285750">
              <a:buFont typeface="Arial" panose="020B0604020202020204" pitchFamily="34" charset="0"/>
              <a:buChar char="•"/>
            </a:pPr>
            <a:endParaRPr lang="en-IN" sz="2500" dirty="0"/>
          </a:p>
          <a:p>
            <a:pPr marL="285750" indent="-285750">
              <a:buFont typeface="Arial" panose="020B0604020202020204" pitchFamily="34" charset="0"/>
              <a:buChar char="•"/>
            </a:pPr>
            <a:r>
              <a:rPr lang="en-IN" sz="2500" dirty="0"/>
              <a:t>Shuffle all the feedback array and add as a new column to the dataset.</a:t>
            </a:r>
            <a:br>
              <a:rPr lang="en-IN" sz="2500" dirty="0"/>
            </a:br>
            <a:br>
              <a:rPr lang="en-IN" sz="2500" dirty="0"/>
            </a:br>
            <a:br>
              <a:rPr lang="en-IN" sz="1800" dirty="0"/>
            </a:br>
            <a:endParaRPr lang="en-IN" dirty="0"/>
          </a:p>
        </p:txBody>
      </p:sp>
    </p:spTree>
    <p:extLst>
      <p:ext uri="{BB962C8B-B14F-4D97-AF65-F5344CB8AC3E}">
        <p14:creationId xmlns:p14="http://schemas.microsoft.com/office/powerpoint/2010/main" val="370534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C8A066-581E-472A-8737-5284306A7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6" y="1271047"/>
            <a:ext cx="8669867" cy="4876800"/>
          </a:xfrm>
          <a:prstGeom prst="rect">
            <a:avLst/>
          </a:prstGeom>
        </p:spPr>
      </p:pic>
      <p:sp>
        <p:nvSpPr>
          <p:cNvPr id="5" name="TextBox 4">
            <a:extLst>
              <a:ext uri="{FF2B5EF4-FFF2-40B4-BE49-F238E27FC236}">
                <a16:creationId xmlns:a16="http://schemas.microsoft.com/office/drawing/2014/main" id="{4F36E0AC-43EE-4759-8550-1CF712008250}"/>
              </a:ext>
            </a:extLst>
          </p:cNvPr>
          <p:cNvSpPr txBox="1"/>
          <p:nvPr/>
        </p:nvSpPr>
        <p:spPr>
          <a:xfrm>
            <a:off x="609600" y="176579"/>
            <a:ext cx="81534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sz="2100" dirty="0"/>
              <a:t>We take some random feedbacks of user in the text document and load it in our </a:t>
            </a:r>
            <a:r>
              <a:rPr lang="en-IN" sz="2100" dirty="0" err="1"/>
              <a:t>jupyter</a:t>
            </a:r>
            <a:r>
              <a:rPr lang="en-IN" sz="2100" dirty="0"/>
              <a:t> notebook.</a:t>
            </a:r>
          </a:p>
          <a:p>
            <a:endParaRPr lang="en-IN" dirty="0"/>
          </a:p>
        </p:txBody>
      </p:sp>
      <p:cxnSp>
        <p:nvCxnSpPr>
          <p:cNvPr id="7" name="Straight Arrow Connector 6">
            <a:extLst>
              <a:ext uri="{FF2B5EF4-FFF2-40B4-BE49-F238E27FC236}">
                <a16:creationId xmlns:a16="http://schemas.microsoft.com/office/drawing/2014/main" id="{44D702DD-301B-4934-A878-78BB5482FFFC}"/>
              </a:ext>
            </a:extLst>
          </p:cNvPr>
          <p:cNvCxnSpPr/>
          <p:nvPr/>
        </p:nvCxnSpPr>
        <p:spPr>
          <a:xfrm flipH="1">
            <a:off x="3657600" y="724120"/>
            <a:ext cx="20574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5712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t>UBER TRIPS ANALYSIS</a:t>
            </a:r>
          </a:p>
        </p:txBody>
      </p:sp>
      <p:sp>
        <p:nvSpPr>
          <p:cNvPr id="3" name="Content Placeholder 2"/>
          <p:cNvSpPr>
            <a:spLocks noGrp="1"/>
          </p:cNvSpPr>
          <p:nvPr>
            <p:ph idx="1"/>
          </p:nvPr>
        </p:nvSpPr>
        <p:spPr/>
        <p:txBody>
          <a:bodyPr>
            <a:normAutofit fontScale="92500" lnSpcReduction="10000"/>
          </a:bodyPr>
          <a:lstStyle/>
          <a:p>
            <a:r>
              <a:rPr lang="en-US" dirty="0" err="1"/>
              <a:t>Uber</a:t>
            </a:r>
            <a:r>
              <a:rPr lang="en-US" dirty="0"/>
              <a:t> has been a major source of travel for people living in urban areas. Some people don’t have their vehicles while some don’t drive their vehicles intentionally because of their busy schedule. We can say that different kinds of people are using the services of </a:t>
            </a:r>
            <a:r>
              <a:rPr lang="en-US" dirty="0" err="1"/>
              <a:t>Uber</a:t>
            </a:r>
            <a:r>
              <a:rPr lang="en-US" dirty="0"/>
              <a:t> and other are using the taxi services, according to their situation and requirement. </a:t>
            </a:r>
          </a:p>
          <a:p>
            <a:r>
              <a:rPr lang="en-US" dirty="0"/>
              <a:t>So, now we will take you through </a:t>
            </a:r>
            <a:r>
              <a:rPr lang="en-US" dirty="0" err="1"/>
              <a:t>Uber</a:t>
            </a:r>
            <a:r>
              <a:rPr lang="en-US" dirty="0"/>
              <a:t> trips analysis using Python.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DC89-33D6-43EE-AF0F-0F365E7EB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 y="1371600"/>
            <a:ext cx="8500533" cy="4495800"/>
          </a:xfrm>
          <a:prstGeom prst="rect">
            <a:avLst/>
          </a:prstGeom>
        </p:spPr>
      </p:pic>
      <p:sp>
        <p:nvSpPr>
          <p:cNvPr id="4" name="TextBox 3">
            <a:extLst>
              <a:ext uri="{FF2B5EF4-FFF2-40B4-BE49-F238E27FC236}">
                <a16:creationId xmlns:a16="http://schemas.microsoft.com/office/drawing/2014/main" id="{EEF3821C-C42E-4FC3-AF74-27180BD506BC}"/>
              </a:ext>
            </a:extLst>
          </p:cNvPr>
          <p:cNvSpPr txBox="1"/>
          <p:nvPr/>
        </p:nvSpPr>
        <p:spPr>
          <a:xfrm>
            <a:off x="1219200" y="228600"/>
            <a:ext cx="7467600" cy="72327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sz="2300" dirty="0"/>
              <a:t>Make a list of all the feedbacks that we taken from the user</a:t>
            </a:r>
          </a:p>
          <a:p>
            <a:endParaRPr lang="en-IN" dirty="0"/>
          </a:p>
        </p:txBody>
      </p:sp>
      <p:cxnSp>
        <p:nvCxnSpPr>
          <p:cNvPr id="6" name="Straight Arrow Connector 5">
            <a:extLst>
              <a:ext uri="{FF2B5EF4-FFF2-40B4-BE49-F238E27FC236}">
                <a16:creationId xmlns:a16="http://schemas.microsoft.com/office/drawing/2014/main" id="{4ACCE3F4-A1B2-46C5-B72E-04B97424C5C5}"/>
              </a:ext>
            </a:extLst>
          </p:cNvPr>
          <p:cNvCxnSpPr/>
          <p:nvPr/>
        </p:nvCxnSpPr>
        <p:spPr>
          <a:xfrm flipH="1">
            <a:off x="3810000" y="914400"/>
            <a:ext cx="22098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EAC26DC-C357-47CD-BB4F-4782248F7DDC}"/>
              </a:ext>
            </a:extLst>
          </p:cNvPr>
          <p:cNvSpPr txBox="1"/>
          <p:nvPr/>
        </p:nvSpPr>
        <p:spPr>
          <a:xfrm>
            <a:off x="1219200" y="5752707"/>
            <a:ext cx="7467600" cy="10618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sz="2100" dirty="0"/>
              <a:t>Total feedbacks that we have is 101. So we make the number of feedback equal to the number of observation present in our dataset by repeating the feedback.</a:t>
            </a:r>
            <a:endParaRPr lang="en-IN" dirty="0"/>
          </a:p>
        </p:txBody>
      </p:sp>
      <p:cxnSp>
        <p:nvCxnSpPr>
          <p:cNvPr id="11" name="Straight Arrow Connector 10">
            <a:extLst>
              <a:ext uri="{FF2B5EF4-FFF2-40B4-BE49-F238E27FC236}">
                <a16:creationId xmlns:a16="http://schemas.microsoft.com/office/drawing/2014/main" id="{88CD7E84-297F-4D50-8879-5EBD4E26A23B}"/>
              </a:ext>
            </a:extLst>
          </p:cNvPr>
          <p:cNvCxnSpPr/>
          <p:nvPr/>
        </p:nvCxnSpPr>
        <p:spPr>
          <a:xfrm flipH="1" flipV="1">
            <a:off x="3505200" y="5257800"/>
            <a:ext cx="19812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41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392D7E-DC58-4A2D-92BA-F4EAE0503BD2}"/>
              </a:ext>
            </a:extLst>
          </p:cNvPr>
          <p:cNvSpPr txBox="1"/>
          <p:nvPr/>
        </p:nvSpPr>
        <p:spPr>
          <a:xfrm>
            <a:off x="1219200" y="228600"/>
            <a:ext cx="6705600"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sz="2100" dirty="0"/>
              <a:t>Shuffle all the feedback array and add as a new column to the dataset</a:t>
            </a:r>
          </a:p>
        </p:txBody>
      </p:sp>
      <p:pic>
        <p:nvPicPr>
          <p:cNvPr id="6" name="Picture 5">
            <a:extLst>
              <a:ext uri="{FF2B5EF4-FFF2-40B4-BE49-F238E27FC236}">
                <a16:creationId xmlns:a16="http://schemas.microsoft.com/office/drawing/2014/main" id="{9493FA87-34B5-4C7E-A11F-D820200C47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376279"/>
            <a:ext cx="7958667" cy="4476750"/>
          </a:xfrm>
          <a:prstGeom prst="rect">
            <a:avLst/>
          </a:prstGeom>
        </p:spPr>
      </p:pic>
      <p:cxnSp>
        <p:nvCxnSpPr>
          <p:cNvPr id="8" name="Straight Arrow Connector 7">
            <a:extLst>
              <a:ext uri="{FF2B5EF4-FFF2-40B4-BE49-F238E27FC236}">
                <a16:creationId xmlns:a16="http://schemas.microsoft.com/office/drawing/2014/main" id="{8180E11D-85E6-46A4-8391-6D3F80026437}"/>
              </a:ext>
            </a:extLst>
          </p:cNvPr>
          <p:cNvCxnSpPr/>
          <p:nvPr/>
        </p:nvCxnSpPr>
        <p:spPr>
          <a:xfrm flipH="1">
            <a:off x="2819400" y="967264"/>
            <a:ext cx="1371600" cy="1852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63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0D669F-DCF8-4A23-A7BB-4AC786144709}"/>
              </a:ext>
            </a:extLst>
          </p:cNvPr>
          <p:cNvSpPr txBox="1"/>
          <p:nvPr/>
        </p:nvSpPr>
        <p:spPr>
          <a:xfrm>
            <a:off x="1295400" y="2090172"/>
            <a:ext cx="6858000" cy="26776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500" dirty="0">
                <a:solidFill>
                  <a:srgbClr val="000000"/>
                </a:solidFill>
              </a:rPr>
              <a:t>W</a:t>
            </a:r>
            <a:r>
              <a:rPr lang="en-US" sz="2500" i="0" dirty="0">
                <a:solidFill>
                  <a:srgbClr val="000000"/>
                </a:solidFill>
                <a:effectLst/>
              </a:rPr>
              <a:t>e need to perform basic data pre-processing steps like null value imputation and removal of unwanted data.</a:t>
            </a:r>
          </a:p>
          <a:p>
            <a:endParaRPr lang="en-US" sz="2500" dirty="0">
              <a:solidFill>
                <a:srgbClr val="000000"/>
              </a:solidFill>
            </a:endParaRPr>
          </a:p>
          <a:p>
            <a:r>
              <a:rPr lang="en-US" sz="2500" i="0" dirty="0">
                <a:solidFill>
                  <a:srgbClr val="000000"/>
                </a:solidFill>
                <a:effectLst/>
              </a:rPr>
              <a:t> Let’s see if there are any null values present in our dataset</a:t>
            </a:r>
          </a:p>
          <a:p>
            <a:endParaRPr lang="en-IN" dirty="0"/>
          </a:p>
        </p:txBody>
      </p:sp>
    </p:spTree>
    <p:extLst>
      <p:ext uri="{BB962C8B-B14F-4D97-AF65-F5344CB8AC3E}">
        <p14:creationId xmlns:p14="http://schemas.microsoft.com/office/powerpoint/2010/main" val="388872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03DCB-41BC-449A-96A6-C9AAC5C85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19200"/>
            <a:ext cx="8636000" cy="4857750"/>
          </a:xfrm>
          <a:prstGeom prst="rect">
            <a:avLst/>
          </a:prstGeom>
        </p:spPr>
      </p:pic>
      <p:sp>
        <p:nvSpPr>
          <p:cNvPr id="4" name="TextBox 3">
            <a:extLst>
              <a:ext uri="{FF2B5EF4-FFF2-40B4-BE49-F238E27FC236}">
                <a16:creationId xmlns:a16="http://schemas.microsoft.com/office/drawing/2014/main" id="{D6C23DED-9530-466B-BB6C-B1814B0B4C64}"/>
              </a:ext>
            </a:extLst>
          </p:cNvPr>
          <p:cNvSpPr txBox="1"/>
          <p:nvPr/>
        </p:nvSpPr>
        <p:spPr>
          <a:xfrm>
            <a:off x="1143000" y="382063"/>
            <a:ext cx="6858000" cy="44627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sz="2300" dirty="0"/>
              <a:t>No null values present in our dataset</a:t>
            </a:r>
          </a:p>
        </p:txBody>
      </p:sp>
      <p:cxnSp>
        <p:nvCxnSpPr>
          <p:cNvPr id="6" name="Straight Arrow Connector 5">
            <a:extLst>
              <a:ext uri="{FF2B5EF4-FFF2-40B4-BE49-F238E27FC236}">
                <a16:creationId xmlns:a16="http://schemas.microsoft.com/office/drawing/2014/main" id="{D5D5D11F-8C9E-48AD-B889-5178977E650A}"/>
              </a:ext>
            </a:extLst>
          </p:cNvPr>
          <p:cNvCxnSpPr/>
          <p:nvPr/>
        </p:nvCxnSpPr>
        <p:spPr>
          <a:xfrm flipH="1">
            <a:off x="3429000" y="1143000"/>
            <a:ext cx="16764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BEB03-B922-4E8B-83D4-79188A6D19D0}"/>
              </a:ext>
            </a:extLst>
          </p:cNvPr>
          <p:cNvSpPr txBox="1"/>
          <p:nvPr/>
        </p:nvSpPr>
        <p:spPr>
          <a:xfrm>
            <a:off x="1371600" y="381000"/>
            <a:ext cx="6400800" cy="5539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3000" b="1" dirty="0"/>
              <a:t>DATA CLEANING</a:t>
            </a:r>
          </a:p>
        </p:txBody>
      </p:sp>
      <p:sp>
        <p:nvSpPr>
          <p:cNvPr id="3" name="TextBox 2">
            <a:extLst>
              <a:ext uri="{FF2B5EF4-FFF2-40B4-BE49-F238E27FC236}">
                <a16:creationId xmlns:a16="http://schemas.microsoft.com/office/drawing/2014/main" id="{B461034C-68F7-44C7-B37B-139BEBB736EE}"/>
              </a:ext>
            </a:extLst>
          </p:cNvPr>
          <p:cNvSpPr txBox="1"/>
          <p:nvPr/>
        </p:nvSpPr>
        <p:spPr>
          <a:xfrm>
            <a:off x="911258" y="1828800"/>
            <a:ext cx="7772400" cy="2846933"/>
          </a:xfrm>
          <a:prstGeom prst="rect">
            <a:avLst/>
          </a:prstGeom>
          <a:noFill/>
        </p:spPr>
        <p:txBody>
          <a:bodyPr wrap="square" rtlCol="0">
            <a:spAutoFit/>
          </a:bodyPr>
          <a:lstStyle/>
          <a:p>
            <a:r>
              <a:rPr lang="en-IN" i="0" u="sng" dirty="0">
                <a:solidFill>
                  <a:srgbClr val="000000"/>
                </a:solidFill>
                <a:effectLst/>
                <a:latin typeface="Helvetica Neue"/>
              </a:rPr>
              <a:t>Lowercase the reviews</a:t>
            </a:r>
          </a:p>
          <a:p>
            <a:endParaRPr lang="en-US" b="0" i="0" dirty="0">
              <a:solidFill>
                <a:srgbClr val="000000"/>
              </a:solidFill>
              <a:effectLst/>
              <a:latin typeface="Helvetica Neue"/>
            </a:endParaRPr>
          </a:p>
          <a:p>
            <a:endParaRPr lang="en-US" dirty="0">
              <a:solidFill>
                <a:srgbClr val="000000"/>
              </a:solidFill>
              <a:latin typeface="Helvetica Neue"/>
            </a:endParaRPr>
          </a:p>
          <a:p>
            <a:r>
              <a:rPr lang="en-US" sz="2500" b="0" i="0" dirty="0">
                <a:solidFill>
                  <a:srgbClr val="000000"/>
                </a:solidFill>
                <a:effectLst/>
              </a:rPr>
              <a:t>In NLP, models treat words like Goat and goat differently, even if they are the same. Therefore, to overcome this problem, we lowercase the words. Here, I am using the lower() function available in Python for converting text to lowercase:</a:t>
            </a:r>
            <a:endParaRPr lang="en-IN" sz="2500" dirty="0"/>
          </a:p>
        </p:txBody>
      </p:sp>
    </p:spTree>
    <p:extLst>
      <p:ext uri="{BB962C8B-B14F-4D97-AF65-F5344CB8AC3E}">
        <p14:creationId xmlns:p14="http://schemas.microsoft.com/office/powerpoint/2010/main" val="392787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2021DB-1091-493F-96EE-2DD5F3149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28700"/>
            <a:ext cx="8534400" cy="4800600"/>
          </a:xfrm>
          <a:prstGeom prst="rect">
            <a:avLst/>
          </a:prstGeom>
        </p:spPr>
      </p:pic>
      <p:sp>
        <p:nvSpPr>
          <p:cNvPr id="4" name="TextBox 3">
            <a:extLst>
              <a:ext uri="{FF2B5EF4-FFF2-40B4-BE49-F238E27FC236}">
                <a16:creationId xmlns:a16="http://schemas.microsoft.com/office/drawing/2014/main" id="{B06E3B12-1F9A-4BA5-BC20-DB98F34340E6}"/>
              </a:ext>
            </a:extLst>
          </p:cNvPr>
          <p:cNvSpPr txBox="1"/>
          <p:nvPr/>
        </p:nvSpPr>
        <p:spPr>
          <a:xfrm>
            <a:off x="1981200" y="152400"/>
            <a:ext cx="3962400" cy="4770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2500" dirty="0"/>
              <a:t>Lowercase the reviews</a:t>
            </a:r>
          </a:p>
        </p:txBody>
      </p:sp>
    </p:spTree>
    <p:extLst>
      <p:ext uri="{BB962C8B-B14F-4D97-AF65-F5344CB8AC3E}">
        <p14:creationId xmlns:p14="http://schemas.microsoft.com/office/powerpoint/2010/main" val="319509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AFD3A-9BA5-48A7-9678-626D7F70E1DD}"/>
              </a:ext>
            </a:extLst>
          </p:cNvPr>
          <p:cNvSpPr txBox="1"/>
          <p:nvPr/>
        </p:nvSpPr>
        <p:spPr>
          <a:xfrm>
            <a:off x="457200" y="304801"/>
            <a:ext cx="85344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000" b="0" i="0" dirty="0">
                <a:solidFill>
                  <a:srgbClr val="000000"/>
                </a:solidFill>
                <a:effectLst/>
              </a:rPr>
              <a:t>Now we need to remove numbers and words containing digits from the reviews because digits and words containing digits do not give much importance to the main words. To do this, I am using regular expressions with lambda functions.</a:t>
            </a:r>
            <a:endParaRPr lang="en-IN" sz="2000" dirty="0"/>
          </a:p>
        </p:txBody>
      </p:sp>
      <p:pic>
        <p:nvPicPr>
          <p:cNvPr id="4" name="Picture 3">
            <a:extLst>
              <a:ext uri="{FF2B5EF4-FFF2-40B4-BE49-F238E27FC236}">
                <a16:creationId xmlns:a16="http://schemas.microsoft.com/office/drawing/2014/main" id="{129E9FC4-4FC2-4F80-BDAC-C929E6D3F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05000"/>
            <a:ext cx="8534400" cy="5143500"/>
          </a:xfrm>
          <a:prstGeom prst="rect">
            <a:avLst/>
          </a:prstGeom>
        </p:spPr>
      </p:pic>
    </p:spTree>
    <p:extLst>
      <p:ext uri="{BB962C8B-B14F-4D97-AF65-F5344CB8AC3E}">
        <p14:creationId xmlns:p14="http://schemas.microsoft.com/office/powerpoint/2010/main" val="355118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31EA8-36DD-48C2-889D-6E1E82C062B0}"/>
              </a:ext>
            </a:extLst>
          </p:cNvPr>
          <p:cNvSpPr txBox="1"/>
          <p:nvPr/>
        </p:nvSpPr>
        <p:spPr>
          <a:xfrm>
            <a:off x="342900" y="381000"/>
            <a:ext cx="84582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b="0" i="0" dirty="0">
                <a:solidFill>
                  <a:srgbClr val="000000"/>
                </a:solidFill>
                <a:effectLst/>
              </a:rPr>
              <a:t>Punctuations are the marks in English like commas, hyphens, full stops, etc. These are important for English grammar but not for text analysis. Therefore, they need to be removed. Also we remove the extra spaces from the feedbacks.</a:t>
            </a:r>
            <a:endParaRPr lang="en-IN" sz="2000" dirty="0"/>
          </a:p>
        </p:txBody>
      </p:sp>
      <p:pic>
        <p:nvPicPr>
          <p:cNvPr id="4" name="Picture 3">
            <a:extLst>
              <a:ext uri="{FF2B5EF4-FFF2-40B4-BE49-F238E27FC236}">
                <a16:creationId xmlns:a16="http://schemas.microsoft.com/office/drawing/2014/main" id="{97A02F92-D6E0-4450-8A09-33168E444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45" y="1828800"/>
            <a:ext cx="8625310" cy="4851737"/>
          </a:xfrm>
          <a:prstGeom prst="rect">
            <a:avLst/>
          </a:prstGeom>
        </p:spPr>
      </p:pic>
    </p:spTree>
    <p:extLst>
      <p:ext uri="{BB962C8B-B14F-4D97-AF65-F5344CB8AC3E}">
        <p14:creationId xmlns:p14="http://schemas.microsoft.com/office/powerpoint/2010/main" val="42636239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B81B2A-A37A-4C20-908E-33C238BA4514}"/>
              </a:ext>
            </a:extLst>
          </p:cNvPr>
          <p:cNvSpPr txBox="1"/>
          <p:nvPr/>
        </p:nvSpPr>
        <p:spPr>
          <a:xfrm>
            <a:off x="762000" y="228600"/>
            <a:ext cx="7848600" cy="4770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rtl="0"/>
            <a:r>
              <a:rPr lang="en-US" sz="2500" i="0" dirty="0" err="1">
                <a:solidFill>
                  <a:srgbClr val="000000"/>
                </a:solidFill>
                <a:effectLst/>
                <a:latin typeface="+mj-lt"/>
              </a:rPr>
              <a:t>Stopwords</a:t>
            </a:r>
            <a:r>
              <a:rPr lang="en-US" sz="2500" i="0" dirty="0">
                <a:solidFill>
                  <a:srgbClr val="000000"/>
                </a:solidFill>
                <a:effectLst/>
                <a:latin typeface="+mj-lt"/>
              </a:rPr>
              <a:t> Removal </a:t>
            </a:r>
            <a:endParaRPr lang="en-IN" dirty="0"/>
          </a:p>
        </p:txBody>
      </p:sp>
      <p:pic>
        <p:nvPicPr>
          <p:cNvPr id="4" name="Picture 3">
            <a:extLst>
              <a:ext uri="{FF2B5EF4-FFF2-40B4-BE49-F238E27FC236}">
                <a16:creationId xmlns:a16="http://schemas.microsoft.com/office/drawing/2014/main" id="{DE5B9A81-0774-4179-A91C-3C585EF2E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143000"/>
            <a:ext cx="8636000" cy="4857750"/>
          </a:xfrm>
          <a:prstGeom prst="rect">
            <a:avLst/>
          </a:prstGeom>
        </p:spPr>
      </p:pic>
    </p:spTree>
    <p:extLst>
      <p:ext uri="{BB962C8B-B14F-4D97-AF65-F5344CB8AC3E}">
        <p14:creationId xmlns:p14="http://schemas.microsoft.com/office/powerpoint/2010/main" val="26372946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5EEA8-E283-440D-A635-FF66FB086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29" y="1371600"/>
            <a:ext cx="8771467" cy="4933950"/>
          </a:xfrm>
          <a:prstGeom prst="rect">
            <a:avLst/>
          </a:prstGeom>
        </p:spPr>
      </p:pic>
      <p:sp>
        <p:nvSpPr>
          <p:cNvPr id="4" name="TextBox 3">
            <a:extLst>
              <a:ext uri="{FF2B5EF4-FFF2-40B4-BE49-F238E27FC236}">
                <a16:creationId xmlns:a16="http://schemas.microsoft.com/office/drawing/2014/main" id="{7A60782B-5893-44D6-9856-42FDED3D9DFA}"/>
              </a:ext>
            </a:extLst>
          </p:cNvPr>
          <p:cNvSpPr txBox="1"/>
          <p:nvPr/>
        </p:nvSpPr>
        <p:spPr>
          <a:xfrm>
            <a:off x="1219200" y="390927"/>
            <a:ext cx="6324600" cy="4770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2500" dirty="0"/>
              <a:t>Lemmatization</a:t>
            </a:r>
          </a:p>
        </p:txBody>
      </p:sp>
    </p:spTree>
    <p:extLst>
      <p:ext uri="{BB962C8B-B14F-4D97-AF65-F5344CB8AC3E}">
        <p14:creationId xmlns:p14="http://schemas.microsoft.com/office/powerpoint/2010/main" val="40333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t>UBER TRIPS ANALYSIS</a:t>
            </a:r>
          </a:p>
        </p:txBody>
      </p:sp>
      <p:sp>
        <p:nvSpPr>
          <p:cNvPr id="3" name="Content Placeholder 2"/>
          <p:cNvSpPr>
            <a:spLocks noGrp="1"/>
          </p:cNvSpPr>
          <p:nvPr>
            <p:ph idx="1"/>
          </p:nvPr>
        </p:nvSpPr>
        <p:spPr/>
        <p:txBody>
          <a:bodyPr>
            <a:normAutofit fontScale="77500" lnSpcReduction="20000"/>
          </a:bodyPr>
          <a:lstStyle/>
          <a:p>
            <a:r>
              <a:rPr lang="en-US" dirty="0"/>
              <a:t>By analyzing </a:t>
            </a:r>
            <a:r>
              <a:rPr lang="en-US" dirty="0" err="1"/>
              <a:t>Uber</a:t>
            </a:r>
            <a:r>
              <a:rPr lang="en-US" dirty="0"/>
              <a:t> trips, we can draw many patterns like which day has the highest and the lowest trips or the busiest hour for </a:t>
            </a:r>
            <a:r>
              <a:rPr lang="en-US" dirty="0" err="1"/>
              <a:t>Uber</a:t>
            </a:r>
            <a:r>
              <a:rPr lang="en-US" dirty="0"/>
              <a:t> and many other different types of patterns. The dataset we will be using here is based on </a:t>
            </a:r>
            <a:r>
              <a:rPr lang="en-US" dirty="0" err="1"/>
              <a:t>Uber</a:t>
            </a:r>
            <a:r>
              <a:rPr lang="en-US" dirty="0"/>
              <a:t> trips from New York, a city with a very complex transportation system with a large residential community.</a:t>
            </a:r>
          </a:p>
          <a:p>
            <a:r>
              <a:rPr lang="en-US" dirty="0"/>
              <a:t>The dataset contains data of about 4.5 million </a:t>
            </a:r>
            <a:r>
              <a:rPr lang="en-US" dirty="0" err="1"/>
              <a:t>uber</a:t>
            </a:r>
            <a:r>
              <a:rPr lang="en-US" dirty="0"/>
              <a:t> pickups in New York City from April to September and 14.3 million pickups from January to June 2015.</a:t>
            </a:r>
          </a:p>
          <a:p>
            <a:r>
              <a:rPr lang="en-US" dirty="0"/>
              <a:t>Let’s now analyze the dataset and we will see what different patterns can be drawn and how can we draw the dataset. </a:t>
            </a:r>
          </a:p>
          <a:p>
            <a:pPr>
              <a:buNone/>
            </a:pP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0A79C-9944-4E62-A7ED-36C278AE8D2F}"/>
              </a:ext>
            </a:extLst>
          </p:cNvPr>
          <p:cNvSpPr txBox="1"/>
          <p:nvPr/>
        </p:nvSpPr>
        <p:spPr>
          <a:xfrm>
            <a:off x="2209800" y="228600"/>
            <a:ext cx="4953000" cy="4770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2500" dirty="0"/>
              <a:t>Creating Document Term Matrix</a:t>
            </a:r>
          </a:p>
        </p:txBody>
      </p:sp>
      <p:pic>
        <p:nvPicPr>
          <p:cNvPr id="4" name="Picture 3">
            <a:extLst>
              <a:ext uri="{FF2B5EF4-FFF2-40B4-BE49-F238E27FC236}">
                <a16:creationId xmlns:a16="http://schemas.microsoft.com/office/drawing/2014/main" id="{C754852D-5829-411F-8322-F498E87EA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000125"/>
            <a:ext cx="8636000" cy="4857750"/>
          </a:xfrm>
          <a:prstGeom prst="rect">
            <a:avLst/>
          </a:prstGeom>
        </p:spPr>
      </p:pic>
    </p:spTree>
    <p:extLst>
      <p:ext uri="{BB962C8B-B14F-4D97-AF65-F5344CB8AC3E}">
        <p14:creationId xmlns:p14="http://schemas.microsoft.com/office/powerpoint/2010/main" val="324660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670EF-2DA3-43D7-9E82-297F574BD040}"/>
              </a:ext>
            </a:extLst>
          </p:cNvPr>
          <p:cNvSpPr txBox="1"/>
          <p:nvPr/>
        </p:nvSpPr>
        <p:spPr>
          <a:xfrm>
            <a:off x="1905000" y="152400"/>
            <a:ext cx="4724400" cy="4770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2500" dirty="0"/>
              <a:t>Word Cloud</a:t>
            </a:r>
          </a:p>
        </p:txBody>
      </p:sp>
      <p:pic>
        <p:nvPicPr>
          <p:cNvPr id="4" name="Picture 3">
            <a:extLst>
              <a:ext uri="{FF2B5EF4-FFF2-40B4-BE49-F238E27FC236}">
                <a16:creationId xmlns:a16="http://schemas.microsoft.com/office/drawing/2014/main" id="{12B90AAF-3B0D-4674-86A9-8D65C1963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066800"/>
            <a:ext cx="8636000" cy="4857750"/>
          </a:xfrm>
          <a:prstGeom prst="rect">
            <a:avLst/>
          </a:prstGeom>
        </p:spPr>
      </p:pic>
    </p:spTree>
    <p:extLst>
      <p:ext uri="{BB962C8B-B14F-4D97-AF65-F5344CB8AC3E}">
        <p14:creationId xmlns:p14="http://schemas.microsoft.com/office/powerpoint/2010/main" val="39576604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8A7AC-AF92-4CF3-AFB6-696849B86827}"/>
              </a:ext>
            </a:extLst>
          </p:cNvPr>
          <p:cNvSpPr txBox="1"/>
          <p:nvPr/>
        </p:nvSpPr>
        <p:spPr>
          <a:xfrm>
            <a:off x="6097571" y="1447800"/>
            <a:ext cx="2743200" cy="4616648"/>
          </a:xfrm>
          <a:prstGeom prst="rect">
            <a:avLst/>
          </a:prstGeom>
          <a:noFill/>
        </p:spPr>
        <p:txBody>
          <a:bodyPr wrap="square" rtlCol="0">
            <a:spAutoFit/>
          </a:bodyPr>
          <a:lstStyle/>
          <a:p>
            <a:pPr algn="ctr"/>
            <a:r>
              <a:rPr lang="en-US" sz="2100" b="0" i="0" dirty="0">
                <a:solidFill>
                  <a:srgbClr val="000000"/>
                </a:solidFill>
                <a:effectLst/>
              </a:rPr>
              <a:t>we can see that GOOD,SERVICE,UBER, DRIVER, DISAPPOINTING, LOVE, BEST, CHARGED are the most frequently occurring words for almost every ride. This means that users are loving rides from Uber and found using them a great decision. They also found them easy to use. </a:t>
            </a:r>
            <a:endParaRPr lang="en-IN" sz="2100" dirty="0"/>
          </a:p>
        </p:txBody>
      </p:sp>
      <p:pic>
        <p:nvPicPr>
          <p:cNvPr id="4" name="Picture 3">
            <a:extLst>
              <a:ext uri="{FF2B5EF4-FFF2-40B4-BE49-F238E27FC236}">
                <a16:creationId xmlns:a16="http://schemas.microsoft.com/office/drawing/2014/main" id="{4B9CD5AF-4EA5-4AF3-8C03-D98FFC5FD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62000"/>
            <a:ext cx="5562600" cy="5562600"/>
          </a:xfrm>
          <a:prstGeom prst="rect">
            <a:avLst/>
          </a:prstGeom>
        </p:spPr>
      </p:pic>
    </p:spTree>
    <p:extLst>
      <p:ext uri="{BB962C8B-B14F-4D97-AF65-F5344CB8AC3E}">
        <p14:creationId xmlns:p14="http://schemas.microsoft.com/office/powerpoint/2010/main" val="104933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8D954-0DDC-4F7F-9C72-90B44B130F9B}"/>
              </a:ext>
            </a:extLst>
          </p:cNvPr>
          <p:cNvSpPr txBox="1"/>
          <p:nvPr/>
        </p:nvSpPr>
        <p:spPr>
          <a:xfrm>
            <a:off x="762000" y="304800"/>
            <a:ext cx="7696200" cy="4770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500" dirty="0"/>
              <a:t>Adding subjectivity and polarity of each feedback</a:t>
            </a:r>
            <a:endParaRPr lang="en-IN" sz="2500" dirty="0"/>
          </a:p>
        </p:txBody>
      </p:sp>
      <p:pic>
        <p:nvPicPr>
          <p:cNvPr id="4" name="Picture 3">
            <a:extLst>
              <a:ext uri="{FF2B5EF4-FFF2-40B4-BE49-F238E27FC236}">
                <a16:creationId xmlns:a16="http://schemas.microsoft.com/office/drawing/2014/main" id="{5C58DA4C-687F-49E2-8B7D-2282EE9ED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34304"/>
            <a:ext cx="8500533" cy="4781550"/>
          </a:xfrm>
          <a:prstGeom prst="rect">
            <a:avLst/>
          </a:prstGeom>
        </p:spPr>
      </p:pic>
    </p:spTree>
    <p:extLst>
      <p:ext uri="{BB962C8B-B14F-4D97-AF65-F5344CB8AC3E}">
        <p14:creationId xmlns:p14="http://schemas.microsoft.com/office/powerpoint/2010/main" val="41914869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90CD9-8E60-4792-B220-006528E79FB7}"/>
              </a:ext>
            </a:extLst>
          </p:cNvPr>
          <p:cNvSpPr txBox="1"/>
          <p:nvPr/>
        </p:nvSpPr>
        <p:spPr>
          <a:xfrm>
            <a:off x="457200" y="152400"/>
            <a:ext cx="8077200" cy="104644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i="0" dirty="0">
                <a:solidFill>
                  <a:srgbClr val="000000"/>
                </a:solidFill>
                <a:effectLst/>
              </a:rPr>
              <a:t>As we have the polarity scores for each feedback, we can start to compute positive and negative analysis of the feedback.</a:t>
            </a:r>
          </a:p>
          <a:p>
            <a:endParaRPr lang="en-IN" dirty="0"/>
          </a:p>
        </p:txBody>
      </p:sp>
      <p:pic>
        <p:nvPicPr>
          <p:cNvPr id="4" name="Picture 3">
            <a:extLst>
              <a:ext uri="{FF2B5EF4-FFF2-40B4-BE49-F238E27FC236}">
                <a16:creationId xmlns:a16="http://schemas.microsoft.com/office/drawing/2014/main" id="{EBBC87A2-BF13-4A76-8DCF-57A084191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447800"/>
            <a:ext cx="8636000" cy="4857750"/>
          </a:xfrm>
          <a:prstGeom prst="rect">
            <a:avLst/>
          </a:prstGeom>
        </p:spPr>
      </p:pic>
    </p:spTree>
    <p:extLst>
      <p:ext uri="{BB962C8B-B14F-4D97-AF65-F5344CB8AC3E}">
        <p14:creationId xmlns:p14="http://schemas.microsoft.com/office/powerpoint/2010/main" val="35190456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BC0B96-6C0B-416E-9494-97D1F134B19C}"/>
              </a:ext>
            </a:extLst>
          </p:cNvPr>
          <p:cNvSpPr/>
          <p:nvPr/>
        </p:nvSpPr>
        <p:spPr>
          <a:xfrm>
            <a:off x="1524000" y="2819400"/>
            <a:ext cx="6019800" cy="923330"/>
          </a:xfrm>
          <a:prstGeom prst="rect">
            <a:avLst/>
          </a:prstGeom>
          <a:noFill/>
        </p:spPr>
        <p:txBody>
          <a:bodyPr wrap="square" lIns="91440" tIns="45720" rIns="91440" bIns="45720">
            <a:prstTxWarp prst="textCanDown">
              <a:avLst/>
            </a:prstTxWarp>
            <a:spAutoFit/>
          </a:bodyPr>
          <a:lstStyle/>
          <a:p>
            <a:pPr algn="ctr"/>
            <a:r>
              <a:rPr lang="en-US" sz="5400" b="0" cap="none" spc="0" dirty="0">
                <a:ln w="0"/>
                <a:gradFill>
                  <a:gsLst>
                    <a:gs pos="21000">
                      <a:srgbClr val="53575C"/>
                    </a:gs>
                    <a:gs pos="88000">
                      <a:srgbClr val="C5C7CA"/>
                    </a:gs>
                  </a:gsLst>
                  <a:lin ang="5400000"/>
                </a:gradFill>
                <a:effectLst>
                  <a:innerShdw blurRad="63500" dist="50800" dir="2700000">
                    <a:prstClr val="black">
                      <a:alpha val="50000"/>
                    </a:prstClr>
                  </a:innerShdw>
                  <a:reflection blurRad="6350" stA="60000" endA="900" endPos="60000" dist="60007" dir="5400000" sy="-100000" algn="bl" rotWithShape="0"/>
                </a:effectLst>
              </a:rPr>
              <a:t>THANK YOU</a:t>
            </a:r>
          </a:p>
        </p:txBody>
      </p:sp>
    </p:spTree>
    <p:extLst>
      <p:ext uri="{BB962C8B-B14F-4D97-AF65-F5344CB8AC3E}">
        <p14:creationId xmlns:p14="http://schemas.microsoft.com/office/powerpoint/2010/main" val="29183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95F2-5041-4EE7-89C9-1809E78144C0}"/>
              </a:ext>
            </a:extLst>
          </p:cNvPr>
          <p:cNvSpPr>
            <a:spLocks noGrp="1"/>
          </p:cNvSpPr>
          <p:nvPr>
            <p:ph type="title"/>
          </p:nvPr>
        </p:nvSpPr>
        <p:spPr>
          <a:ln/>
        </p:spPr>
        <p:style>
          <a:lnRef idx="1">
            <a:schemeClr val="dk1"/>
          </a:lnRef>
          <a:fillRef idx="2">
            <a:schemeClr val="dk1"/>
          </a:fillRef>
          <a:effectRef idx="1">
            <a:schemeClr val="dk1"/>
          </a:effectRef>
          <a:fontRef idx="minor">
            <a:schemeClr val="dk1"/>
          </a:fontRef>
        </p:style>
        <p:txBody>
          <a:bodyPr>
            <a:normAutofit/>
          </a:bodyPr>
          <a:lstStyle/>
          <a:p>
            <a:r>
              <a:rPr lang="en-IN" sz="4000" dirty="0"/>
              <a:t>Libraries</a:t>
            </a:r>
            <a:r>
              <a:rPr lang="en-IN" sz="4000" b="1" dirty="0"/>
              <a:t> </a:t>
            </a:r>
            <a:r>
              <a:rPr lang="en-IN" sz="4000" dirty="0"/>
              <a:t>that we used for Analysis</a:t>
            </a:r>
          </a:p>
        </p:txBody>
      </p:sp>
      <p:pic>
        <p:nvPicPr>
          <p:cNvPr id="4" name="Content Placeholder 3">
            <a:extLst>
              <a:ext uri="{FF2B5EF4-FFF2-40B4-BE49-F238E27FC236}">
                <a16:creationId xmlns:a16="http://schemas.microsoft.com/office/drawing/2014/main" id="{A51B829F-748C-4B88-980C-88E82D4FC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399"/>
            <a:ext cx="8047569" cy="4525963"/>
          </a:xfrm>
          <a:prstGeom prst="rect">
            <a:avLst/>
          </a:prstGeom>
        </p:spPr>
      </p:pic>
    </p:spTree>
    <p:extLst>
      <p:ext uri="{BB962C8B-B14F-4D97-AF65-F5344CB8AC3E}">
        <p14:creationId xmlns:p14="http://schemas.microsoft.com/office/powerpoint/2010/main" val="20842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t>DATASET</a:t>
            </a:r>
          </a:p>
        </p:txBody>
      </p:sp>
      <p:sp>
        <p:nvSpPr>
          <p:cNvPr id="3" name="Content Placeholder 2"/>
          <p:cNvSpPr>
            <a:spLocks noGrp="1"/>
          </p:cNvSpPr>
          <p:nvPr>
            <p:ph idx="1"/>
          </p:nvPr>
        </p:nvSpPr>
        <p:spPr/>
        <p:txBody>
          <a:bodyPr/>
          <a:lstStyle/>
          <a:p>
            <a:endParaRPr lang="en-US" u="sng" dirty="0">
              <a:hlinkClick r:id="rId2"/>
            </a:endParaRPr>
          </a:p>
          <a:p>
            <a:endParaRPr lang="en-US" u="sng" dirty="0">
              <a:hlinkClick r:id="rId2"/>
            </a:endParaRPr>
          </a:p>
          <a:p>
            <a:endParaRPr lang="en-US" u="sng" dirty="0">
              <a:hlinkClick r:id="rId2"/>
            </a:endParaRPr>
          </a:p>
          <a:p>
            <a:r>
              <a:rPr lang="en-US" u="sng" dirty="0">
                <a:hlinkClick r:id="rId2"/>
              </a:rPr>
              <a:t>https://github.com/amankharwal/Website-data/raw/master/uber-raw-data-sep14.csv.zip</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lnSpcReduction="10000"/>
          </a:bodyPr>
          <a:lstStyle/>
          <a:p>
            <a:r>
              <a:rPr lang="en-US" sz="2700" dirty="0"/>
              <a:t>This above link takes you to the dataset that we had used.</a:t>
            </a:r>
          </a:p>
          <a:p>
            <a:pPr marL="0" indent="0">
              <a:buNone/>
            </a:pPr>
            <a:endParaRPr lang="en-US" sz="2700" dirty="0"/>
          </a:p>
          <a:p>
            <a:r>
              <a:rPr lang="en-US" sz="2700" dirty="0"/>
              <a:t>This data contains four columns i.e. data about “Date and Time”, “Latitude and Longitude” and a “Base” column that contains code affiliated with the </a:t>
            </a:r>
            <a:r>
              <a:rPr lang="en-US" sz="2700" dirty="0" err="1"/>
              <a:t>uber</a:t>
            </a:r>
            <a:r>
              <a:rPr lang="en-US" sz="2700" dirty="0"/>
              <a:t> pickup. You can get more datasets for the task of </a:t>
            </a:r>
            <a:r>
              <a:rPr lang="en-US" sz="2700" dirty="0" err="1"/>
              <a:t>Uber</a:t>
            </a:r>
            <a:r>
              <a:rPr lang="en-US" sz="2700" dirty="0"/>
              <a:t> trips analysis from </a:t>
            </a:r>
            <a:r>
              <a:rPr lang="en-US" sz="2700" i="1" u="sng" dirty="0">
                <a:hlinkClick r:id="rId2"/>
              </a:rPr>
              <a:t>here</a:t>
            </a:r>
            <a:r>
              <a:rPr lang="en-US" sz="2700" dirty="0"/>
              <a:t>, as there are lots of different datasets available for </a:t>
            </a:r>
            <a:r>
              <a:rPr lang="en-US" sz="2700" dirty="0" err="1"/>
              <a:t>uber</a:t>
            </a:r>
            <a:r>
              <a:rPr lang="en-US" sz="2700" dirty="0"/>
              <a:t> trips analysis. For now, let’s prepare the data that we are using here to analyze the Uber trips.</a:t>
            </a:r>
          </a:p>
          <a:p>
            <a:pPr marL="0" indent="0">
              <a:buNone/>
            </a:pP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7).png"/>
          <p:cNvPicPr>
            <a:picLocks noGrp="1" noChangeAspect="1"/>
          </p:cNvPicPr>
          <p:nvPr>
            <p:ph idx="1"/>
          </p:nvPr>
        </p:nvPicPr>
        <p:blipFill>
          <a:blip r:embed="rId2"/>
          <a:stretch>
            <a:fillRect/>
          </a:stretch>
        </p:blipFill>
        <p:spPr>
          <a:xfrm>
            <a:off x="457200" y="1219201"/>
            <a:ext cx="8229600" cy="4749778"/>
          </a:xfrm>
        </p:spPr>
      </p:pic>
      <p:sp>
        <p:nvSpPr>
          <p:cNvPr id="2" name="TextBox 1">
            <a:extLst>
              <a:ext uri="{FF2B5EF4-FFF2-40B4-BE49-F238E27FC236}">
                <a16:creationId xmlns:a16="http://schemas.microsoft.com/office/drawing/2014/main" id="{1DD1BA0A-DBA7-4E62-B024-82E14AC90E25}"/>
              </a:ext>
            </a:extLst>
          </p:cNvPr>
          <p:cNvSpPr txBox="1"/>
          <p:nvPr/>
        </p:nvSpPr>
        <p:spPr>
          <a:xfrm>
            <a:off x="457200" y="228601"/>
            <a:ext cx="8229600"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100" dirty="0"/>
              <a:t>We import all the required libraries for visualization and then load the dataset and view it.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a:t>Firstly, we will analyze the </a:t>
            </a:r>
            <a:r>
              <a:rPr lang="en-US" sz="2500" dirty="0" err="1"/>
              <a:t>Uber</a:t>
            </a:r>
            <a:r>
              <a:rPr lang="en-US" sz="2500" dirty="0"/>
              <a:t> Trips according to “</a:t>
            </a:r>
            <a:r>
              <a:rPr lang="en-US" sz="2500" b="1" dirty="0"/>
              <a:t>days and hours</a:t>
            </a:r>
            <a:r>
              <a:rPr lang="en-US" sz="2500" dirty="0"/>
              <a:t>” i.e. by using first column.</a:t>
            </a:r>
          </a:p>
          <a:p>
            <a:pPr marL="0" indent="0">
              <a:buNone/>
            </a:pPr>
            <a:endParaRPr lang="en-US" sz="2500" dirty="0"/>
          </a:p>
          <a:p>
            <a:r>
              <a:rPr lang="en-US" sz="2500" dirty="0"/>
              <a:t>So we prepared the data according to the days and hours, as we are using the </a:t>
            </a:r>
            <a:r>
              <a:rPr lang="en-US" sz="2500" dirty="0" err="1"/>
              <a:t>Uber</a:t>
            </a:r>
            <a:r>
              <a:rPr lang="en-US" sz="2500" dirty="0"/>
              <a:t> trips for the September month so let’s have a look at each day to see on which day the </a:t>
            </a:r>
            <a:r>
              <a:rPr lang="en-US" sz="2500" dirty="0" err="1"/>
              <a:t>Uber</a:t>
            </a:r>
            <a:r>
              <a:rPr lang="en-US" sz="2500" dirty="0"/>
              <a:t> trips were </a:t>
            </a:r>
            <a:r>
              <a:rPr lang="en-US" sz="2500" b="1" dirty="0"/>
              <a:t>highest</a:t>
            </a:r>
            <a:r>
              <a:rPr lang="en-US" sz="2500" dirty="0"/>
              <a:t>. Also let’s analyze that on which day </a:t>
            </a:r>
            <a:r>
              <a:rPr lang="en-US" sz="2500" dirty="0" err="1"/>
              <a:t>uber</a:t>
            </a:r>
            <a:r>
              <a:rPr lang="en-US" sz="2500" dirty="0"/>
              <a:t> trips were </a:t>
            </a:r>
            <a:r>
              <a:rPr lang="en-US" sz="2500" b="1" dirty="0"/>
              <a:t>lowest</a:t>
            </a:r>
            <a:r>
              <a:rPr lang="en-US" sz="2500" dirty="0"/>
              <a:t> by using visualization techniques: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8).png"/>
          <p:cNvPicPr>
            <a:picLocks noGrp="1" noChangeAspect="1"/>
          </p:cNvPicPr>
          <p:nvPr>
            <p:ph idx="1"/>
          </p:nvPr>
        </p:nvPicPr>
        <p:blipFill>
          <a:blip r:embed="rId2"/>
          <a:stretch>
            <a:fillRect/>
          </a:stretch>
        </p:blipFill>
        <p:spPr>
          <a:xfrm>
            <a:off x="457200" y="1371601"/>
            <a:ext cx="8229600" cy="4618888"/>
          </a:xfrm>
        </p:spPr>
      </p:pic>
      <p:sp>
        <p:nvSpPr>
          <p:cNvPr id="2" name="TextBox 1">
            <a:extLst>
              <a:ext uri="{FF2B5EF4-FFF2-40B4-BE49-F238E27FC236}">
                <a16:creationId xmlns:a16="http://schemas.microsoft.com/office/drawing/2014/main" id="{E5343AFC-8411-4B94-A1F8-A91B38A268B8}"/>
              </a:ext>
            </a:extLst>
          </p:cNvPr>
          <p:cNvSpPr txBox="1"/>
          <p:nvPr/>
        </p:nvSpPr>
        <p:spPr>
          <a:xfrm>
            <a:off x="1219200" y="381000"/>
            <a:ext cx="6477000"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100" dirty="0"/>
              <a:t>Analyze the Uber Trips according to “days and hours”</a:t>
            </a:r>
          </a:p>
          <a:p>
            <a:endParaRPr lang="en-IN" sz="2100" dirty="0"/>
          </a:p>
        </p:txBody>
      </p:sp>
      <p:sp>
        <p:nvSpPr>
          <p:cNvPr id="3" name="TextBox 2">
            <a:extLst>
              <a:ext uri="{FF2B5EF4-FFF2-40B4-BE49-F238E27FC236}">
                <a16:creationId xmlns:a16="http://schemas.microsoft.com/office/drawing/2014/main" id="{8A8E6614-30A8-48AE-94DB-CC5B26BE0157}"/>
              </a:ext>
            </a:extLst>
          </p:cNvPr>
          <p:cNvSpPr txBox="1"/>
          <p:nvPr/>
        </p:nvSpPr>
        <p:spPr>
          <a:xfrm>
            <a:off x="6248400" y="2590800"/>
            <a:ext cx="22098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sz="2100" dirty="0"/>
              <a:t>Rising on working days and Decreases on the weekends</a:t>
            </a:r>
          </a:p>
        </p:txBody>
      </p:sp>
      <p:cxnSp>
        <p:nvCxnSpPr>
          <p:cNvPr id="6" name="Straight Arrow Connector 5">
            <a:extLst>
              <a:ext uri="{FF2B5EF4-FFF2-40B4-BE49-F238E27FC236}">
                <a16:creationId xmlns:a16="http://schemas.microsoft.com/office/drawing/2014/main" id="{2025B1DE-FDDA-4090-8A44-4B9E9171565E}"/>
              </a:ext>
            </a:extLst>
          </p:cNvPr>
          <p:cNvCxnSpPr/>
          <p:nvPr/>
        </p:nvCxnSpPr>
        <p:spPr>
          <a:xfrm flipH="1">
            <a:off x="4572000" y="3124200"/>
            <a:ext cx="14478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TotalTime>
  <Words>1325</Words>
  <Application>Microsoft Office PowerPoint</Application>
  <PresentationFormat>On-screen Show (4:3)</PresentationFormat>
  <Paragraphs>84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Helvetica Neue</vt:lpstr>
      <vt:lpstr>Office Theme</vt:lpstr>
      <vt:lpstr>UBER TRIPS ANALYSIS  Group-21</vt:lpstr>
      <vt:lpstr>UBER TRIPS ANALYSIS</vt:lpstr>
      <vt:lpstr>UBER TRIPS ANALYSIS</vt:lpstr>
      <vt:lpstr>Libraries that we used for Analysis</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OUR ANALYSIS</vt:lpstr>
      <vt:lpstr>Now we add the user feedback to the dataset so that we do Sentimental Analysis on that.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TRIPS ANALYSIS  Group-21</dc:title>
  <dc:creator>LENOVO</dc:creator>
  <cp:lastModifiedBy>Unnati Soni</cp:lastModifiedBy>
  <cp:revision>6</cp:revision>
  <dcterms:created xsi:type="dcterms:W3CDTF">2021-12-29T23:03:04Z</dcterms:created>
  <dcterms:modified xsi:type="dcterms:W3CDTF">2022-03-08T20:21:08Z</dcterms:modified>
</cp:coreProperties>
</file>