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79" r:id="rId7"/>
    <p:sldId id="271" r:id="rId8"/>
    <p:sldId id="272" r:id="rId9"/>
    <p:sldId id="273" r:id="rId10"/>
    <p:sldId id="274" r:id="rId11"/>
    <p:sldId id="275" r:id="rId12"/>
    <p:sldId id="264" r:id="rId13"/>
    <p:sldId id="265" r:id="rId14"/>
    <p:sldId id="276" r:id="rId15"/>
    <p:sldId id="277" r:id="rId16"/>
    <p:sldId id="278" r:id="rId17"/>
    <p:sldId id="28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EC13C9-B467-4FFA-87F4-6320545339F9}"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F00F-1088-47AD-80D0-64EF5A3DA5F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06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EC13C9-B467-4FFA-87F4-6320545339F9}"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F00F-1088-47AD-80D0-64EF5A3DA5F8}" type="slidenum">
              <a:rPr lang="en-IN" smtClean="0"/>
              <a:t>‹#›</a:t>
            </a:fld>
            <a:endParaRPr lang="en-IN"/>
          </a:p>
        </p:txBody>
      </p:sp>
    </p:spTree>
    <p:extLst>
      <p:ext uri="{BB962C8B-B14F-4D97-AF65-F5344CB8AC3E}">
        <p14:creationId xmlns:p14="http://schemas.microsoft.com/office/powerpoint/2010/main" val="54786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EC13C9-B467-4FFA-87F4-6320545339F9}"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F00F-1088-47AD-80D0-64EF5A3DA5F8}" type="slidenum">
              <a:rPr lang="en-IN" smtClean="0"/>
              <a:t>‹#›</a:t>
            </a:fld>
            <a:endParaRPr lang="en-IN"/>
          </a:p>
        </p:txBody>
      </p:sp>
    </p:spTree>
    <p:extLst>
      <p:ext uri="{BB962C8B-B14F-4D97-AF65-F5344CB8AC3E}">
        <p14:creationId xmlns:p14="http://schemas.microsoft.com/office/powerpoint/2010/main" val="21411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EC13C9-B467-4FFA-87F4-6320545339F9}"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F00F-1088-47AD-80D0-64EF5A3DA5F8}" type="slidenum">
              <a:rPr lang="en-IN" smtClean="0"/>
              <a:t>‹#›</a:t>
            </a:fld>
            <a:endParaRPr lang="en-IN"/>
          </a:p>
        </p:txBody>
      </p:sp>
    </p:spTree>
    <p:extLst>
      <p:ext uri="{BB962C8B-B14F-4D97-AF65-F5344CB8AC3E}">
        <p14:creationId xmlns:p14="http://schemas.microsoft.com/office/powerpoint/2010/main" val="256704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EC13C9-B467-4FFA-87F4-6320545339F9}"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F00F-1088-47AD-80D0-64EF5A3DA5F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30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EC13C9-B467-4FFA-87F4-6320545339F9}"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F00F-1088-47AD-80D0-64EF5A3DA5F8}" type="slidenum">
              <a:rPr lang="en-IN" smtClean="0"/>
              <a:t>‹#›</a:t>
            </a:fld>
            <a:endParaRPr lang="en-IN"/>
          </a:p>
        </p:txBody>
      </p:sp>
    </p:spTree>
    <p:extLst>
      <p:ext uri="{BB962C8B-B14F-4D97-AF65-F5344CB8AC3E}">
        <p14:creationId xmlns:p14="http://schemas.microsoft.com/office/powerpoint/2010/main" val="314684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EC13C9-B467-4FFA-87F4-6320545339F9}"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AF00F-1088-47AD-80D0-64EF5A3DA5F8}" type="slidenum">
              <a:rPr lang="en-IN" smtClean="0"/>
              <a:t>‹#›</a:t>
            </a:fld>
            <a:endParaRPr lang="en-IN"/>
          </a:p>
        </p:txBody>
      </p:sp>
    </p:spTree>
    <p:extLst>
      <p:ext uri="{BB962C8B-B14F-4D97-AF65-F5344CB8AC3E}">
        <p14:creationId xmlns:p14="http://schemas.microsoft.com/office/powerpoint/2010/main" val="32368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EC13C9-B467-4FFA-87F4-6320545339F9}"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AAF00F-1088-47AD-80D0-64EF5A3DA5F8}" type="slidenum">
              <a:rPr lang="en-IN" smtClean="0"/>
              <a:t>‹#›</a:t>
            </a:fld>
            <a:endParaRPr lang="en-IN"/>
          </a:p>
        </p:txBody>
      </p:sp>
    </p:spTree>
    <p:extLst>
      <p:ext uri="{BB962C8B-B14F-4D97-AF65-F5344CB8AC3E}">
        <p14:creationId xmlns:p14="http://schemas.microsoft.com/office/powerpoint/2010/main" val="193820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EC13C9-B467-4FFA-87F4-6320545339F9}" type="datetimeFigureOut">
              <a:rPr lang="en-IN" smtClean="0"/>
              <a:t>16-07-2023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5AAF00F-1088-47AD-80D0-64EF5A3DA5F8}" type="slidenum">
              <a:rPr lang="en-IN" smtClean="0"/>
              <a:t>‹#›</a:t>
            </a:fld>
            <a:endParaRPr lang="en-IN"/>
          </a:p>
        </p:txBody>
      </p:sp>
    </p:spTree>
    <p:extLst>
      <p:ext uri="{BB962C8B-B14F-4D97-AF65-F5344CB8AC3E}">
        <p14:creationId xmlns:p14="http://schemas.microsoft.com/office/powerpoint/2010/main" val="326882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EC13C9-B467-4FFA-87F4-6320545339F9}" type="datetimeFigureOut">
              <a:rPr lang="en-IN" smtClean="0"/>
              <a:t>16-07-2023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AAF00F-1088-47AD-80D0-64EF5A3DA5F8}" type="slidenum">
              <a:rPr lang="en-IN" smtClean="0"/>
              <a:t>‹#›</a:t>
            </a:fld>
            <a:endParaRPr lang="en-IN"/>
          </a:p>
        </p:txBody>
      </p:sp>
    </p:spTree>
    <p:extLst>
      <p:ext uri="{BB962C8B-B14F-4D97-AF65-F5344CB8AC3E}">
        <p14:creationId xmlns:p14="http://schemas.microsoft.com/office/powerpoint/2010/main" val="17994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EC13C9-B467-4FFA-87F4-6320545339F9}"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F00F-1088-47AD-80D0-64EF5A3DA5F8}" type="slidenum">
              <a:rPr lang="en-IN" smtClean="0"/>
              <a:t>‹#›</a:t>
            </a:fld>
            <a:endParaRPr lang="en-IN"/>
          </a:p>
        </p:txBody>
      </p:sp>
    </p:spTree>
    <p:extLst>
      <p:ext uri="{BB962C8B-B14F-4D97-AF65-F5344CB8AC3E}">
        <p14:creationId xmlns:p14="http://schemas.microsoft.com/office/powerpoint/2010/main" val="125160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EC13C9-B467-4FFA-87F4-6320545339F9}" type="datetimeFigureOut">
              <a:rPr lang="en-IN" smtClean="0"/>
              <a:t>16-07-2023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AAF00F-1088-47AD-80D0-64EF5A3DA5F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7084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949" y="758952"/>
            <a:ext cx="11129553" cy="3342785"/>
          </a:xfrm>
        </p:spPr>
        <p:txBody>
          <a:bodyPr/>
          <a:lstStyle/>
          <a:p>
            <a:r>
              <a:rPr lang="en-US" dirty="0" smtClean="0"/>
              <a:t>Telecom Churn </a:t>
            </a:r>
            <a:r>
              <a:rPr lang="en-US" dirty="0" err="1" smtClean="0"/>
              <a:t>Casestudy</a:t>
            </a:r>
            <a:r>
              <a:rPr lang="en-US" dirty="0" smtClean="0"/>
              <a:t> </a:t>
            </a:r>
            <a:endParaRPr lang="en-IN" dirty="0"/>
          </a:p>
        </p:txBody>
      </p:sp>
      <p:sp>
        <p:nvSpPr>
          <p:cNvPr id="3" name="Subtitle 2"/>
          <p:cNvSpPr>
            <a:spLocks noGrp="1"/>
          </p:cNvSpPr>
          <p:nvPr>
            <p:ph type="subTitle" idx="1"/>
          </p:nvPr>
        </p:nvSpPr>
        <p:spPr>
          <a:xfrm>
            <a:off x="1097280" y="4638500"/>
            <a:ext cx="10058400" cy="1143000"/>
          </a:xfrm>
        </p:spPr>
        <p:txBody>
          <a:bodyPr>
            <a:noAutofit/>
          </a:bodyPr>
          <a:lstStyle/>
          <a:p>
            <a:r>
              <a:rPr lang="en-US" sz="1400" b="1" dirty="0" smtClean="0"/>
              <a:t>Group Members : </a:t>
            </a:r>
          </a:p>
          <a:p>
            <a:pPr marL="457200" indent="-457200">
              <a:buAutoNum type="arabicPeriod"/>
            </a:pPr>
            <a:r>
              <a:rPr lang="en-US" sz="1400" b="1" dirty="0" smtClean="0"/>
              <a:t>Akshita Goel</a:t>
            </a:r>
            <a:endParaRPr lang="en-IN" sz="1400" b="1" dirty="0"/>
          </a:p>
        </p:txBody>
      </p:sp>
    </p:spTree>
    <p:extLst>
      <p:ext uri="{BB962C8B-B14F-4D97-AF65-F5344CB8AC3E}">
        <p14:creationId xmlns:p14="http://schemas.microsoft.com/office/powerpoint/2010/main" val="850292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of Average and Max Recharge Amount by Churn</a:t>
            </a:r>
            <a:endParaRPr lang="en-IN" dirty="0"/>
          </a:p>
        </p:txBody>
      </p:sp>
      <p:pic>
        <p:nvPicPr>
          <p:cNvPr id="4" name="Picture 3"/>
          <p:cNvPicPr>
            <a:picLocks noChangeAspect="1"/>
          </p:cNvPicPr>
          <p:nvPr/>
        </p:nvPicPr>
        <p:blipFill>
          <a:blip r:embed="rId2"/>
          <a:stretch>
            <a:fillRect/>
          </a:stretch>
        </p:blipFill>
        <p:spPr>
          <a:xfrm>
            <a:off x="1388745" y="2238164"/>
            <a:ext cx="4476750" cy="3238500"/>
          </a:xfrm>
          <a:prstGeom prst="rect">
            <a:avLst/>
          </a:prstGeom>
        </p:spPr>
      </p:pic>
      <p:pic>
        <p:nvPicPr>
          <p:cNvPr id="5" name="Picture 4"/>
          <p:cNvPicPr>
            <a:picLocks noChangeAspect="1"/>
          </p:cNvPicPr>
          <p:nvPr/>
        </p:nvPicPr>
        <p:blipFill>
          <a:blip r:embed="rId3"/>
          <a:stretch>
            <a:fillRect/>
          </a:stretch>
        </p:blipFill>
        <p:spPr>
          <a:xfrm>
            <a:off x="6126480" y="2238164"/>
            <a:ext cx="4543425" cy="3286125"/>
          </a:xfrm>
          <a:prstGeom prst="rect">
            <a:avLst/>
          </a:prstGeom>
        </p:spPr>
      </p:pic>
    </p:spTree>
    <p:extLst>
      <p:ext uri="{BB962C8B-B14F-4D97-AF65-F5344CB8AC3E}">
        <p14:creationId xmlns:p14="http://schemas.microsoft.com/office/powerpoint/2010/main" val="211242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Recharge Rate vs Churn Analysis</a:t>
            </a:r>
            <a:endParaRPr lang="en-IN" dirty="0"/>
          </a:p>
        </p:txBody>
      </p:sp>
      <p:sp>
        <p:nvSpPr>
          <p:cNvPr id="3" name="Content Placeholder 2"/>
          <p:cNvSpPr>
            <a:spLocks noGrp="1"/>
          </p:cNvSpPr>
          <p:nvPr>
            <p:ph idx="1"/>
          </p:nvPr>
        </p:nvSpPr>
        <p:spPr>
          <a:xfrm>
            <a:off x="548640" y="2080865"/>
            <a:ext cx="10058400" cy="518643"/>
          </a:xfrm>
        </p:spPr>
        <p:txBody>
          <a:bodyPr/>
          <a:lstStyle/>
          <a:p>
            <a:r>
              <a:rPr lang="en-US" dirty="0"/>
              <a:t>As the number of recharge rate increases, the churn rate decreases clearly.</a:t>
            </a:r>
            <a:endParaRPr lang="en-IN" dirty="0"/>
          </a:p>
        </p:txBody>
      </p:sp>
      <p:pic>
        <p:nvPicPr>
          <p:cNvPr id="4" name="Picture 3"/>
          <p:cNvPicPr>
            <a:picLocks noChangeAspect="1"/>
          </p:cNvPicPr>
          <p:nvPr/>
        </p:nvPicPr>
        <p:blipFill>
          <a:blip r:embed="rId2"/>
          <a:stretch>
            <a:fillRect/>
          </a:stretch>
        </p:blipFill>
        <p:spPr>
          <a:xfrm>
            <a:off x="290105" y="3210061"/>
            <a:ext cx="5670544" cy="2709446"/>
          </a:xfrm>
          <a:prstGeom prst="rect">
            <a:avLst/>
          </a:prstGeom>
        </p:spPr>
      </p:pic>
      <p:pic>
        <p:nvPicPr>
          <p:cNvPr id="5" name="Picture 4"/>
          <p:cNvPicPr>
            <a:picLocks noChangeAspect="1"/>
          </p:cNvPicPr>
          <p:nvPr/>
        </p:nvPicPr>
        <p:blipFill>
          <a:blip r:embed="rId3"/>
          <a:stretch>
            <a:fillRect/>
          </a:stretch>
        </p:blipFill>
        <p:spPr>
          <a:xfrm>
            <a:off x="5960649" y="3210060"/>
            <a:ext cx="5788301" cy="2727820"/>
          </a:xfrm>
          <a:prstGeom prst="rect">
            <a:avLst/>
          </a:prstGeom>
        </p:spPr>
      </p:pic>
    </p:spTree>
    <p:extLst>
      <p:ext uri="{BB962C8B-B14F-4D97-AF65-F5344CB8AC3E}">
        <p14:creationId xmlns:p14="http://schemas.microsoft.com/office/powerpoint/2010/main" val="90001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IN" dirty="0"/>
          </a:p>
        </p:txBody>
      </p:sp>
      <p:sp>
        <p:nvSpPr>
          <p:cNvPr id="3" name="Content Placeholder 2"/>
          <p:cNvSpPr>
            <a:spLocks noGrp="1"/>
          </p:cNvSpPr>
          <p:nvPr>
            <p:ph idx="1"/>
          </p:nvPr>
        </p:nvSpPr>
        <p:spPr>
          <a:xfrm>
            <a:off x="1097280" y="2116182"/>
            <a:ext cx="10058400" cy="3752911"/>
          </a:xfrm>
        </p:spPr>
        <p:txBody>
          <a:bodyPr>
            <a:normAutofit lnSpcReduction="10000"/>
          </a:bodyPr>
          <a:lstStyle/>
          <a:p>
            <a:pPr>
              <a:buFont typeface="Wingdings" panose="05000000000000000000" pitchFamily="2" charset="2"/>
              <a:buChar char="q"/>
            </a:pPr>
            <a:r>
              <a:rPr lang="en-US" dirty="0"/>
              <a:t>The data has been divided into training and testing sets using a 70:30 ratio, which is a common practice in </a:t>
            </a:r>
            <a:r>
              <a:rPr lang="en-US" dirty="0" smtClean="0"/>
              <a:t>logistic regression.</a:t>
            </a:r>
          </a:p>
          <a:p>
            <a:pPr>
              <a:buFont typeface="Wingdings" panose="05000000000000000000" pitchFamily="2" charset="2"/>
              <a:buChar char="q"/>
            </a:pPr>
            <a:r>
              <a:rPr lang="en-US" dirty="0" smtClean="0"/>
              <a:t>Scale the dataset using </a:t>
            </a:r>
            <a:r>
              <a:rPr lang="en-US" dirty="0" err="1" smtClean="0"/>
              <a:t>MinMaxScaler</a:t>
            </a:r>
            <a:r>
              <a:rPr lang="en-US" dirty="0" smtClean="0"/>
              <a:t>()</a:t>
            </a:r>
          </a:p>
          <a:p>
            <a:pPr>
              <a:buFont typeface="Wingdings" panose="05000000000000000000" pitchFamily="2" charset="2"/>
              <a:buChar char="q"/>
            </a:pPr>
            <a:r>
              <a:rPr lang="en-US" dirty="0" smtClean="0"/>
              <a:t>SMOTE to manage the imbalance in dataset.</a:t>
            </a:r>
          </a:p>
          <a:p>
            <a:pPr>
              <a:buFont typeface="Wingdings" panose="05000000000000000000" pitchFamily="2" charset="2"/>
              <a:buChar char="q"/>
            </a:pPr>
            <a:r>
              <a:rPr lang="en-US" dirty="0" smtClean="0"/>
              <a:t>Recursive </a:t>
            </a:r>
            <a:r>
              <a:rPr lang="en-US" dirty="0"/>
              <a:t>Feature Elimination (RFE) has been employed for feature selection. This technique selects the top </a:t>
            </a:r>
            <a:r>
              <a:rPr lang="en-US" dirty="0" smtClean="0"/>
              <a:t>20</a:t>
            </a:r>
            <a:r>
              <a:rPr lang="en-US" dirty="0" smtClean="0"/>
              <a:t> </a:t>
            </a:r>
            <a:r>
              <a:rPr lang="en-US" dirty="0"/>
              <a:t>variables as the output.</a:t>
            </a:r>
          </a:p>
          <a:p>
            <a:pPr>
              <a:buFont typeface="Wingdings" panose="05000000000000000000" pitchFamily="2" charset="2"/>
              <a:buChar char="q"/>
            </a:pPr>
            <a:r>
              <a:rPr lang="en-US" dirty="0"/>
              <a:t>A model has been built by removing variables with a p-value greater than </a:t>
            </a:r>
            <a:r>
              <a:rPr lang="en-US" dirty="0" smtClean="0"/>
              <a:t>0.8 </a:t>
            </a:r>
            <a:r>
              <a:rPr lang="en-US" dirty="0"/>
              <a:t>and a VIF (Variance Inflation Factor) value greater than 5.</a:t>
            </a:r>
          </a:p>
          <a:p>
            <a:pPr>
              <a:buFont typeface="Wingdings" panose="05000000000000000000" pitchFamily="2" charset="2"/>
              <a:buChar char="q"/>
            </a:pPr>
            <a:r>
              <a:rPr lang="en-US" dirty="0"/>
              <a:t>Predictions have been made on the test dataset.</a:t>
            </a:r>
          </a:p>
          <a:p>
            <a:pPr>
              <a:buFont typeface="Wingdings" panose="05000000000000000000" pitchFamily="2" charset="2"/>
              <a:buChar char="q"/>
            </a:pPr>
            <a:r>
              <a:rPr lang="en-US" dirty="0"/>
              <a:t>The overall accuracy of </a:t>
            </a:r>
            <a:r>
              <a:rPr lang="en-US" dirty="0" smtClean="0"/>
              <a:t>the Logistic Regression model is 83.4% and precision is 80%</a:t>
            </a:r>
            <a:endParaRPr lang="en-US" dirty="0"/>
          </a:p>
        </p:txBody>
      </p:sp>
    </p:spTree>
    <p:extLst>
      <p:ext uri="{BB962C8B-B14F-4D97-AF65-F5344CB8AC3E}">
        <p14:creationId xmlns:p14="http://schemas.microsoft.com/office/powerpoint/2010/main" val="3936175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IN" dirty="0"/>
          </a:p>
        </p:txBody>
      </p:sp>
      <p:sp>
        <p:nvSpPr>
          <p:cNvPr id="6" name="TextBox 5"/>
          <p:cNvSpPr txBox="1"/>
          <p:nvPr/>
        </p:nvSpPr>
        <p:spPr>
          <a:xfrm>
            <a:off x="1005840" y="1925359"/>
            <a:ext cx="10149840" cy="861774"/>
          </a:xfrm>
          <a:prstGeom prst="rect">
            <a:avLst/>
          </a:prstGeom>
          <a:noFill/>
        </p:spPr>
        <p:txBody>
          <a:bodyPr wrap="square" rtlCol="0">
            <a:spAutoFit/>
          </a:bodyPr>
          <a:lstStyle/>
          <a:p>
            <a:pPr marL="285750" indent="-285750" fontAlgn="ctr">
              <a:buFont typeface="Wingdings" panose="05000000000000000000" pitchFamily="2" charset="2"/>
              <a:buChar char="q"/>
            </a:pPr>
            <a:r>
              <a:rPr lang="en-IN" sz="1400" dirty="0"/>
              <a:t>The optimal cut-off point refers to the probability threshold where there is a balance between sensitivity and </a:t>
            </a:r>
            <a:r>
              <a:rPr lang="en-IN" sz="1400" dirty="0" smtClean="0"/>
              <a:t>specificity.</a:t>
            </a:r>
          </a:p>
          <a:p>
            <a:pPr marL="285750" indent="-285750" fontAlgn="ctr">
              <a:buFont typeface="Wingdings" panose="05000000000000000000" pitchFamily="2" charset="2"/>
              <a:buChar char="q"/>
            </a:pPr>
            <a:r>
              <a:rPr lang="en-US" sz="1200" dirty="0" smtClean="0"/>
              <a:t>Initially </a:t>
            </a:r>
            <a:r>
              <a:rPr lang="en-US" sz="1200" dirty="0"/>
              <a:t>we selected the </a:t>
            </a:r>
            <a:r>
              <a:rPr lang="en-US" sz="1200" dirty="0" smtClean="0"/>
              <a:t>optimum </a:t>
            </a:r>
            <a:r>
              <a:rPr lang="en-US" sz="1200" dirty="0"/>
              <a:t>point of classification as </a:t>
            </a:r>
            <a:r>
              <a:rPr lang="en-US" sz="1200" dirty="0" smtClean="0"/>
              <a:t>0.5</a:t>
            </a:r>
          </a:p>
          <a:p>
            <a:pPr marL="285750" indent="-285750" fontAlgn="ctr">
              <a:buFont typeface="Wingdings" panose="05000000000000000000" pitchFamily="2" charset="2"/>
              <a:buChar char="q"/>
            </a:pPr>
            <a:r>
              <a:rPr lang="en-US" sz="1200" dirty="0" smtClean="0"/>
              <a:t>From </a:t>
            </a:r>
            <a:r>
              <a:rPr lang="en-US" sz="1200" dirty="0"/>
              <a:t>the </a:t>
            </a:r>
            <a:r>
              <a:rPr lang="en-US" sz="1200" dirty="0" smtClean="0"/>
              <a:t>second </a:t>
            </a:r>
            <a:r>
              <a:rPr lang="en-US" sz="1200" dirty="0"/>
              <a:t>graph, we can see the optimum cutoff is slightly higher than 0.5 but lies lower than 0.6. So lets </a:t>
            </a:r>
            <a:r>
              <a:rPr lang="en-US" sz="1200" dirty="0" smtClean="0"/>
              <a:t>tweak </a:t>
            </a:r>
            <a:r>
              <a:rPr lang="en-US" sz="1200" dirty="0"/>
              <a:t>a little more within this </a:t>
            </a:r>
            <a:r>
              <a:rPr lang="en-US" sz="1200" dirty="0" smtClean="0"/>
              <a:t>range.</a:t>
            </a:r>
          </a:p>
          <a:p>
            <a:pPr marL="285750" indent="-285750" fontAlgn="ctr">
              <a:buFont typeface="Wingdings" panose="05000000000000000000" pitchFamily="2" charset="2"/>
              <a:buChar char="q"/>
            </a:pPr>
            <a:r>
              <a:rPr lang="en-US" sz="1200" dirty="0" smtClean="0"/>
              <a:t>From </a:t>
            </a:r>
            <a:r>
              <a:rPr lang="en-US" sz="1200" dirty="0"/>
              <a:t>the </a:t>
            </a:r>
            <a:r>
              <a:rPr lang="en-US" sz="1200" dirty="0" smtClean="0"/>
              <a:t>third </a:t>
            </a:r>
            <a:r>
              <a:rPr lang="en-US" sz="1200" dirty="0"/>
              <a:t>graph we can conclude, the optimal cutoff point in the probability to define the predicted churn </a:t>
            </a:r>
            <a:r>
              <a:rPr lang="en-US" sz="1200" dirty="0" smtClean="0"/>
              <a:t>variable </a:t>
            </a:r>
            <a:r>
              <a:rPr lang="en-US" sz="1200" dirty="0"/>
              <a:t>converges at </a:t>
            </a:r>
            <a:r>
              <a:rPr lang="en-US" sz="1200" dirty="0" smtClean="0"/>
              <a:t>0.54.</a:t>
            </a:r>
            <a:endParaRPr lang="en-US" sz="1200" dirty="0"/>
          </a:p>
        </p:txBody>
      </p:sp>
      <p:pic>
        <p:nvPicPr>
          <p:cNvPr id="3" name="Picture 2"/>
          <p:cNvPicPr>
            <a:picLocks noChangeAspect="1"/>
          </p:cNvPicPr>
          <p:nvPr/>
        </p:nvPicPr>
        <p:blipFill>
          <a:blip r:embed="rId2"/>
          <a:stretch>
            <a:fillRect/>
          </a:stretch>
        </p:blipFill>
        <p:spPr>
          <a:xfrm>
            <a:off x="728613" y="3622325"/>
            <a:ext cx="2906618" cy="2649175"/>
          </a:xfrm>
          <a:prstGeom prst="rect">
            <a:avLst/>
          </a:prstGeom>
        </p:spPr>
      </p:pic>
      <p:pic>
        <p:nvPicPr>
          <p:cNvPr id="4" name="Picture 3"/>
          <p:cNvPicPr>
            <a:picLocks noChangeAspect="1"/>
          </p:cNvPicPr>
          <p:nvPr/>
        </p:nvPicPr>
        <p:blipFill>
          <a:blip r:embed="rId3"/>
          <a:stretch>
            <a:fillRect/>
          </a:stretch>
        </p:blipFill>
        <p:spPr>
          <a:xfrm>
            <a:off x="4081619" y="3762137"/>
            <a:ext cx="3292427" cy="2369550"/>
          </a:xfrm>
          <a:prstGeom prst="rect">
            <a:avLst/>
          </a:prstGeom>
        </p:spPr>
      </p:pic>
      <p:pic>
        <p:nvPicPr>
          <p:cNvPr id="5" name="Picture 4"/>
          <p:cNvPicPr>
            <a:picLocks noChangeAspect="1"/>
          </p:cNvPicPr>
          <p:nvPr/>
        </p:nvPicPr>
        <p:blipFill>
          <a:blip r:embed="rId4"/>
          <a:stretch>
            <a:fillRect/>
          </a:stretch>
        </p:blipFill>
        <p:spPr>
          <a:xfrm>
            <a:off x="7820434" y="3732225"/>
            <a:ext cx="3335246" cy="2429377"/>
          </a:xfrm>
          <a:prstGeom prst="rect">
            <a:avLst/>
          </a:prstGeom>
        </p:spPr>
      </p:pic>
    </p:spTree>
    <p:extLst>
      <p:ext uri="{BB962C8B-B14F-4D97-AF65-F5344CB8AC3E}">
        <p14:creationId xmlns:p14="http://schemas.microsoft.com/office/powerpoint/2010/main" val="2906804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Precision and Recall Trade-off</a:t>
            </a:r>
            <a:endParaRPr lang="en-IN" dirty="0"/>
          </a:p>
        </p:txBody>
      </p:sp>
      <p:pic>
        <p:nvPicPr>
          <p:cNvPr id="4" name="Picture 3"/>
          <p:cNvPicPr>
            <a:picLocks noChangeAspect="1"/>
          </p:cNvPicPr>
          <p:nvPr/>
        </p:nvPicPr>
        <p:blipFill>
          <a:blip r:embed="rId2"/>
          <a:stretch>
            <a:fillRect/>
          </a:stretch>
        </p:blipFill>
        <p:spPr>
          <a:xfrm>
            <a:off x="3129370" y="1845734"/>
            <a:ext cx="5638371" cy="4023360"/>
          </a:xfrm>
          <a:prstGeom prst="rect">
            <a:avLst/>
          </a:prstGeom>
        </p:spPr>
      </p:pic>
    </p:spTree>
    <p:extLst>
      <p:ext uri="{BB962C8B-B14F-4D97-AF65-F5344CB8AC3E}">
        <p14:creationId xmlns:p14="http://schemas.microsoft.com/office/powerpoint/2010/main" val="333776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 – Test Dataset</a:t>
            </a:r>
            <a:endParaRPr lang="en-IN" dirty="0"/>
          </a:p>
        </p:txBody>
      </p:sp>
      <p:pic>
        <p:nvPicPr>
          <p:cNvPr id="3" name="Picture 2"/>
          <p:cNvPicPr>
            <a:picLocks noChangeAspect="1"/>
          </p:cNvPicPr>
          <p:nvPr/>
        </p:nvPicPr>
        <p:blipFill>
          <a:blip r:embed="rId2"/>
          <a:stretch>
            <a:fillRect/>
          </a:stretch>
        </p:blipFill>
        <p:spPr>
          <a:xfrm>
            <a:off x="6126480" y="2019028"/>
            <a:ext cx="4655684" cy="4056185"/>
          </a:xfrm>
          <a:prstGeom prst="rect">
            <a:avLst/>
          </a:prstGeom>
        </p:spPr>
      </p:pic>
      <p:sp>
        <p:nvSpPr>
          <p:cNvPr id="5" name="TextBox 4"/>
          <p:cNvSpPr txBox="1"/>
          <p:nvPr/>
        </p:nvSpPr>
        <p:spPr>
          <a:xfrm>
            <a:off x="1097280" y="2429691"/>
            <a:ext cx="3566160" cy="1200329"/>
          </a:xfrm>
          <a:prstGeom prst="rect">
            <a:avLst/>
          </a:prstGeom>
          <a:noFill/>
        </p:spPr>
        <p:txBody>
          <a:bodyPr wrap="square" rtlCol="0">
            <a:spAutoFit/>
          </a:bodyPr>
          <a:lstStyle/>
          <a:p>
            <a:r>
              <a:rPr lang="en-US" dirty="0"/>
              <a:t>The AUC score for train dataset is 0.90 and the test dataset is 0.87.</a:t>
            </a:r>
          </a:p>
          <a:p>
            <a:r>
              <a:rPr lang="en-US" dirty="0"/>
              <a:t>This model can be considered as a good model.</a:t>
            </a:r>
            <a:endParaRPr lang="en-IN" dirty="0"/>
          </a:p>
        </p:txBody>
      </p:sp>
    </p:spTree>
    <p:extLst>
      <p:ext uri="{BB962C8B-B14F-4D97-AF65-F5344CB8AC3E}">
        <p14:creationId xmlns:p14="http://schemas.microsoft.com/office/powerpoint/2010/main" val="3823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 using PCA</a:t>
            </a:r>
            <a:endParaRPr lang="en-IN" dirty="0"/>
          </a:p>
        </p:txBody>
      </p:sp>
      <p:sp>
        <p:nvSpPr>
          <p:cNvPr id="3" name="Content Placeholder 2"/>
          <p:cNvSpPr>
            <a:spLocks noGrp="1"/>
          </p:cNvSpPr>
          <p:nvPr>
            <p:ph idx="1"/>
          </p:nvPr>
        </p:nvSpPr>
        <p:spPr>
          <a:xfrm>
            <a:off x="1097280" y="1845733"/>
            <a:ext cx="5172891" cy="4137055"/>
          </a:xfrm>
        </p:spPr>
        <p:txBody>
          <a:bodyPr/>
          <a:lstStyle/>
          <a:p>
            <a:r>
              <a:rPr lang="en-US" dirty="0"/>
              <a:t>Accuracy of the logistic regression model with PCA: </a:t>
            </a:r>
            <a:r>
              <a:rPr lang="en-US" dirty="0" smtClean="0"/>
              <a:t>0.818</a:t>
            </a:r>
          </a:p>
          <a:p>
            <a:r>
              <a:rPr lang="en-US" dirty="0"/>
              <a:t> </a:t>
            </a:r>
            <a:r>
              <a:rPr lang="en-US" dirty="0" smtClean="0"/>
              <a:t>90</a:t>
            </a:r>
            <a:r>
              <a:rPr lang="en-US" dirty="0"/>
              <a:t>% of the data can be explained with 8 PCA </a:t>
            </a:r>
            <a:r>
              <a:rPr lang="en-US" dirty="0" smtClean="0"/>
              <a:t>components</a:t>
            </a:r>
          </a:p>
          <a:p>
            <a:r>
              <a:rPr lang="en-US" dirty="0"/>
              <a:t>Accuracy of the logistic regression model with PCA:  0.7545828241306521</a:t>
            </a:r>
          </a:p>
          <a:p>
            <a:endParaRPr lang="en-US" dirty="0" smtClean="0"/>
          </a:p>
          <a:p>
            <a:endParaRPr lang="en-IN" dirty="0"/>
          </a:p>
        </p:txBody>
      </p:sp>
      <p:pic>
        <p:nvPicPr>
          <p:cNvPr id="4" name="Picture 3"/>
          <p:cNvPicPr>
            <a:picLocks noChangeAspect="1"/>
          </p:cNvPicPr>
          <p:nvPr/>
        </p:nvPicPr>
        <p:blipFill>
          <a:blip r:embed="rId2"/>
          <a:stretch>
            <a:fillRect/>
          </a:stretch>
        </p:blipFill>
        <p:spPr>
          <a:xfrm>
            <a:off x="7315743" y="2342123"/>
            <a:ext cx="3651032" cy="2207215"/>
          </a:xfrm>
          <a:prstGeom prst="rect">
            <a:avLst/>
          </a:prstGeom>
        </p:spPr>
      </p:pic>
    </p:spTree>
    <p:extLst>
      <p:ext uri="{BB962C8B-B14F-4D97-AF65-F5344CB8AC3E}">
        <p14:creationId xmlns:p14="http://schemas.microsoft.com/office/powerpoint/2010/main" val="373549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Insights</a:t>
            </a:r>
            <a:endParaRPr lang="en-IN" dirty="0"/>
          </a:p>
        </p:txBody>
      </p:sp>
      <p:pic>
        <p:nvPicPr>
          <p:cNvPr id="4" name="Picture 3"/>
          <p:cNvPicPr>
            <a:picLocks noChangeAspect="1"/>
          </p:cNvPicPr>
          <p:nvPr/>
        </p:nvPicPr>
        <p:blipFill>
          <a:blip r:embed="rId2"/>
          <a:stretch>
            <a:fillRect/>
          </a:stretch>
        </p:blipFill>
        <p:spPr>
          <a:xfrm>
            <a:off x="5934619" y="2393088"/>
            <a:ext cx="4476750" cy="2124075"/>
          </a:xfrm>
          <a:prstGeom prst="rect">
            <a:avLst/>
          </a:prstGeom>
        </p:spPr>
      </p:pic>
      <p:sp>
        <p:nvSpPr>
          <p:cNvPr id="5" name="TextBox 4"/>
          <p:cNvSpPr txBox="1"/>
          <p:nvPr/>
        </p:nvSpPr>
        <p:spPr>
          <a:xfrm>
            <a:off x="966651" y="2393088"/>
            <a:ext cx="4519749" cy="3046988"/>
          </a:xfrm>
          <a:prstGeom prst="rect">
            <a:avLst/>
          </a:prstGeom>
          <a:noFill/>
        </p:spPr>
        <p:txBody>
          <a:bodyPr wrap="square" rtlCol="0">
            <a:spAutoFit/>
          </a:bodyPr>
          <a:lstStyle/>
          <a:p>
            <a:r>
              <a:rPr lang="en-US" sz="1600" dirty="0"/>
              <a:t>The dataset analysis revealed that SVM with tuned </a:t>
            </a:r>
            <a:r>
              <a:rPr lang="en-US" sz="1600" dirty="0" err="1"/>
              <a:t>hyperparameters</a:t>
            </a:r>
            <a:r>
              <a:rPr lang="en-US" sz="1600" dirty="0"/>
              <a:t> achieved the highest accuracy of 0.92. Random forest also performed well, with an accuracy of 0.91 (using default </a:t>
            </a:r>
            <a:r>
              <a:rPr lang="en-US" sz="1600" dirty="0" err="1"/>
              <a:t>hyperparameters</a:t>
            </a:r>
            <a:r>
              <a:rPr lang="en-US" sz="1600" dirty="0"/>
              <a:t>, which may indicate overfitting) and 0.90 with tuned </a:t>
            </a:r>
            <a:r>
              <a:rPr lang="en-US" sz="1600" dirty="0" err="1"/>
              <a:t>hyperparameters</a:t>
            </a:r>
            <a:r>
              <a:rPr lang="en-US" sz="1600" dirty="0"/>
              <a:t>. </a:t>
            </a:r>
            <a:r>
              <a:rPr lang="en-US" sz="1600" dirty="0" err="1"/>
              <a:t>XGBoost</a:t>
            </a:r>
            <a:r>
              <a:rPr lang="en-US" sz="1600" dirty="0"/>
              <a:t> yielded a respectable accuracy of 0.86 (using default </a:t>
            </a:r>
            <a:r>
              <a:rPr lang="en-US" sz="1600" dirty="0" err="1"/>
              <a:t>hyperparameters</a:t>
            </a:r>
            <a:r>
              <a:rPr lang="en-US" sz="1600" dirty="0"/>
              <a:t>) and 0.85 with tuned </a:t>
            </a:r>
            <a:r>
              <a:rPr lang="en-US" sz="1600" dirty="0" err="1"/>
              <a:t>hyperparameters</a:t>
            </a:r>
            <a:r>
              <a:rPr lang="en-US" sz="1600" dirty="0"/>
              <a:t>. Based on our findings, SVM and Random forest demonstrated the best accuracy, making them suitable choices for predicting churn data in future datasets or production scenarios.</a:t>
            </a:r>
            <a:endParaRPr lang="en-IN" sz="1600" dirty="0"/>
          </a:p>
        </p:txBody>
      </p:sp>
    </p:spTree>
    <p:extLst>
      <p:ext uri="{BB962C8B-B14F-4D97-AF65-F5344CB8AC3E}">
        <p14:creationId xmlns:p14="http://schemas.microsoft.com/office/powerpoint/2010/main" val="138934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5" name="Rectangle 1"/>
          <p:cNvSpPr>
            <a:spLocks noGrp="1" noChangeArrowheads="1"/>
          </p:cNvSpPr>
          <p:nvPr>
            <p:ph idx="1"/>
          </p:nvPr>
        </p:nvSpPr>
        <p:spPr bwMode="auto">
          <a:xfrm>
            <a:off x="838200" y="2248329"/>
            <a:ext cx="10793506" cy="327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dirty="0" smtClean="0"/>
              <a:t>1. The </a:t>
            </a:r>
            <a:r>
              <a:rPr lang="en-US" sz="1600" dirty="0"/>
              <a:t>churn rate among high-value customers is relatively low. However, it is concerning that no new high-value customers have been </a:t>
            </a:r>
            <a:r>
              <a:rPr lang="en-US" sz="1600" dirty="0" smtClean="0"/>
              <a:t>on-boarded </a:t>
            </a:r>
            <a:r>
              <a:rPr lang="en-US" sz="1600" dirty="0"/>
              <a:t>in the past six months. The company should prioritize addressing this issue.</a:t>
            </a:r>
          </a:p>
          <a:p>
            <a:r>
              <a:rPr lang="en-US" sz="1600" dirty="0" smtClean="0"/>
              <a:t>2. Customers </a:t>
            </a:r>
            <a:r>
              <a:rPr lang="en-US" sz="1600" dirty="0"/>
              <a:t>with a tenure of less than four years are more prone to churn. It is recommended that the company focus on this segment by introducing new schemes and offers tailored to their needs.</a:t>
            </a:r>
          </a:p>
          <a:p>
            <a:r>
              <a:rPr lang="en-US" sz="1600" dirty="0" smtClean="0"/>
              <a:t>3. The </a:t>
            </a:r>
            <a:r>
              <a:rPr lang="en-US" sz="1600" dirty="0"/>
              <a:t>average revenue per user is a crucial factor in predicting churn. It holds significant importance in determining whether a customer is likely to churn or not.</a:t>
            </a:r>
          </a:p>
          <a:p>
            <a:r>
              <a:rPr lang="en-US" sz="1600" dirty="0" smtClean="0"/>
              <a:t>4. The </a:t>
            </a:r>
            <a:r>
              <a:rPr lang="en-US" sz="1600" dirty="0"/>
              <a:t>volume of incoming and outgoing calls while roaming in the eighth month is a strong indicator of churn behavior. </a:t>
            </a:r>
            <a:r>
              <a:rPr lang="en-US" sz="1600" dirty="0" smtClean="0"/>
              <a:t>5. Paying </a:t>
            </a:r>
            <a:r>
              <a:rPr lang="en-US" sz="1600" dirty="0"/>
              <a:t>attention to this aspect can help in identifying potential churners.</a:t>
            </a:r>
          </a:p>
          <a:p>
            <a:r>
              <a:rPr lang="en-US" sz="1600" dirty="0" smtClean="0"/>
              <a:t>6. The </a:t>
            </a:r>
            <a:r>
              <a:rPr lang="en-US" sz="1600" dirty="0"/>
              <a:t>frequency of local outgoing calls made to landline, </a:t>
            </a:r>
            <a:r>
              <a:rPr lang="en-US" sz="1600" dirty="0" err="1"/>
              <a:t>fixedline</a:t>
            </a:r>
            <a:r>
              <a:rPr lang="en-US" sz="1600" dirty="0"/>
              <a:t>, mobile, and call centers serves as a robust indicator of churn behavior. Analyzing this data can provide valuable insights into customer churn tendencies.</a:t>
            </a:r>
          </a:p>
          <a:p>
            <a:r>
              <a:rPr lang="en-US" sz="1600" dirty="0" smtClean="0"/>
              <a:t>7. A </a:t>
            </a:r>
            <a:r>
              <a:rPr lang="en-US" sz="1600" dirty="0"/>
              <a:t>strong indicator of churn behavior is the quality of 2G/3G coverage. If the 2G/3G services are inadequate in certain areas, customers are more likely to churn. Enhancing coverage in these areas can help mitigate churn.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50429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1097280" y="2220686"/>
            <a:ext cx="10058400" cy="3648408"/>
          </a:xfrm>
        </p:spPr>
        <p:txBody>
          <a:bodyPr>
            <a:noAutofit/>
          </a:bodyPr>
          <a:lstStyle/>
          <a:p>
            <a:pPr marL="0" indent="0">
              <a:buNone/>
            </a:pPr>
            <a:r>
              <a:rPr lang="en-US" dirty="0"/>
              <a:t>The problem at hand is the high churn rate in the telecom industry, where customers have the flexibility to switch between service providers. With an average annual churn rate of 15-25%, the telecommunications sector faces a significant challenge. Considering the substantial cost disparity between acquiring new customers and retaining existing ones (5-10 times more), customer retention has become a critical focus over customer acquisition. Retaining high-profit customers is particularly crucial for incumbent operators. To tackle this issue, telecom companies require an effective solution to predict customers who are most likely to churn. This prediction capability will enable targeted strategies to reduce churn and retain valuable customers.</a:t>
            </a:r>
            <a:endParaRPr lang="en-IN" sz="2800" dirty="0" smtClean="0"/>
          </a:p>
        </p:txBody>
      </p:sp>
    </p:spTree>
    <p:extLst>
      <p:ext uri="{BB962C8B-B14F-4D97-AF65-F5344CB8AC3E}">
        <p14:creationId xmlns:p14="http://schemas.microsoft.com/office/powerpoint/2010/main" val="954292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Objective</a:t>
            </a:r>
            <a:endParaRPr lang="en-IN" dirty="0"/>
          </a:p>
        </p:txBody>
      </p:sp>
      <p:sp>
        <p:nvSpPr>
          <p:cNvPr id="3" name="Content Placeholder 2"/>
          <p:cNvSpPr>
            <a:spLocks noGrp="1"/>
          </p:cNvSpPr>
          <p:nvPr>
            <p:ph idx="1"/>
          </p:nvPr>
        </p:nvSpPr>
        <p:spPr>
          <a:xfrm>
            <a:off x="1097280" y="2233748"/>
            <a:ext cx="10058400" cy="3635345"/>
          </a:xfrm>
        </p:spPr>
        <p:txBody>
          <a:bodyPr>
            <a:normAutofit/>
          </a:bodyPr>
          <a:lstStyle/>
          <a:p>
            <a:pPr marL="0" indent="0">
              <a:buNone/>
            </a:pPr>
            <a:r>
              <a:rPr lang="en-US" dirty="0"/>
              <a:t>The business objective is to analyze customer-level data from a leading telecom firm and develop predictive models that can accurately identify customers at high risk of churn. By leveraging the available data, the aim is to uncover the key indicators or factors that contribute to churn. This analysis will provide valuable insights for the telecom firm to implement targeted strategies and interventions aimed at reducing customer churn. Ultimately, the objective is to improve customer retention rates, enhance profitability, and maintain a competitive edge in the highly dynamic telecommunications industry.</a:t>
            </a:r>
            <a:endParaRPr lang="en-IN" sz="3600" dirty="0"/>
          </a:p>
        </p:txBody>
      </p:sp>
    </p:spTree>
    <p:extLst>
      <p:ext uri="{BB962C8B-B14F-4D97-AF65-F5344CB8AC3E}">
        <p14:creationId xmlns:p14="http://schemas.microsoft.com/office/powerpoint/2010/main" val="2486694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369"/>
            <a:ext cx="10515600" cy="1325563"/>
          </a:xfrm>
        </p:spPr>
        <p:txBody>
          <a:bodyPr/>
          <a:lstStyle/>
          <a:p>
            <a:r>
              <a:rPr lang="en-IN" dirty="0"/>
              <a:t>Solution Methodology</a:t>
            </a:r>
          </a:p>
        </p:txBody>
      </p:sp>
      <p:sp>
        <p:nvSpPr>
          <p:cNvPr id="7" name="Rectangle 2"/>
          <p:cNvSpPr>
            <a:spLocks noGrp="1" noChangeArrowheads="1"/>
          </p:cNvSpPr>
          <p:nvPr>
            <p:ph idx="1"/>
          </p:nvPr>
        </p:nvSpPr>
        <p:spPr bwMode="auto">
          <a:xfrm>
            <a:off x="1008017" y="1538164"/>
            <a:ext cx="6699069"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Data cleaning and data manipulation:</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00000"/>
                </a:solidFill>
                <a:effectLst/>
                <a:latin typeface="+mn-lt"/>
              </a:rPr>
              <a:t>Handling and resolving duplicate data</a:t>
            </a:r>
            <a:r>
              <a:rPr kumimoji="0" lang="en-US" altLang="en-US" sz="1400" b="0" i="0" u="none" strike="noStrike" cap="none" normalizeH="0" baseline="0" dirty="0" smtClean="0">
                <a:ln>
                  <a:noFill/>
                </a:ln>
                <a:solidFill>
                  <a:srgbClr val="000000"/>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en-US" altLang="en-US" sz="1400" dirty="0" smtClean="0">
                <a:solidFill>
                  <a:srgbClr val="000000"/>
                </a:solidFill>
                <a:latin typeface="+mn-lt"/>
              </a:rPr>
              <a:t>Removing the columns with single value.</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00000"/>
                </a:solidFill>
                <a:effectLst/>
                <a:latin typeface="+mn-lt"/>
              </a:rPr>
              <a:t>Changing datatype of date columns to Date Time.</a:t>
            </a:r>
            <a:endParaRPr kumimoji="0" lang="en-US" altLang="en-US" sz="1400" b="0" i="0" u="none" strike="noStrike" cap="none" normalizeH="0" baseline="0" dirty="0" smtClean="0">
              <a:ln>
                <a:noFill/>
              </a:ln>
              <a:solidFill>
                <a:srgbClr val="000000"/>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000000"/>
                </a:solidFill>
                <a:effectLst/>
                <a:latin typeface="+mn-lt"/>
              </a:rPr>
              <a:t>Managing NA values and missing values.</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smtClean="0">
                <a:ln>
                  <a:noFill/>
                </a:ln>
                <a:solidFill>
                  <a:srgbClr val="000000"/>
                </a:solidFill>
                <a:effectLst/>
                <a:latin typeface="+mn-lt"/>
              </a:rPr>
              <a:t>Dropping columns with a large number of missing values and no relevance for analysis.</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smtClean="0">
                <a:ln>
                  <a:noFill/>
                </a:ln>
                <a:solidFill>
                  <a:srgbClr val="000000"/>
                </a:solidFill>
                <a:effectLst/>
                <a:latin typeface="+mn-lt"/>
              </a:rPr>
              <a:t>Imputing </a:t>
            </a:r>
            <a:r>
              <a:rPr kumimoji="0" lang="en-US" altLang="en-US" sz="1400" b="0" i="0" u="none" strike="noStrike" cap="none" normalizeH="0" baseline="0" dirty="0" smtClean="0">
                <a:ln>
                  <a:noFill/>
                </a:ln>
                <a:solidFill>
                  <a:srgbClr val="000000"/>
                </a:solidFill>
                <a:effectLst/>
                <a:latin typeface="+mn-lt"/>
              </a:rPr>
              <a:t>values as needed.</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0" i="0" u="none" strike="noStrike" cap="none" normalizeH="0" baseline="0" dirty="0" smtClean="0">
                <a:ln>
                  <a:noFill/>
                </a:ln>
                <a:solidFill>
                  <a:srgbClr val="000000"/>
                </a:solidFill>
                <a:effectLst/>
                <a:latin typeface="+mn-lt"/>
              </a:rPr>
              <a:t>Addressing outliers in the data</a:t>
            </a:r>
            <a:r>
              <a:rPr kumimoji="0" lang="en-US" altLang="en-US" sz="1400" b="0" i="0" u="none" strike="noStrike" cap="none" normalizeH="0" baseline="0" dirty="0" smtClean="0">
                <a:ln>
                  <a:noFill/>
                </a:ln>
                <a:solidFill>
                  <a:srgbClr val="000000"/>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lang="en-US" altLang="en-US" sz="1400" dirty="0" smtClean="0">
                <a:solidFill>
                  <a:srgbClr val="000000"/>
                </a:solidFill>
                <a:latin typeface="+mn-lt"/>
              </a:rPr>
              <a:t>Drop highly correlated variables.</a:t>
            </a:r>
            <a:endParaRPr kumimoji="0" lang="en-US" altLang="en-US" sz="14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Exploratory Data Analysis (EDA):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Univariate data analysis: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n-lt"/>
              </a:rPr>
              <a:t>Analyzing value count and variable distribution.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Bivariate data analysis: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n-lt"/>
              </a:rPr>
              <a:t>Examining correlation coefficients and patterns between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Feature Scaling &amp; Dummy Variables and encoding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Classification technique: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Utilizing logistic regression for model creation and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Validation of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Model 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n-lt"/>
              </a:rPr>
              <a:t>Conclusions and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666522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a:t>
            </a:r>
            <a:endParaRPr lang="en-IN"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The dataset consists of </a:t>
            </a:r>
            <a:r>
              <a:rPr lang="en-US" dirty="0" smtClean="0"/>
              <a:t>9999</a:t>
            </a:r>
            <a:r>
              <a:rPr lang="en-US" dirty="0" smtClean="0"/>
              <a:t> </a:t>
            </a:r>
            <a:r>
              <a:rPr lang="en-US" dirty="0"/>
              <a:t>rows and </a:t>
            </a:r>
            <a:r>
              <a:rPr lang="en-US" dirty="0" smtClean="0"/>
              <a:t>226</a:t>
            </a:r>
            <a:r>
              <a:rPr lang="en-US" dirty="0" smtClean="0"/>
              <a:t> </a:t>
            </a:r>
            <a:r>
              <a:rPr lang="en-US" dirty="0"/>
              <a:t>columns.</a:t>
            </a:r>
          </a:p>
          <a:p>
            <a:pPr>
              <a:buFont typeface="Wingdings" panose="05000000000000000000" pitchFamily="2" charset="2"/>
              <a:buChar char="q"/>
            </a:pPr>
            <a:r>
              <a:rPr lang="en-US" dirty="0"/>
              <a:t>Features such as </a:t>
            </a:r>
            <a:r>
              <a:rPr lang="en-US" dirty="0"/>
              <a:t>'</a:t>
            </a:r>
            <a:r>
              <a:rPr lang="en-US" dirty="0" err="1"/>
              <a:t>circle_id</a:t>
            </a:r>
            <a:r>
              <a:rPr lang="en-US" dirty="0"/>
              <a:t>', 'loc_og_t2o_mou', 'std_og_t2o_mou', 'loc_ic_t2o_mou', 'last_date_of_month_6', 'last_date_of_month_7</a:t>
            </a:r>
            <a:r>
              <a:rPr lang="en-US" dirty="0" smtClean="0"/>
              <a:t>', </a:t>
            </a:r>
            <a:r>
              <a:rPr lang="en-US" dirty="0" err="1" smtClean="0"/>
              <a:t>etc</a:t>
            </a:r>
            <a:r>
              <a:rPr lang="en-US" dirty="0" smtClean="0"/>
              <a:t> have </a:t>
            </a:r>
            <a:r>
              <a:rPr lang="en-US" dirty="0" smtClean="0"/>
              <a:t>been excluded as they are single-value features.</a:t>
            </a:r>
          </a:p>
          <a:p>
            <a:pPr>
              <a:buFont typeface="Wingdings" panose="05000000000000000000" pitchFamily="2" charset="2"/>
              <a:buChar char="q"/>
            </a:pPr>
            <a:r>
              <a:rPr lang="en-US" dirty="0" smtClean="0"/>
              <a:t>The date columns have been </a:t>
            </a:r>
            <a:r>
              <a:rPr lang="en-US" dirty="0" smtClean="0"/>
              <a:t>changed to </a:t>
            </a:r>
            <a:r>
              <a:rPr lang="en-US" dirty="0" err="1" smtClean="0"/>
              <a:t>datetime</a:t>
            </a:r>
            <a:r>
              <a:rPr lang="en-US" dirty="0" smtClean="0"/>
              <a:t> datatype.</a:t>
            </a:r>
            <a:endParaRPr lang="en-US" dirty="0" smtClean="0"/>
          </a:p>
          <a:p>
            <a:pPr>
              <a:buFont typeface="Wingdings" panose="05000000000000000000" pitchFamily="2" charset="2"/>
              <a:buChar char="q"/>
            </a:pPr>
            <a:r>
              <a:rPr lang="en-US" dirty="0" smtClean="0"/>
              <a:t>Handling missing values of data recharge.</a:t>
            </a:r>
          </a:p>
          <a:p>
            <a:pPr>
              <a:buFont typeface="Wingdings" panose="05000000000000000000" pitchFamily="2" charset="2"/>
              <a:buChar char="q"/>
            </a:pPr>
            <a:r>
              <a:rPr lang="en-US" dirty="0" smtClean="0"/>
              <a:t>Checking the correlation between the </a:t>
            </a:r>
            <a:r>
              <a:rPr lang="en-US" dirty="0" err="1" smtClean="0"/>
              <a:t>arpu</a:t>
            </a:r>
            <a:r>
              <a:rPr lang="en-US" dirty="0" smtClean="0"/>
              <a:t>, recharge amount for month 6,7,8,9 then removing the columns with high correlation.</a:t>
            </a:r>
          </a:p>
          <a:p>
            <a:pPr>
              <a:buFont typeface="Wingdings" panose="05000000000000000000" pitchFamily="2" charset="2"/>
              <a:buChar char="q"/>
            </a:pPr>
            <a:r>
              <a:rPr lang="en-US" dirty="0" smtClean="0"/>
              <a:t>If recharge data and amount are null then replace it with 0. </a:t>
            </a:r>
          </a:p>
          <a:p>
            <a:pPr>
              <a:buFont typeface="Wingdings" panose="05000000000000000000" pitchFamily="2" charset="2"/>
              <a:buChar char="q"/>
            </a:pPr>
            <a:r>
              <a:rPr lang="en-US" dirty="0" smtClean="0"/>
              <a:t>Columns with more than 75% are being removed.</a:t>
            </a:r>
          </a:p>
          <a:p>
            <a:pPr>
              <a:buFont typeface="Wingdings" panose="05000000000000000000" pitchFamily="2" charset="2"/>
              <a:buChar char="q"/>
            </a:pPr>
            <a:r>
              <a:rPr lang="en-US" dirty="0" smtClean="0"/>
              <a:t>Other columns missing values are handled using imputation.</a:t>
            </a:r>
          </a:p>
          <a:p>
            <a:pPr>
              <a:buFont typeface="Wingdings" panose="05000000000000000000" pitchFamily="2" charset="2"/>
              <a:buChar char="q"/>
            </a:pPr>
            <a:r>
              <a:rPr lang="en-US" b="1" dirty="0"/>
              <a:t>Analysis:</a:t>
            </a:r>
            <a:r>
              <a:rPr lang="en-US" dirty="0"/>
              <a:t> We see that the minimum value is 1 while the max is 1555 across months, which indicate the missing values are where no recharges happened for the data, Filling the missing values by 0 , means no recharge.</a:t>
            </a:r>
            <a:endParaRPr lang="en-US" dirty="0"/>
          </a:p>
        </p:txBody>
      </p:sp>
    </p:spTree>
    <p:extLst>
      <p:ext uri="{BB962C8B-B14F-4D97-AF65-F5344CB8AC3E}">
        <p14:creationId xmlns:p14="http://schemas.microsoft.com/office/powerpoint/2010/main" val="4116948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1934"/>
          </a:xfrm>
        </p:spPr>
        <p:txBody>
          <a:bodyPr/>
          <a:lstStyle/>
          <a:p>
            <a:r>
              <a:rPr lang="en-US" dirty="0" smtClean="0"/>
              <a:t>Drops in 8</a:t>
            </a:r>
            <a:r>
              <a:rPr lang="en-US" baseline="30000" dirty="0" smtClean="0"/>
              <a:t>th</a:t>
            </a:r>
            <a:r>
              <a:rPr lang="en-US" dirty="0" smtClean="0"/>
              <a:t> Month</a:t>
            </a:r>
            <a:endParaRPr lang="en-IN" dirty="0"/>
          </a:p>
        </p:txBody>
      </p:sp>
      <p:pic>
        <p:nvPicPr>
          <p:cNvPr id="4" name="Picture 3"/>
          <p:cNvPicPr>
            <a:picLocks noChangeAspect="1"/>
          </p:cNvPicPr>
          <p:nvPr/>
        </p:nvPicPr>
        <p:blipFill>
          <a:blip r:embed="rId2"/>
          <a:stretch>
            <a:fillRect/>
          </a:stretch>
        </p:blipFill>
        <p:spPr>
          <a:xfrm>
            <a:off x="1097280" y="2111043"/>
            <a:ext cx="4990011" cy="2596049"/>
          </a:xfrm>
          <a:prstGeom prst="rect">
            <a:avLst/>
          </a:prstGeom>
        </p:spPr>
      </p:pic>
      <p:pic>
        <p:nvPicPr>
          <p:cNvPr id="5" name="Picture 4"/>
          <p:cNvPicPr>
            <a:picLocks noChangeAspect="1"/>
          </p:cNvPicPr>
          <p:nvPr/>
        </p:nvPicPr>
        <p:blipFill>
          <a:blip r:embed="rId3"/>
          <a:stretch>
            <a:fillRect/>
          </a:stretch>
        </p:blipFill>
        <p:spPr>
          <a:xfrm>
            <a:off x="1053465" y="4980820"/>
            <a:ext cx="5033826" cy="913183"/>
          </a:xfrm>
          <a:prstGeom prst="rect">
            <a:avLst/>
          </a:prstGeom>
        </p:spPr>
      </p:pic>
      <p:pic>
        <p:nvPicPr>
          <p:cNvPr id="6" name="Picture 5"/>
          <p:cNvPicPr>
            <a:picLocks noChangeAspect="1"/>
          </p:cNvPicPr>
          <p:nvPr/>
        </p:nvPicPr>
        <p:blipFill>
          <a:blip r:embed="rId4"/>
          <a:stretch>
            <a:fillRect/>
          </a:stretch>
        </p:blipFill>
        <p:spPr>
          <a:xfrm>
            <a:off x="6656209" y="2150231"/>
            <a:ext cx="4786717" cy="2496094"/>
          </a:xfrm>
          <a:prstGeom prst="rect">
            <a:avLst/>
          </a:prstGeom>
        </p:spPr>
      </p:pic>
      <p:pic>
        <p:nvPicPr>
          <p:cNvPr id="7" name="Picture 6"/>
          <p:cNvPicPr>
            <a:picLocks noChangeAspect="1"/>
          </p:cNvPicPr>
          <p:nvPr/>
        </p:nvPicPr>
        <p:blipFill>
          <a:blip r:embed="rId5"/>
          <a:stretch>
            <a:fillRect/>
          </a:stretch>
        </p:blipFill>
        <p:spPr>
          <a:xfrm>
            <a:off x="6858000" y="5116455"/>
            <a:ext cx="4882106" cy="777548"/>
          </a:xfrm>
          <a:prstGeom prst="rect">
            <a:avLst/>
          </a:prstGeom>
        </p:spPr>
      </p:pic>
    </p:spTree>
    <p:extLst>
      <p:ext uri="{BB962C8B-B14F-4D97-AF65-F5344CB8AC3E}">
        <p14:creationId xmlns:p14="http://schemas.microsoft.com/office/powerpoint/2010/main" val="347113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Derive Churn/ Non-Churn %</a:t>
            </a:r>
            <a:endParaRPr lang="en-IN" dirty="0"/>
          </a:p>
        </p:txBody>
      </p:sp>
      <p:sp>
        <p:nvSpPr>
          <p:cNvPr id="3" name="Content Placeholder 2"/>
          <p:cNvSpPr>
            <a:spLocks noGrp="1"/>
          </p:cNvSpPr>
          <p:nvPr>
            <p:ph idx="1"/>
          </p:nvPr>
        </p:nvSpPr>
        <p:spPr/>
        <p:txBody>
          <a:bodyPr/>
          <a:lstStyle/>
          <a:p>
            <a:r>
              <a:rPr lang="en-IN" dirty="0" smtClean="0"/>
              <a:t>91 % seems not churned.</a:t>
            </a:r>
          </a:p>
          <a:p>
            <a:endParaRPr lang="en-IN" dirty="0"/>
          </a:p>
          <a:p>
            <a:pPr marL="0" indent="0">
              <a:buNone/>
            </a:pPr>
            <a:r>
              <a:rPr lang="en-IN" dirty="0" smtClean="0"/>
              <a:t>Dropping all churn phase columns.</a:t>
            </a:r>
          </a:p>
          <a:p>
            <a:pPr marL="0" indent="0">
              <a:buNone/>
            </a:pPr>
            <a:endParaRPr lang="en-IN" dirty="0"/>
          </a:p>
          <a:p>
            <a:pPr marL="0" indent="0">
              <a:buNone/>
            </a:pPr>
            <a:r>
              <a:rPr lang="en-IN" dirty="0" smtClean="0"/>
              <a:t>Now we have 30001 rows and 141 columns</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7107555" y="1845734"/>
            <a:ext cx="4048125" cy="3905250"/>
          </a:xfrm>
          <a:prstGeom prst="rect">
            <a:avLst/>
          </a:prstGeom>
        </p:spPr>
      </p:pic>
    </p:spTree>
    <p:extLst>
      <p:ext uri="{BB962C8B-B14F-4D97-AF65-F5344CB8AC3E}">
        <p14:creationId xmlns:p14="http://schemas.microsoft.com/office/powerpoint/2010/main" val="287913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Tenure Bucketing</a:t>
            </a:r>
            <a:endParaRPr lang="en-IN" dirty="0"/>
          </a:p>
        </p:txBody>
      </p:sp>
      <p:sp>
        <p:nvSpPr>
          <p:cNvPr id="3" name="Content Placeholder 2"/>
          <p:cNvSpPr>
            <a:spLocks noGrp="1"/>
          </p:cNvSpPr>
          <p:nvPr>
            <p:ph idx="1"/>
          </p:nvPr>
        </p:nvSpPr>
        <p:spPr>
          <a:xfrm>
            <a:off x="1097280" y="1845734"/>
            <a:ext cx="5107577" cy="4023360"/>
          </a:xfrm>
        </p:spPr>
        <p:txBody>
          <a:bodyPr>
            <a:normAutofit/>
          </a:bodyPr>
          <a:lstStyle/>
          <a:p>
            <a:r>
              <a:rPr lang="en-US" dirty="0"/>
              <a:t>It can be seen that the maximum churn rate happens within 0-6 month, but it gradually decreases as the customer retains in the network.</a:t>
            </a:r>
            <a:endParaRPr lang="en-IN" dirty="0"/>
          </a:p>
        </p:txBody>
      </p:sp>
      <p:pic>
        <p:nvPicPr>
          <p:cNvPr id="4" name="Picture 3"/>
          <p:cNvPicPr>
            <a:picLocks noChangeAspect="1"/>
          </p:cNvPicPr>
          <p:nvPr/>
        </p:nvPicPr>
        <p:blipFill>
          <a:blip r:embed="rId2"/>
          <a:stretch>
            <a:fillRect/>
          </a:stretch>
        </p:blipFill>
        <p:spPr>
          <a:xfrm>
            <a:off x="1230371" y="3399323"/>
            <a:ext cx="3882103" cy="2578145"/>
          </a:xfrm>
          <a:prstGeom prst="rect">
            <a:avLst/>
          </a:prstGeom>
        </p:spPr>
      </p:pic>
      <p:pic>
        <p:nvPicPr>
          <p:cNvPr id="5" name="Picture 4"/>
          <p:cNvPicPr>
            <a:picLocks noChangeAspect="1"/>
          </p:cNvPicPr>
          <p:nvPr/>
        </p:nvPicPr>
        <p:blipFill>
          <a:blip r:embed="rId3"/>
          <a:stretch>
            <a:fillRect/>
          </a:stretch>
        </p:blipFill>
        <p:spPr>
          <a:xfrm>
            <a:off x="6337948" y="2233748"/>
            <a:ext cx="5034967" cy="3069771"/>
          </a:xfrm>
          <a:prstGeom prst="rect">
            <a:avLst/>
          </a:prstGeom>
        </p:spPr>
      </p:pic>
    </p:spTree>
    <p:extLst>
      <p:ext uri="{BB962C8B-B14F-4D97-AF65-F5344CB8AC3E}">
        <p14:creationId xmlns:p14="http://schemas.microsoft.com/office/powerpoint/2010/main" val="90915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Derive correlation of variables with churn variable.</a:t>
            </a:r>
            <a:endParaRPr lang="en-IN" dirty="0"/>
          </a:p>
        </p:txBody>
      </p:sp>
      <p:sp>
        <p:nvSpPr>
          <p:cNvPr id="3" name="Content Placeholder 2"/>
          <p:cNvSpPr>
            <a:spLocks noGrp="1"/>
          </p:cNvSpPr>
          <p:nvPr>
            <p:ph idx="1"/>
          </p:nvPr>
        </p:nvSpPr>
        <p:spPr>
          <a:xfrm>
            <a:off x="1097280" y="1845734"/>
            <a:ext cx="9702912" cy="1446106"/>
          </a:xfrm>
        </p:spPr>
        <p:txBody>
          <a:bodyPr/>
          <a:lstStyle/>
          <a:p>
            <a:r>
              <a:rPr lang="en-US" dirty="0" err="1"/>
              <a:t>Avg</a:t>
            </a:r>
            <a:r>
              <a:rPr lang="en-US" dirty="0"/>
              <a:t> Outgoing Calls &amp; calls on </a:t>
            </a:r>
            <a:r>
              <a:rPr lang="en-US" dirty="0" err="1"/>
              <a:t>romaning</a:t>
            </a:r>
            <a:r>
              <a:rPr lang="en-US" dirty="0"/>
              <a:t> for 6 &amp; 7th months are positively correlated with churn.</a:t>
            </a:r>
          </a:p>
          <a:p>
            <a:r>
              <a:rPr lang="en-US" dirty="0" err="1"/>
              <a:t>Avg</a:t>
            </a:r>
            <a:r>
              <a:rPr lang="en-US" dirty="0"/>
              <a:t> Revenue, No. Of Recharge for 8th month has negative correlation with churn.</a:t>
            </a:r>
            <a:endParaRPr lang="en-IN" dirty="0"/>
          </a:p>
        </p:txBody>
      </p:sp>
      <p:pic>
        <p:nvPicPr>
          <p:cNvPr id="4" name="Picture 3"/>
          <p:cNvPicPr>
            <a:picLocks noChangeAspect="1"/>
          </p:cNvPicPr>
          <p:nvPr/>
        </p:nvPicPr>
        <p:blipFill>
          <a:blip r:embed="rId2"/>
          <a:stretch>
            <a:fillRect/>
          </a:stretch>
        </p:blipFill>
        <p:spPr>
          <a:xfrm>
            <a:off x="599259" y="3705256"/>
            <a:ext cx="6115050" cy="2200275"/>
          </a:xfrm>
          <a:prstGeom prst="rect">
            <a:avLst/>
          </a:prstGeom>
        </p:spPr>
      </p:pic>
      <p:pic>
        <p:nvPicPr>
          <p:cNvPr id="5" name="Picture 4"/>
          <p:cNvPicPr>
            <a:picLocks noChangeAspect="1"/>
          </p:cNvPicPr>
          <p:nvPr/>
        </p:nvPicPr>
        <p:blipFill>
          <a:blip r:embed="rId3"/>
          <a:stretch>
            <a:fillRect/>
          </a:stretch>
        </p:blipFill>
        <p:spPr>
          <a:xfrm>
            <a:off x="6714309" y="3549514"/>
            <a:ext cx="4085883" cy="2715766"/>
          </a:xfrm>
          <a:prstGeom prst="rect">
            <a:avLst/>
          </a:prstGeom>
        </p:spPr>
      </p:pic>
    </p:spTree>
    <p:extLst>
      <p:ext uri="{BB962C8B-B14F-4D97-AF65-F5344CB8AC3E}">
        <p14:creationId xmlns:p14="http://schemas.microsoft.com/office/powerpoint/2010/main" val="31683717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2870</TotalTime>
  <Words>1188</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Telecom Churn Casestudy </vt:lpstr>
      <vt:lpstr>Problem Statement</vt:lpstr>
      <vt:lpstr>Business Objective</vt:lpstr>
      <vt:lpstr>Solution Methodology</vt:lpstr>
      <vt:lpstr>Data Manipulation</vt:lpstr>
      <vt:lpstr>Drops in 8th Month</vt:lpstr>
      <vt:lpstr>Derive Churn/ Non-Churn %</vt:lpstr>
      <vt:lpstr>Tenure Bucketing</vt:lpstr>
      <vt:lpstr>Derive correlation of variables with churn variable.</vt:lpstr>
      <vt:lpstr>Distribution of Average and Max Recharge Amount by Churn</vt:lpstr>
      <vt:lpstr>Recharge Rate vs Churn Analysis</vt:lpstr>
      <vt:lpstr>Model Building</vt:lpstr>
      <vt:lpstr>ROC Curve</vt:lpstr>
      <vt:lpstr>Precision and Recall Trade-off</vt:lpstr>
      <vt:lpstr>ROC Curve – Test Dataset</vt:lpstr>
      <vt:lpstr>Logistic Regression using PCA</vt:lpstr>
      <vt:lpstr>Model Insights</vt:lpstr>
      <vt:lpstr>Conclusion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Casestudy</dc:title>
  <dc:creator>Akshita Goel LSP07789</dc:creator>
  <cp:lastModifiedBy>Akshita Goel LSP07789</cp:lastModifiedBy>
  <cp:revision>28</cp:revision>
  <dcterms:created xsi:type="dcterms:W3CDTF">2023-05-30T17:45:03Z</dcterms:created>
  <dcterms:modified xsi:type="dcterms:W3CDTF">2023-07-18T08:57:55Z</dcterms:modified>
</cp:coreProperties>
</file>