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9"/>
  </p:notesMasterIdLst>
  <p:sldIdLst>
    <p:sldId id="259" r:id="rId3"/>
    <p:sldId id="300" r:id="rId4"/>
    <p:sldId id="264" r:id="rId5"/>
    <p:sldId id="299" r:id="rId6"/>
    <p:sldId id="301" r:id="rId7"/>
    <p:sldId id="303" r:id="rId8"/>
    <p:sldId id="304" r:id="rId9"/>
    <p:sldId id="305" r:id="rId10"/>
    <p:sldId id="306" r:id="rId11"/>
    <p:sldId id="265" r:id="rId12"/>
    <p:sldId id="258" r:id="rId13"/>
    <p:sldId id="308" r:id="rId14"/>
    <p:sldId id="309" r:id="rId15"/>
    <p:sldId id="267" r:id="rId16"/>
    <p:sldId id="281" r:id="rId17"/>
    <p:sldId id="277" r:id="rId18"/>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37" d="100"/>
          <a:sy n="37" d="100"/>
        </p:scale>
        <p:origin x="936" y="8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3480b52f1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3480b52f1_1_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2e4655570_1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42e465557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be9d044a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be9d044a90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4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2e4655570_1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42e465557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953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d4ac5bf46_0_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bd4ac5bf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08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2e4655570_1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42e465557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70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d4ac5bf46_0_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bd4ac5bf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54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d4ac5bf46_0_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bd4ac5bf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61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 Blue">
  <p:cSld name="Quote_3">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4831575" y="4041275"/>
            <a:ext cx="145713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99" name="Google Shape;99;p22"/>
          <p:cNvSpPr txBox="1">
            <a:spLocks noGrp="1"/>
          </p:cNvSpPr>
          <p:nvPr>
            <p:ph type="subTitle" idx="1"/>
          </p:nvPr>
        </p:nvSpPr>
        <p:spPr>
          <a:xfrm>
            <a:off x="5068350" y="9657450"/>
            <a:ext cx="148587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1"/>
                </a:solidFill>
                <a:latin typeface="Roboto Mono"/>
                <a:ea typeface="Roboto Mono"/>
                <a:cs typeface="Roboto Mono"/>
                <a:sym typeface="Roboto Mono"/>
              </a:defRPr>
            </a:lvl1pPr>
            <a:lvl2pPr lvl="1" rtl="0">
              <a:spcBef>
                <a:spcPts val="0"/>
              </a:spcBef>
              <a:spcAft>
                <a:spcPts val="0"/>
              </a:spcAft>
              <a:buNone/>
              <a:defRPr>
                <a:highlight>
                  <a:schemeClr val="accent1"/>
                </a:highlight>
                <a:latin typeface="Google Sans"/>
                <a:ea typeface="Google Sans"/>
                <a:cs typeface="Google Sans"/>
                <a:sym typeface="Google Sans"/>
              </a:defRPr>
            </a:lvl2pPr>
            <a:lvl3pPr lvl="2" rtl="0">
              <a:spcBef>
                <a:spcPts val="0"/>
              </a:spcBef>
              <a:spcAft>
                <a:spcPts val="0"/>
              </a:spcAft>
              <a:buNone/>
              <a:defRPr>
                <a:highlight>
                  <a:schemeClr val="accent1"/>
                </a:highlight>
                <a:latin typeface="Google Sans"/>
                <a:ea typeface="Google Sans"/>
                <a:cs typeface="Google Sans"/>
                <a:sym typeface="Google Sans"/>
              </a:defRPr>
            </a:lvl3pPr>
            <a:lvl4pPr lvl="3" rtl="0">
              <a:spcBef>
                <a:spcPts val="0"/>
              </a:spcBef>
              <a:spcAft>
                <a:spcPts val="0"/>
              </a:spcAft>
              <a:buNone/>
              <a:defRPr>
                <a:highlight>
                  <a:schemeClr val="accent1"/>
                </a:highlight>
                <a:latin typeface="Google Sans"/>
                <a:ea typeface="Google Sans"/>
                <a:cs typeface="Google Sans"/>
                <a:sym typeface="Google Sans"/>
              </a:defRPr>
            </a:lvl4pPr>
            <a:lvl5pPr lvl="4" rtl="0">
              <a:spcBef>
                <a:spcPts val="0"/>
              </a:spcBef>
              <a:spcAft>
                <a:spcPts val="0"/>
              </a:spcAft>
              <a:buNone/>
              <a:defRPr>
                <a:highlight>
                  <a:schemeClr val="accent1"/>
                </a:highlight>
                <a:latin typeface="Google Sans"/>
                <a:ea typeface="Google Sans"/>
                <a:cs typeface="Google Sans"/>
                <a:sym typeface="Google Sans"/>
              </a:defRPr>
            </a:lvl5pPr>
            <a:lvl6pPr lvl="5" rtl="0">
              <a:spcBef>
                <a:spcPts val="0"/>
              </a:spcBef>
              <a:spcAft>
                <a:spcPts val="0"/>
              </a:spcAft>
              <a:buNone/>
              <a:defRPr>
                <a:highlight>
                  <a:schemeClr val="accent1"/>
                </a:highlight>
                <a:latin typeface="Google Sans"/>
                <a:ea typeface="Google Sans"/>
                <a:cs typeface="Google Sans"/>
                <a:sym typeface="Google Sans"/>
              </a:defRPr>
            </a:lvl6pPr>
            <a:lvl7pPr lvl="6" rtl="0">
              <a:spcBef>
                <a:spcPts val="0"/>
              </a:spcBef>
              <a:spcAft>
                <a:spcPts val="0"/>
              </a:spcAft>
              <a:buNone/>
              <a:defRPr>
                <a:highlight>
                  <a:schemeClr val="accent1"/>
                </a:highlight>
                <a:latin typeface="Google Sans"/>
                <a:ea typeface="Google Sans"/>
                <a:cs typeface="Google Sans"/>
                <a:sym typeface="Google Sans"/>
              </a:defRPr>
            </a:lvl7pPr>
            <a:lvl8pPr lvl="7" rtl="0">
              <a:spcBef>
                <a:spcPts val="0"/>
              </a:spcBef>
              <a:spcAft>
                <a:spcPts val="0"/>
              </a:spcAft>
              <a:buNone/>
              <a:defRPr>
                <a:highlight>
                  <a:schemeClr val="accent1"/>
                </a:highlight>
                <a:latin typeface="Google Sans"/>
                <a:ea typeface="Google Sans"/>
                <a:cs typeface="Google Sans"/>
                <a:sym typeface="Google Sans"/>
              </a:defRPr>
            </a:lvl8pPr>
            <a:lvl9pPr lvl="8" rtl="0">
              <a:spcBef>
                <a:spcPts val="0"/>
              </a:spcBef>
              <a:spcAft>
                <a:spcPts val="0"/>
              </a:spcAft>
              <a:buNone/>
              <a:defRPr>
                <a:highlight>
                  <a:schemeClr val="accent1"/>
                </a:highlight>
                <a:latin typeface="Google Sans"/>
                <a:ea typeface="Google Sans"/>
                <a:cs typeface="Google Sans"/>
                <a:sym typeface="Google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GB"/>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6686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8328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GB"/>
              <a:t>Click to edit Master title style</a:t>
            </a:r>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047181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1676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12344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7837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GB"/>
              <a:t>Click to edit Master title style</a:t>
            </a:r>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51263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59709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35683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4911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3706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 Red">
  <p:cSld name="Title, Subtitle, &amp; Bullets_1_2">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427925" y="4513800"/>
            <a:ext cx="143106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10000">
                <a:solidFill>
                  <a:schemeClr val="dk1"/>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17" name="Google Shape;17;p4"/>
          <p:cNvSpPr txBox="1">
            <a:spLocks noGrp="1"/>
          </p:cNvSpPr>
          <p:nvPr>
            <p:ph type="subTitle" idx="1"/>
          </p:nvPr>
        </p:nvSpPr>
        <p:spPr>
          <a:xfrm>
            <a:off x="5929600" y="8096125"/>
            <a:ext cx="10548300" cy="2005800"/>
          </a:xfrm>
          <a:prstGeom prst="rect">
            <a:avLst/>
          </a:prstGeom>
        </p:spPr>
        <p:txBody>
          <a:bodyPr spcFirstLastPara="1" wrap="square" lIns="91425" tIns="91425" rIns="91425" bIns="91425" anchor="t" anchorCtr="0">
            <a:spAutoFit/>
          </a:bodyPr>
          <a:lstStyle>
            <a:lvl1pPr lvl="0" rtl="0">
              <a:lnSpc>
                <a:spcPct val="100000"/>
              </a:lnSpc>
              <a:spcBef>
                <a:spcPts val="0"/>
              </a:spcBef>
              <a:spcAft>
                <a:spcPts val="0"/>
              </a:spcAft>
              <a:buNone/>
              <a:defRPr sz="4000">
                <a:solidFill>
                  <a:schemeClr val="accent3"/>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18" name="Google Shape;18;p4"/>
          <p:cNvSpPr txBox="1">
            <a:spLocks noGrp="1"/>
          </p:cNvSpPr>
          <p:nvPr>
            <p:ph type="subTitle" idx="2"/>
          </p:nvPr>
        </p:nvSpPr>
        <p:spPr>
          <a:xfrm>
            <a:off x="2663900" y="6090325"/>
            <a:ext cx="105483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986980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8846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btitle - Blue">
  <p:cSld name="Title, Subtitle, &amp; Bullets_3">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9"/>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40" name="Google Shape;40;p9"/>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41" name="Google Shape;41;p9"/>
          <p:cNvSpPr txBox="1">
            <a:spLocks noGrp="1"/>
          </p:cNvSpPr>
          <p:nvPr>
            <p:ph type="subTitle" idx="1"/>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rgbClr val="1A73E8"/>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42" name="Google Shape;42;p9"/>
          <p:cNvSpPr txBox="1">
            <a:spLocks noGrp="1"/>
          </p:cNvSpPr>
          <p:nvPr>
            <p:ph type="body" idx="2"/>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ubtitle - Red">
  <p:cSld name="Title, Subtitle, &amp; Bullets_2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1"/>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50" name="Google Shape;50;p11"/>
          <p:cNvSpPr txBox="1">
            <a:spLocks noGrp="1"/>
          </p:cNvSpPr>
          <p:nvPr>
            <p:ph type="body" idx="1"/>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51" name="Google Shape;51;p11"/>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52" name="Google Shape;52;p11"/>
          <p:cNvSpPr txBox="1">
            <a:spLocks noGrp="1"/>
          </p:cNvSpPr>
          <p:nvPr>
            <p:ph type="subTitle" idx="2"/>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ubtitle - Yellow">
  <p:cSld name="Title, Subtitle, &amp; Bullets_2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55" name="Google Shape;55;p12"/>
          <p:cNvSpPr txBox="1"/>
          <p:nvPr/>
        </p:nvSpPr>
        <p:spPr>
          <a:xfrm>
            <a:off x="0" y="0"/>
            <a:ext cx="3000000" cy="822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6" name="Google Shape;56;p12"/>
          <p:cNvSpPr txBox="1">
            <a:spLocks noGrp="1"/>
          </p:cNvSpPr>
          <p:nvPr>
            <p:ph type="body" idx="1"/>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57" name="Google Shape;57;p12"/>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58" name="Google Shape;58;p12"/>
          <p:cNvSpPr txBox="1">
            <a:spLocks noGrp="1"/>
          </p:cNvSpPr>
          <p:nvPr>
            <p:ph type="subTitle" idx="2"/>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2"/>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de">
  <p:cSld name="Quote_2">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lide Style 01 - Blue">
  <p:cSld name="Title, Subtitle, &amp; Bullets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2" name="Google Shape;62;p14"/>
          <p:cNvSpPr txBox="1">
            <a:spLocks noGrp="1"/>
          </p:cNvSpPr>
          <p:nvPr>
            <p:ph type="subTitle" idx="1"/>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1"/>
                </a:solidFill>
                <a:latin typeface="Roboto Mono"/>
                <a:ea typeface="Roboto Mono"/>
                <a:cs typeface="Roboto Mono"/>
                <a:sym typeface="Roboto Mono"/>
              </a:defRPr>
            </a:lvl1pPr>
            <a:lvl2pPr lvl="1" rtl="0">
              <a:spcBef>
                <a:spcPts val="0"/>
              </a:spcBef>
              <a:spcAft>
                <a:spcPts val="0"/>
              </a:spcAft>
              <a:buNone/>
              <a:defRPr>
                <a:solidFill>
                  <a:schemeClr val="accent1"/>
                </a:solidFill>
                <a:latin typeface="Google Sans"/>
                <a:ea typeface="Google Sans"/>
                <a:cs typeface="Google Sans"/>
                <a:sym typeface="Google Sans"/>
              </a:defRPr>
            </a:lvl2pPr>
            <a:lvl3pPr lvl="2" rtl="0">
              <a:spcBef>
                <a:spcPts val="0"/>
              </a:spcBef>
              <a:spcAft>
                <a:spcPts val="0"/>
              </a:spcAft>
              <a:buNone/>
              <a:defRPr>
                <a:solidFill>
                  <a:schemeClr val="accent1"/>
                </a:solidFill>
                <a:latin typeface="Google Sans"/>
                <a:ea typeface="Google Sans"/>
                <a:cs typeface="Google Sans"/>
                <a:sym typeface="Google Sans"/>
              </a:defRPr>
            </a:lvl3pPr>
            <a:lvl4pPr lvl="3" rtl="0">
              <a:spcBef>
                <a:spcPts val="0"/>
              </a:spcBef>
              <a:spcAft>
                <a:spcPts val="0"/>
              </a:spcAft>
              <a:buNone/>
              <a:defRPr>
                <a:solidFill>
                  <a:schemeClr val="accent1"/>
                </a:solidFill>
                <a:latin typeface="Google Sans"/>
                <a:ea typeface="Google Sans"/>
                <a:cs typeface="Google Sans"/>
                <a:sym typeface="Google Sans"/>
              </a:defRPr>
            </a:lvl4pPr>
            <a:lvl5pPr lvl="4" rtl="0">
              <a:spcBef>
                <a:spcPts val="0"/>
              </a:spcBef>
              <a:spcAft>
                <a:spcPts val="0"/>
              </a:spcAft>
              <a:buNone/>
              <a:defRPr>
                <a:solidFill>
                  <a:schemeClr val="accent1"/>
                </a:solidFill>
                <a:latin typeface="Google Sans"/>
                <a:ea typeface="Google Sans"/>
                <a:cs typeface="Google Sans"/>
                <a:sym typeface="Google Sans"/>
              </a:defRPr>
            </a:lvl5pPr>
            <a:lvl6pPr lvl="5" rtl="0">
              <a:spcBef>
                <a:spcPts val="0"/>
              </a:spcBef>
              <a:spcAft>
                <a:spcPts val="0"/>
              </a:spcAft>
              <a:buNone/>
              <a:defRPr>
                <a:solidFill>
                  <a:schemeClr val="accent1"/>
                </a:solidFill>
                <a:latin typeface="Google Sans"/>
                <a:ea typeface="Google Sans"/>
                <a:cs typeface="Google Sans"/>
                <a:sym typeface="Google Sans"/>
              </a:defRPr>
            </a:lvl6pPr>
            <a:lvl7pPr lvl="6" rtl="0">
              <a:spcBef>
                <a:spcPts val="0"/>
              </a:spcBef>
              <a:spcAft>
                <a:spcPts val="0"/>
              </a:spcAft>
              <a:buNone/>
              <a:defRPr>
                <a:solidFill>
                  <a:schemeClr val="accent1"/>
                </a:solidFill>
                <a:latin typeface="Google Sans"/>
                <a:ea typeface="Google Sans"/>
                <a:cs typeface="Google Sans"/>
                <a:sym typeface="Google Sans"/>
              </a:defRPr>
            </a:lvl7pPr>
            <a:lvl8pPr lvl="7" rtl="0">
              <a:spcBef>
                <a:spcPts val="0"/>
              </a:spcBef>
              <a:spcAft>
                <a:spcPts val="0"/>
              </a:spcAft>
              <a:buNone/>
              <a:defRPr>
                <a:solidFill>
                  <a:schemeClr val="accent1"/>
                </a:solidFill>
                <a:latin typeface="Google Sans"/>
                <a:ea typeface="Google Sans"/>
                <a:cs typeface="Google Sans"/>
                <a:sym typeface="Google Sans"/>
              </a:defRPr>
            </a:lvl8pPr>
            <a:lvl9pPr lvl="8" rtl="0">
              <a:spcBef>
                <a:spcPts val="0"/>
              </a:spcBef>
              <a:spcAft>
                <a:spcPts val="0"/>
              </a:spcAft>
              <a:buNone/>
              <a:defRPr>
                <a:solidFill>
                  <a:schemeClr val="accent1"/>
                </a:solidFill>
                <a:latin typeface="Google Sans"/>
                <a:ea typeface="Google Sans"/>
                <a:cs typeface="Google Sans"/>
                <a:sym typeface="Google Sans"/>
              </a:defRPr>
            </a:lvl9pPr>
          </a:lstStyle>
          <a:p>
            <a:endParaRPr/>
          </a:p>
        </p:txBody>
      </p:sp>
      <p:sp>
        <p:nvSpPr>
          <p:cNvPr id="63" name="Google Shape;63;p14"/>
          <p:cNvSpPr txBox="1">
            <a:spLocks noGrp="1"/>
          </p:cNvSpPr>
          <p:nvPr>
            <p:ph type="body" idx="2"/>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64" name="Google Shape;64;p14"/>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lide Style 01 - Green">
  <p:cSld name="Title, Subtitle, &amp; Bullets_1_2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7" name="Google Shape;67;p15"/>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68" name="Google Shape;68;p15"/>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69" name="Google Shape;69;p15"/>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lide Style 01 - Red">
  <p:cSld name="Title, Subtitle, &amp; Bullets_1_2_1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72" name="Google Shape;72;p16"/>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73" name="Google Shape;73;p16"/>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74" name="Google Shape;74;p16"/>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solidFill>
                  <a:schemeClr val="accent3"/>
                </a:solidFill>
                <a:latin typeface="Google Sans"/>
                <a:ea typeface="Google Sans"/>
                <a:cs typeface="Google Sans"/>
                <a:sym typeface="Google Sans"/>
              </a:defRPr>
            </a:lvl2pPr>
            <a:lvl3pPr lvl="2" rtl="0">
              <a:spcBef>
                <a:spcPts val="0"/>
              </a:spcBef>
              <a:spcAft>
                <a:spcPts val="0"/>
              </a:spcAft>
              <a:buNone/>
              <a:defRPr>
                <a:solidFill>
                  <a:schemeClr val="accent3"/>
                </a:solidFill>
                <a:latin typeface="Google Sans"/>
                <a:ea typeface="Google Sans"/>
                <a:cs typeface="Google Sans"/>
                <a:sym typeface="Google Sans"/>
              </a:defRPr>
            </a:lvl3pPr>
            <a:lvl4pPr lvl="3" rtl="0">
              <a:spcBef>
                <a:spcPts val="0"/>
              </a:spcBef>
              <a:spcAft>
                <a:spcPts val="0"/>
              </a:spcAft>
              <a:buNone/>
              <a:defRPr>
                <a:solidFill>
                  <a:schemeClr val="accent3"/>
                </a:solidFill>
                <a:latin typeface="Google Sans"/>
                <a:ea typeface="Google Sans"/>
                <a:cs typeface="Google Sans"/>
                <a:sym typeface="Google Sans"/>
              </a:defRPr>
            </a:lvl4pPr>
            <a:lvl5pPr lvl="4" rtl="0">
              <a:spcBef>
                <a:spcPts val="0"/>
              </a:spcBef>
              <a:spcAft>
                <a:spcPts val="0"/>
              </a:spcAft>
              <a:buNone/>
              <a:defRPr>
                <a:solidFill>
                  <a:schemeClr val="accent3"/>
                </a:solidFill>
                <a:latin typeface="Google Sans"/>
                <a:ea typeface="Google Sans"/>
                <a:cs typeface="Google Sans"/>
                <a:sym typeface="Google Sans"/>
              </a:defRPr>
            </a:lvl5pPr>
            <a:lvl6pPr lvl="5" rtl="0">
              <a:spcBef>
                <a:spcPts val="0"/>
              </a:spcBef>
              <a:spcAft>
                <a:spcPts val="0"/>
              </a:spcAft>
              <a:buNone/>
              <a:defRPr>
                <a:solidFill>
                  <a:schemeClr val="accent3"/>
                </a:solidFill>
                <a:latin typeface="Google Sans"/>
                <a:ea typeface="Google Sans"/>
                <a:cs typeface="Google Sans"/>
                <a:sym typeface="Google Sans"/>
              </a:defRPr>
            </a:lvl6pPr>
            <a:lvl7pPr lvl="6" rtl="0">
              <a:spcBef>
                <a:spcPts val="0"/>
              </a:spcBef>
              <a:spcAft>
                <a:spcPts val="0"/>
              </a:spcAft>
              <a:buNone/>
              <a:defRPr>
                <a:solidFill>
                  <a:schemeClr val="accent3"/>
                </a:solidFill>
                <a:latin typeface="Google Sans"/>
                <a:ea typeface="Google Sans"/>
                <a:cs typeface="Google Sans"/>
                <a:sym typeface="Google Sans"/>
              </a:defRPr>
            </a:lvl7pPr>
            <a:lvl8pPr lvl="7" rtl="0">
              <a:spcBef>
                <a:spcPts val="0"/>
              </a:spcBef>
              <a:spcAft>
                <a:spcPts val="0"/>
              </a:spcAft>
              <a:buNone/>
              <a:defRPr>
                <a:solidFill>
                  <a:schemeClr val="accent3"/>
                </a:solidFill>
                <a:latin typeface="Google Sans"/>
                <a:ea typeface="Google Sans"/>
                <a:cs typeface="Google Sans"/>
                <a:sym typeface="Google Sans"/>
              </a:defRPr>
            </a:lvl8pPr>
            <a:lvl9pPr lvl="8" rtl="0">
              <a:spcBef>
                <a:spcPts val="0"/>
              </a:spcBef>
              <a:spcAft>
                <a:spcPts val="0"/>
              </a:spcAft>
              <a:buNone/>
              <a:defRPr>
                <a:solidFill>
                  <a:schemeClr val="accent3"/>
                </a:solidFill>
                <a:latin typeface="Google Sans"/>
                <a:ea typeface="Google Sans"/>
                <a:cs typeface="Google Sans"/>
                <a:sym typeface="Google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rmAutofit/>
          </a:bodyPr>
          <a:lstStyle>
            <a:lvl1pPr lvl="0" rtl="0">
              <a:spcBef>
                <a:spcPts val="0"/>
              </a:spcBef>
              <a:spcAft>
                <a:spcPts val="0"/>
              </a:spcAft>
              <a:buClr>
                <a:schemeClr val="dk2"/>
              </a:buClr>
              <a:buSzPts val="7500"/>
              <a:buFont typeface="Google Sans"/>
              <a:buNone/>
              <a:defRPr sz="7500">
                <a:solidFill>
                  <a:schemeClr val="dk2"/>
                </a:solidFill>
                <a:latin typeface="Google Sans"/>
                <a:ea typeface="Google Sans"/>
                <a:cs typeface="Google Sans"/>
                <a:sym typeface="Google Sans"/>
              </a:defRPr>
            </a:lvl1pPr>
            <a:lvl2pPr lvl="1" rtl="0">
              <a:spcBef>
                <a:spcPts val="0"/>
              </a:spcBef>
              <a:spcAft>
                <a:spcPts val="0"/>
              </a:spcAft>
              <a:buClr>
                <a:schemeClr val="dk2"/>
              </a:buClr>
              <a:buSzPts val="7500"/>
              <a:buNone/>
              <a:defRPr sz="7500">
                <a:solidFill>
                  <a:schemeClr val="dk2"/>
                </a:solidFill>
              </a:defRPr>
            </a:lvl2pPr>
            <a:lvl3pPr lvl="2" rtl="0">
              <a:spcBef>
                <a:spcPts val="0"/>
              </a:spcBef>
              <a:spcAft>
                <a:spcPts val="0"/>
              </a:spcAft>
              <a:buClr>
                <a:schemeClr val="dk2"/>
              </a:buClr>
              <a:buSzPts val="7500"/>
              <a:buNone/>
              <a:defRPr sz="7500">
                <a:solidFill>
                  <a:schemeClr val="dk2"/>
                </a:solidFill>
              </a:defRPr>
            </a:lvl3pPr>
            <a:lvl4pPr lvl="3" rtl="0">
              <a:spcBef>
                <a:spcPts val="0"/>
              </a:spcBef>
              <a:spcAft>
                <a:spcPts val="0"/>
              </a:spcAft>
              <a:buClr>
                <a:schemeClr val="dk2"/>
              </a:buClr>
              <a:buSzPts val="7500"/>
              <a:buNone/>
              <a:defRPr sz="7500">
                <a:solidFill>
                  <a:schemeClr val="dk2"/>
                </a:solidFill>
              </a:defRPr>
            </a:lvl4pPr>
            <a:lvl5pPr lvl="4" rtl="0">
              <a:spcBef>
                <a:spcPts val="0"/>
              </a:spcBef>
              <a:spcAft>
                <a:spcPts val="0"/>
              </a:spcAft>
              <a:buClr>
                <a:schemeClr val="dk2"/>
              </a:buClr>
              <a:buSzPts val="7500"/>
              <a:buNone/>
              <a:defRPr sz="7500">
                <a:solidFill>
                  <a:schemeClr val="dk2"/>
                </a:solidFill>
              </a:defRPr>
            </a:lvl5pPr>
            <a:lvl6pPr lvl="5" rtl="0">
              <a:spcBef>
                <a:spcPts val="0"/>
              </a:spcBef>
              <a:spcAft>
                <a:spcPts val="0"/>
              </a:spcAft>
              <a:buClr>
                <a:schemeClr val="dk2"/>
              </a:buClr>
              <a:buSzPts val="7500"/>
              <a:buNone/>
              <a:defRPr sz="7500">
                <a:solidFill>
                  <a:schemeClr val="dk2"/>
                </a:solidFill>
              </a:defRPr>
            </a:lvl6pPr>
            <a:lvl7pPr lvl="6" rtl="0">
              <a:spcBef>
                <a:spcPts val="0"/>
              </a:spcBef>
              <a:spcAft>
                <a:spcPts val="0"/>
              </a:spcAft>
              <a:buClr>
                <a:schemeClr val="dk2"/>
              </a:buClr>
              <a:buSzPts val="7500"/>
              <a:buNone/>
              <a:defRPr sz="7500">
                <a:solidFill>
                  <a:schemeClr val="dk2"/>
                </a:solidFill>
              </a:defRPr>
            </a:lvl7pPr>
            <a:lvl8pPr lvl="7" rtl="0">
              <a:spcBef>
                <a:spcPts val="0"/>
              </a:spcBef>
              <a:spcAft>
                <a:spcPts val="0"/>
              </a:spcAft>
              <a:buClr>
                <a:schemeClr val="dk2"/>
              </a:buClr>
              <a:buSzPts val="7500"/>
              <a:buNone/>
              <a:defRPr sz="7500">
                <a:solidFill>
                  <a:schemeClr val="dk2"/>
                </a:solidFill>
              </a:defRPr>
            </a:lvl8pPr>
            <a:lvl9pPr lvl="8" rtl="0">
              <a:spcBef>
                <a:spcPts val="0"/>
              </a:spcBef>
              <a:spcAft>
                <a:spcPts val="0"/>
              </a:spcAft>
              <a:buClr>
                <a:schemeClr val="dk2"/>
              </a:buClr>
              <a:buSzPts val="7500"/>
              <a:buNone/>
              <a:defRPr sz="7500">
                <a:solidFill>
                  <a:schemeClr val="dk2"/>
                </a:solidFill>
              </a:defRPr>
            </a:lvl9pPr>
          </a:lstStyle>
          <a:p>
            <a:endParaRPr/>
          </a:p>
        </p:txBody>
      </p:sp>
      <p:sp>
        <p:nvSpPr>
          <p:cNvPr id="7" name="Google Shape;7;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rmAutofit/>
          </a:bodyPr>
          <a:lstStyle>
            <a:lvl1pPr lvl="0" algn="r" rtl="0">
              <a:buNone/>
              <a:defRPr sz="2700">
                <a:solidFill>
                  <a:schemeClr val="dk2"/>
                </a:solidFill>
              </a:defRPr>
            </a:lvl1pPr>
            <a:lvl2pPr lvl="1" algn="r" rtl="0">
              <a:buNone/>
              <a:defRPr sz="2700">
                <a:solidFill>
                  <a:schemeClr val="dk2"/>
                </a:solidFill>
              </a:defRPr>
            </a:lvl2pPr>
            <a:lvl3pPr lvl="2" algn="r" rtl="0">
              <a:buNone/>
              <a:defRPr sz="2700">
                <a:solidFill>
                  <a:schemeClr val="dk2"/>
                </a:solidFill>
              </a:defRPr>
            </a:lvl3pPr>
            <a:lvl4pPr lvl="3" algn="r" rtl="0">
              <a:buNone/>
              <a:defRPr sz="2700">
                <a:solidFill>
                  <a:schemeClr val="dk2"/>
                </a:solidFill>
              </a:defRPr>
            </a:lvl4pPr>
            <a:lvl5pPr lvl="4" algn="r" rtl="0">
              <a:buNone/>
              <a:defRPr sz="2700">
                <a:solidFill>
                  <a:schemeClr val="dk2"/>
                </a:solidFill>
              </a:defRPr>
            </a:lvl5pPr>
            <a:lvl6pPr lvl="5" algn="r" rtl="0">
              <a:buNone/>
              <a:defRPr sz="2700">
                <a:solidFill>
                  <a:schemeClr val="dk2"/>
                </a:solidFill>
              </a:defRPr>
            </a:lvl6pPr>
            <a:lvl7pPr lvl="6" algn="r" rtl="0">
              <a:buNone/>
              <a:defRPr sz="2700">
                <a:solidFill>
                  <a:schemeClr val="dk2"/>
                </a:solidFill>
              </a:defRPr>
            </a:lvl7pPr>
            <a:lvl8pPr lvl="7" algn="r" rtl="0">
              <a:buNone/>
              <a:defRPr sz="2700">
                <a:solidFill>
                  <a:schemeClr val="dk2"/>
                </a:solidFill>
              </a:defRPr>
            </a:lvl8pPr>
            <a:lvl9pPr lvl="8" algn="r" rtl="0">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body" idx="1"/>
          </p:nvPr>
        </p:nvSpPr>
        <p:spPr>
          <a:xfrm>
            <a:off x="1203350" y="3095025"/>
            <a:ext cx="21906300" cy="6407100"/>
          </a:xfrm>
          <a:prstGeom prst="rect">
            <a:avLst/>
          </a:prstGeom>
          <a:noFill/>
          <a:ln>
            <a:noFill/>
          </a:ln>
        </p:spPr>
        <p:txBody>
          <a:bodyPr spcFirstLastPara="1" wrap="square" lIns="91425" tIns="91425" rIns="91425" bIns="91425" anchor="t" anchorCtr="0">
            <a:spAutoFit/>
          </a:bodyPr>
          <a:lstStyle>
            <a:lvl1pPr marL="457200" lvl="0"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1pPr>
            <a:lvl2pPr marL="914400" lvl="1"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2pPr>
            <a:lvl3pPr marL="1371600" lvl="2"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3pPr>
            <a:lvl4pPr marL="1828800" lvl="3"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4pPr>
            <a:lvl5pPr marL="2286000" lvl="4"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5pPr>
            <a:lvl6pPr marL="2743200" lvl="5"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6pPr>
            <a:lvl7pPr marL="3200400" lvl="6"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7pPr>
            <a:lvl8pPr marL="3657600" lvl="7"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8pPr>
            <a:lvl9pPr marL="4114800" lvl="8"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7" r:id="rId4"/>
    <p:sldLayoutId id="2147483658" r:id="rId5"/>
    <p:sldLayoutId id="2147483659" r:id="rId6"/>
    <p:sldLayoutId id="2147483660" r:id="rId7"/>
    <p:sldLayoutId id="2147483661" r:id="rId8"/>
    <p:sldLayoutId id="2147483662"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46CE7D5-CF57-46EF-B807-FDD0502418D4}" type="datetimeFigureOut">
              <a:rPr lang="en-GB" smtClean="0"/>
              <a:t>07/02/2023</a:t>
            </a:fld>
            <a:endParaRPr lang="en-GB"/>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751604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GB"/>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9"/>
          <p:cNvSpPr txBox="1">
            <a:spLocks noGrp="1"/>
          </p:cNvSpPr>
          <p:nvPr>
            <p:ph type="title"/>
          </p:nvPr>
        </p:nvSpPr>
        <p:spPr>
          <a:xfrm>
            <a:off x="2427925" y="4513800"/>
            <a:ext cx="14310600" cy="20316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Making ML Easy</a:t>
            </a:r>
            <a:endParaRPr dirty="0"/>
          </a:p>
        </p:txBody>
      </p:sp>
      <p:sp>
        <p:nvSpPr>
          <p:cNvPr id="137" name="Google Shape;137;p29"/>
          <p:cNvSpPr txBox="1">
            <a:spLocks noGrp="1"/>
          </p:cNvSpPr>
          <p:nvPr>
            <p:ph type="subTitle" idx="1"/>
          </p:nvPr>
        </p:nvSpPr>
        <p:spPr>
          <a:xfrm>
            <a:off x="6190225" y="8592350"/>
            <a:ext cx="105483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dirty="0"/>
              <a:t>Akshit Gandotra</a:t>
            </a:r>
            <a:endParaRPr dirty="0"/>
          </a:p>
          <a:p>
            <a:pPr marL="0" lvl="0" indent="0" algn="l" rtl="0">
              <a:spcBef>
                <a:spcPts val="0"/>
              </a:spcBef>
              <a:spcAft>
                <a:spcPts val="0"/>
              </a:spcAft>
              <a:buClr>
                <a:schemeClr val="dk1"/>
              </a:buClr>
              <a:buSzPts val="1100"/>
              <a:buFont typeface="Arial"/>
              <a:buNone/>
            </a:pPr>
            <a:r>
              <a:rPr lang="en-US" dirty="0"/>
              <a:t>GDSC UPES</a:t>
            </a:r>
            <a:endParaRPr dirty="0"/>
          </a:p>
        </p:txBody>
      </p:sp>
      <p:sp>
        <p:nvSpPr>
          <p:cNvPr id="138" name="Google Shape;138;p29"/>
          <p:cNvSpPr txBox="1">
            <a:spLocks noGrp="1"/>
          </p:cNvSpPr>
          <p:nvPr>
            <p:ph type="subTitle" idx="2"/>
          </p:nvPr>
        </p:nvSpPr>
        <p:spPr>
          <a:xfrm>
            <a:off x="2583775" y="6090325"/>
            <a:ext cx="15122334"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Hands-on Introduction to Machine Learning</a:t>
            </a:r>
            <a:endParaRPr dirty="0"/>
          </a:p>
        </p:txBody>
      </p:sp>
      <p:pic>
        <p:nvPicPr>
          <p:cNvPr id="3" name="Picture 2" descr="A person wearing glasses&#10;&#10;Description automatically generated with low confidence">
            <a:extLst>
              <a:ext uri="{FF2B5EF4-FFF2-40B4-BE49-F238E27FC236}">
                <a16:creationId xmlns:a16="http://schemas.microsoft.com/office/drawing/2014/main" id="{0135E2DC-CB2E-4313-BC15-FFAC7B7788CD}"/>
              </a:ext>
            </a:extLst>
          </p:cNvPr>
          <p:cNvPicPr>
            <a:picLocks noChangeAspect="1"/>
          </p:cNvPicPr>
          <p:nvPr/>
        </p:nvPicPr>
        <p:blipFill rotWithShape="1">
          <a:blip r:embed="rId3"/>
          <a:srcRect l="13262" t="2223" r="12483" b="25656"/>
          <a:stretch/>
        </p:blipFill>
        <p:spPr>
          <a:xfrm>
            <a:off x="2583775" y="7889950"/>
            <a:ext cx="3130265" cy="3295950"/>
          </a:xfrm>
          <a:prstGeom prst="ellipse">
            <a:avLst/>
          </a:prstGeom>
        </p:spPr>
      </p:pic>
      <p:pic>
        <p:nvPicPr>
          <p:cNvPr id="5" name="Picture 4" descr="A picture containing text, sign&#10;&#10;Description automatically generated">
            <a:extLst>
              <a:ext uri="{FF2B5EF4-FFF2-40B4-BE49-F238E27FC236}">
                <a16:creationId xmlns:a16="http://schemas.microsoft.com/office/drawing/2014/main" id="{9071C7D3-219D-E96D-750F-80F8F13E68A0}"/>
              </a:ext>
            </a:extLst>
          </p:cNvPr>
          <p:cNvPicPr>
            <a:picLocks noChangeAspect="1"/>
          </p:cNvPicPr>
          <p:nvPr/>
        </p:nvPicPr>
        <p:blipFill>
          <a:blip r:embed="rId4"/>
          <a:stretch>
            <a:fillRect/>
          </a:stretch>
        </p:blipFill>
        <p:spPr>
          <a:xfrm>
            <a:off x="16964891" y="1905001"/>
            <a:ext cx="1482436" cy="1482436"/>
          </a:xfrm>
          <a:prstGeom prst="rect">
            <a:avLst/>
          </a:prstGeom>
        </p:spPr>
      </p:pic>
      <p:sp>
        <p:nvSpPr>
          <p:cNvPr id="6" name="TextBox 5">
            <a:extLst>
              <a:ext uri="{FF2B5EF4-FFF2-40B4-BE49-F238E27FC236}">
                <a16:creationId xmlns:a16="http://schemas.microsoft.com/office/drawing/2014/main" id="{608B09DE-B9C3-4E70-491F-CA4436D98B8A}"/>
              </a:ext>
            </a:extLst>
          </p:cNvPr>
          <p:cNvSpPr txBox="1"/>
          <p:nvPr/>
        </p:nvSpPr>
        <p:spPr>
          <a:xfrm>
            <a:off x="3803073" y="2909455"/>
            <a:ext cx="6733309" cy="461665"/>
          </a:xfrm>
          <a:prstGeom prst="rect">
            <a:avLst/>
          </a:prstGeom>
          <a:noFill/>
        </p:spPr>
        <p:txBody>
          <a:bodyPr wrap="square" rtlCol="0">
            <a:spAutoFit/>
          </a:bodyPr>
          <a:lstStyle/>
          <a:p>
            <a:r>
              <a:rPr lang="en-IN" sz="2400" dirty="0">
                <a:solidFill>
                  <a:schemeClr val="bg1">
                    <a:lumMod val="50000"/>
                  </a:schemeClr>
                </a:solidFill>
                <a:latin typeface="Google Sans" panose="020B0503030502040204" pitchFamily="34" charset="0"/>
              </a:rPr>
              <a:t>University of Petroleum &amp; Energy Studies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5"/>
          <p:cNvSpPr txBox="1">
            <a:spLocks noGrp="1"/>
          </p:cNvSpPr>
          <p:nvPr>
            <p:ph type="body" idx="2"/>
          </p:nvPr>
        </p:nvSpPr>
        <p:spPr>
          <a:xfrm>
            <a:off x="942850" y="2978214"/>
            <a:ext cx="21906300" cy="5601503"/>
          </a:xfrm>
          <a:prstGeom prst="rect">
            <a:avLst/>
          </a:prstGeom>
        </p:spPr>
        <p:txBody>
          <a:bodyPr spcFirstLastPara="1" wrap="square" lIns="91425" tIns="91425" rIns="91425" bIns="91425" anchor="t" anchorCtr="0">
            <a:spAutoFit/>
          </a:bodyPr>
          <a:lstStyle/>
          <a:p>
            <a:pPr marL="697176" lvl="0" indent="-674088" algn="l" rtl="0">
              <a:spcBef>
                <a:spcPts val="0"/>
              </a:spcBef>
              <a:spcAft>
                <a:spcPts val="0"/>
              </a:spcAft>
              <a:buClr>
                <a:schemeClr val="dk2"/>
              </a:buClr>
              <a:buSzPts val="6224"/>
              <a:buChar char="•"/>
            </a:pPr>
            <a:r>
              <a:rPr lang="en-US" sz="4400" dirty="0"/>
              <a:t>Exploratory Data Analysis refers to the critical process of performing initial investigations on data to discover patterns, to spot anomalies, to test hypothesis and to check assumptions with the help of summary statistics and graphical representations.</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It is a good practice to understand the data first and try to gather as many insights as possible from it. EDA is all about making sense of data in hand, before getting them dirty with it.</a:t>
            </a:r>
          </a:p>
        </p:txBody>
      </p:sp>
      <p:sp>
        <p:nvSpPr>
          <p:cNvPr id="181" name="Google Shape;181;p35"/>
          <p:cNvSpPr txBox="1">
            <a:spLocks noGrp="1"/>
          </p:cNvSpPr>
          <p:nvPr>
            <p:ph type="title"/>
          </p:nvPr>
        </p:nvSpPr>
        <p:spPr>
          <a:xfrm>
            <a:off x="893050" y="645889"/>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Exploratory Data Analysis</a:t>
            </a:r>
            <a:endParaRPr dirty="0"/>
          </a:p>
        </p:txBody>
      </p:sp>
      <p:pic>
        <p:nvPicPr>
          <p:cNvPr id="4" name="Picture 3">
            <a:extLst>
              <a:ext uri="{FF2B5EF4-FFF2-40B4-BE49-F238E27FC236}">
                <a16:creationId xmlns:a16="http://schemas.microsoft.com/office/drawing/2014/main" id="{D12A6435-653F-1E14-F228-FA659AF6A7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96140" y="7764030"/>
            <a:ext cx="12749920" cy="43517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917639" y="658114"/>
            <a:ext cx="16397594" cy="1661993"/>
          </a:xfrm>
          <a:prstGeom prst="rect">
            <a:avLst/>
          </a:prstGeom>
          <a:noFill/>
        </p:spPr>
        <p:txBody>
          <a:bodyPr wrap="square" lIns="182880" tIns="91440" rIns="182880" bIns="91440" rtlCol="0" anchor="t">
            <a:spAutoFit/>
          </a:bodyPr>
          <a:lstStyle/>
          <a:p>
            <a:pPr algn="just" defTabSz="1828800">
              <a:buClrTx/>
            </a:pPr>
            <a:r>
              <a:rPr lang="en-IN" sz="9600" b="1" kern="1200" dirty="0">
                <a:solidFill>
                  <a:srgbClr val="44546A">
                    <a:lumMod val="75000"/>
                  </a:srgbClr>
                </a:solidFill>
                <a:latin typeface="Bierstadt"/>
                <a:ea typeface="+mn-ea"/>
                <a:cs typeface="+mn-cs"/>
              </a:rPr>
              <a:t>What is Linear Regression?</a:t>
            </a:r>
          </a:p>
        </p:txBody>
      </p:sp>
      <p:sp>
        <p:nvSpPr>
          <p:cNvPr id="2" name="TextBox 1">
            <a:extLst>
              <a:ext uri="{FF2B5EF4-FFF2-40B4-BE49-F238E27FC236}">
                <a16:creationId xmlns:a16="http://schemas.microsoft.com/office/drawing/2014/main" id="{1D1A4978-552A-F70A-AC2A-EFF79AC58D1E}"/>
              </a:ext>
            </a:extLst>
          </p:cNvPr>
          <p:cNvSpPr txBox="1"/>
          <p:nvPr/>
        </p:nvSpPr>
        <p:spPr>
          <a:xfrm>
            <a:off x="917639" y="3197551"/>
            <a:ext cx="13550202" cy="9048631"/>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defTabSz="1828800">
              <a:buClrTx/>
            </a:pPr>
            <a:r>
              <a:rPr lang="en-US" sz="3600" kern="1200" dirty="0">
                <a:solidFill>
                  <a:prstClr val="black"/>
                </a:solidFill>
                <a:latin typeface="Bierstadt" panose="020B0004020202020204" pitchFamily="34" charset="0"/>
                <a:ea typeface="Calibri" panose="020F0502020204030204"/>
                <a:cs typeface="Calibri" panose="020F0502020204030204"/>
              </a:rPr>
              <a:t>A linear regression measures the relationship between a response variable Y and a predictor variable X.</a:t>
            </a:r>
          </a:p>
          <a:p>
            <a:pPr defTabSz="1828800">
              <a:buClrTx/>
            </a:pPr>
            <a:endParaRPr lang="en-GB" sz="3600" kern="1200" dirty="0">
              <a:solidFill>
                <a:prstClr val="black"/>
              </a:solidFill>
              <a:latin typeface="Bierstadt" panose="020B0004020202020204" pitchFamily="34" charset="0"/>
              <a:ea typeface="Calibri" panose="020F0502020204030204"/>
              <a:cs typeface="Calibri" panose="020F0502020204030204"/>
            </a:endParaRPr>
          </a:p>
          <a:p>
            <a:pPr marL="571500" indent="-571500" defTabSz="1828800">
              <a:buClrTx/>
              <a:buFont typeface="Arial" panose="020B0604020202020204" pitchFamily="34" charset="0"/>
              <a:buChar char="•"/>
            </a:pPr>
            <a:r>
              <a:rPr lang="en-GB" sz="3600" kern="1200" dirty="0">
                <a:solidFill>
                  <a:prstClr val="black"/>
                </a:solidFill>
                <a:latin typeface="Bierstadt" panose="020B0004020202020204" pitchFamily="34" charset="0"/>
                <a:ea typeface="Calibri" panose="020F0502020204030204"/>
                <a:cs typeface="Calibri" panose="020F0502020204030204"/>
              </a:rPr>
              <a:t>The variable you want to predict is called the dependent variable. The variable you are using to predict the other variable's value is called the independent variable.</a:t>
            </a:r>
          </a:p>
          <a:p>
            <a:pPr marL="571500" indent="-571500" defTabSz="1828800">
              <a:buClrTx/>
              <a:buFont typeface="Arial" panose="020B0604020202020204" pitchFamily="34" charset="0"/>
              <a:buChar char="•"/>
            </a:pPr>
            <a:r>
              <a:rPr lang="en-GB" sz="3600" kern="1200" dirty="0">
                <a:solidFill>
                  <a:prstClr val="black"/>
                </a:solidFill>
                <a:latin typeface="Bierstadt" panose="020B0004020202020204" pitchFamily="34" charset="0"/>
                <a:ea typeface="Calibri" panose="020F0502020204030204"/>
                <a:cs typeface="Calibri" panose="020F0502020204030204"/>
              </a:rPr>
              <a:t>This form of analysis estimates the coefficients of the linear equation, involving one or more independent variables that best predict the value of the dependent variable.</a:t>
            </a:r>
            <a:endParaRPr lang="en-US" sz="3600" kern="1200" dirty="0">
              <a:solidFill>
                <a:prstClr val="black"/>
              </a:solidFill>
              <a:latin typeface="Bierstadt" panose="020B0004020202020204" pitchFamily="34" charset="0"/>
              <a:ea typeface="+mn-ea"/>
              <a:cs typeface="Calibri"/>
            </a:endParaRPr>
          </a:p>
          <a:p>
            <a:pPr defTabSz="1828800">
              <a:buClrTx/>
            </a:pPr>
            <a:endParaRPr lang="en-GB" sz="3600" kern="1200" dirty="0">
              <a:solidFill>
                <a:prstClr val="black"/>
              </a:solidFill>
              <a:latin typeface="Bierstadt" panose="020B0004020202020204" pitchFamily="34" charset="0"/>
              <a:ea typeface="+mn-ea"/>
              <a:cs typeface="Calibri"/>
            </a:endParaRPr>
          </a:p>
          <a:p>
            <a:pPr defTabSz="1828800">
              <a:buClrTx/>
            </a:pPr>
            <a:r>
              <a:rPr lang="en-GB" sz="3600" b="1" kern="1200" dirty="0">
                <a:solidFill>
                  <a:srgbClr val="ED7D31">
                    <a:lumMod val="75000"/>
                  </a:srgbClr>
                </a:solidFill>
                <a:latin typeface="Bierstadt" panose="020B0004020202020204" pitchFamily="34" charset="0"/>
                <a:ea typeface="+mn-ea"/>
                <a:cs typeface="Calibri"/>
              </a:rPr>
              <a:t>BEST FIT LINE:</a:t>
            </a: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Linear regression fits a straight line that minimizes the discrepancies between predicted and actual output values. Using a “least squares” method we can discover the best-fit line for a set of paired data. We then estimate the value of X (dependent variable) from Y (independent variable).</a:t>
            </a:r>
            <a:endParaRPr lang="en-GB" sz="3600" kern="1200" dirty="0">
              <a:solidFill>
                <a:prstClr val="black"/>
              </a:solidFill>
              <a:latin typeface="Bierstadt" panose="020B0004020202020204" pitchFamily="34" charset="0"/>
              <a:ea typeface="+mn-ea"/>
              <a:cs typeface="+mn-cs"/>
            </a:endParaRPr>
          </a:p>
        </p:txBody>
      </p:sp>
      <p:pic>
        <p:nvPicPr>
          <p:cNvPr id="1026" name="Picture 2" descr="Linear Regression Explained. A High Level Overview of Linear… | by Jason  Wong | Towards Data Science">
            <a:extLst>
              <a:ext uri="{FF2B5EF4-FFF2-40B4-BE49-F238E27FC236}">
                <a16:creationId xmlns:a16="http://schemas.microsoft.com/office/drawing/2014/main" id="{3734F880-649E-DEF5-3C1E-556A16A24DF1}"/>
              </a:ext>
            </a:extLst>
          </p:cNvPr>
          <p:cNvPicPr>
            <a:picLocks noChangeAspect="1" noChangeArrowheads="1"/>
          </p:cNvPicPr>
          <p:nvPr/>
        </p:nvPicPr>
        <p:blipFill rotWithShape="1">
          <a:blip r:embed="rId3">
            <a:clrChange>
              <a:clrFrom>
                <a:srgbClr val="DFEFEF"/>
              </a:clrFrom>
              <a:clrTo>
                <a:srgbClr val="DFEFEF">
                  <a:alpha val="0"/>
                </a:srgbClr>
              </a:clrTo>
            </a:clrChange>
            <a:extLst>
              <a:ext uri="{28A0092B-C50C-407E-A947-70E740481C1C}">
                <a14:useLocalDpi xmlns:a14="http://schemas.microsoft.com/office/drawing/2010/main" val="0"/>
              </a:ext>
            </a:extLst>
          </a:blip>
          <a:srcRect l="2354" t="4798" r="3070" b="8296"/>
          <a:stretch/>
        </p:blipFill>
        <p:spPr bwMode="auto">
          <a:xfrm>
            <a:off x="13849120" y="3891279"/>
            <a:ext cx="10534880" cy="6695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5EA20B-0F4C-F970-D05D-50075BBB1477}"/>
              </a:ext>
            </a:extLst>
          </p:cNvPr>
          <p:cNvSpPr txBox="1"/>
          <p:nvPr/>
        </p:nvSpPr>
        <p:spPr>
          <a:xfrm>
            <a:off x="19929764" y="11934455"/>
            <a:ext cx="4454236" cy="1754326"/>
          </a:xfrm>
          <a:prstGeom prst="rect">
            <a:avLst/>
          </a:prstGeom>
          <a:noFill/>
        </p:spPr>
        <p:txBody>
          <a:bodyPr wrap="square" rtlCol="0">
            <a:spAutoFit/>
          </a:bodyPr>
          <a:lstStyle/>
          <a:p>
            <a:pPr algn="r"/>
            <a:r>
              <a:rPr lang="en-IN" sz="1800" b="1" dirty="0">
                <a:solidFill>
                  <a:srgbClr val="002060"/>
                </a:solidFill>
              </a:rPr>
              <a:t>Courtesy:</a:t>
            </a:r>
          </a:p>
          <a:p>
            <a:pPr algn="r"/>
            <a:br>
              <a:rPr lang="en-IN" sz="1800" b="1" dirty="0">
                <a:solidFill>
                  <a:srgbClr val="002060"/>
                </a:solidFill>
              </a:rPr>
            </a:br>
            <a:r>
              <a:rPr lang="en-IN" sz="1800" b="1" dirty="0">
                <a:solidFill>
                  <a:srgbClr val="002060"/>
                </a:solidFill>
              </a:rPr>
              <a:t>Insiya Rizvi</a:t>
            </a:r>
          </a:p>
          <a:p>
            <a:pPr algn="r"/>
            <a:r>
              <a:rPr lang="en-IN" sz="1800" b="1" dirty="0">
                <a:solidFill>
                  <a:srgbClr val="002060"/>
                </a:solidFill>
              </a:rPr>
              <a:t>Ananya Mathur</a:t>
            </a:r>
          </a:p>
          <a:p>
            <a:pPr algn="r"/>
            <a:r>
              <a:rPr lang="en-IN" sz="1800" b="1" dirty="0">
                <a:solidFill>
                  <a:srgbClr val="002060"/>
                </a:solidFill>
              </a:rPr>
              <a:t>Akshit Gandotra</a:t>
            </a:r>
          </a:p>
          <a:p>
            <a:pPr algn="r"/>
            <a:r>
              <a:rPr lang="en-IN" sz="1800" b="1" dirty="0">
                <a:solidFill>
                  <a:srgbClr val="002060"/>
                </a:solidFill>
              </a:rPr>
              <a:t>(Batch 1 AIML Hons.)</a:t>
            </a:r>
          </a:p>
        </p:txBody>
      </p:sp>
    </p:spTree>
    <p:extLst>
      <p:ext uri="{BB962C8B-B14F-4D97-AF65-F5344CB8AC3E}">
        <p14:creationId xmlns:p14="http://schemas.microsoft.com/office/powerpoint/2010/main" val="4305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917639" y="211074"/>
            <a:ext cx="16397594" cy="1661993"/>
          </a:xfrm>
          <a:prstGeom prst="rect">
            <a:avLst/>
          </a:prstGeom>
          <a:noFill/>
        </p:spPr>
        <p:txBody>
          <a:bodyPr wrap="square" lIns="182880" tIns="91440" rIns="182880" bIns="91440" rtlCol="0" anchor="t">
            <a:spAutoFit/>
          </a:bodyPr>
          <a:lstStyle/>
          <a:p>
            <a:pPr algn="just" defTabSz="1828800">
              <a:buClrTx/>
            </a:pPr>
            <a:r>
              <a:rPr lang="en-IN" sz="9600" b="1" kern="1200" dirty="0">
                <a:solidFill>
                  <a:srgbClr val="44546A">
                    <a:lumMod val="75000"/>
                  </a:srgbClr>
                </a:solidFill>
                <a:latin typeface="Bierstadt"/>
                <a:ea typeface="+mn-ea"/>
                <a:cs typeface="+mn-cs"/>
              </a:rPr>
              <a:t>Types of Regressions</a:t>
            </a:r>
          </a:p>
        </p:txBody>
      </p:sp>
      <p:sp>
        <p:nvSpPr>
          <p:cNvPr id="2" name="TextBox 1">
            <a:extLst>
              <a:ext uri="{FF2B5EF4-FFF2-40B4-BE49-F238E27FC236}">
                <a16:creationId xmlns:a16="http://schemas.microsoft.com/office/drawing/2014/main" id="{E36BEB18-F0CD-9D84-B6D0-D9BB1191E187}"/>
              </a:ext>
            </a:extLst>
          </p:cNvPr>
          <p:cNvSpPr txBox="1"/>
          <p:nvPr/>
        </p:nvSpPr>
        <p:spPr>
          <a:xfrm>
            <a:off x="916381" y="2096588"/>
            <a:ext cx="22914818" cy="1292662"/>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The term regression is used to indicate the estimation or prediction of the average value of one variable for a specified value of another variable. There are different types of regression analysis:</a:t>
            </a:r>
            <a:endParaRPr lang="en-US" sz="3600" kern="1200" dirty="0">
              <a:solidFill>
                <a:prstClr val="black"/>
              </a:solidFill>
              <a:latin typeface="Bierstadt" panose="020B0004020202020204" pitchFamily="34" charset="0"/>
              <a:ea typeface="+mn-ea"/>
              <a:cs typeface="+mn-cs"/>
            </a:endParaRPr>
          </a:p>
        </p:txBody>
      </p:sp>
      <p:sp>
        <p:nvSpPr>
          <p:cNvPr id="3" name="TextBox 2">
            <a:extLst>
              <a:ext uri="{FF2B5EF4-FFF2-40B4-BE49-F238E27FC236}">
                <a16:creationId xmlns:a16="http://schemas.microsoft.com/office/drawing/2014/main" id="{E8E4D9DD-3A31-405B-46C8-D71ECD6E923E}"/>
              </a:ext>
            </a:extLst>
          </p:cNvPr>
          <p:cNvSpPr txBox="1"/>
          <p:nvPr/>
        </p:nvSpPr>
        <p:spPr>
          <a:xfrm>
            <a:off x="916379" y="3671191"/>
            <a:ext cx="12471690" cy="9602629"/>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defTabSz="1828800">
              <a:buClrTx/>
            </a:pPr>
            <a:r>
              <a:rPr lang="en-GB" sz="3600" b="1" kern="1200" dirty="0">
                <a:solidFill>
                  <a:prstClr val="black"/>
                </a:solidFill>
                <a:latin typeface="Bierstadt" panose="020B0004020202020204" pitchFamily="34" charset="0"/>
                <a:ea typeface="Calibri" panose="020F0502020204030204"/>
                <a:cs typeface="Calibri" panose="020F0502020204030204"/>
              </a:rPr>
              <a:t>1. Linear Regression</a:t>
            </a: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It is a type of model where the relationship between an independent variable and a dependent variable is assumed to be linear.</a:t>
            </a:r>
            <a:r>
              <a:rPr lang="en-GB" sz="3600" kern="1200" dirty="0">
                <a:solidFill>
                  <a:prstClr val="black"/>
                </a:solidFill>
                <a:latin typeface="Bierstadt" panose="020B0004020202020204" pitchFamily="34" charset="0"/>
                <a:ea typeface="+mn-ea"/>
                <a:cs typeface="+mn-cs"/>
              </a:rPr>
              <a:t> </a:t>
            </a:r>
            <a:r>
              <a:rPr lang="en-GB" sz="3600" kern="1200" dirty="0">
                <a:solidFill>
                  <a:prstClr val="black"/>
                </a:solidFill>
                <a:latin typeface="Bierstadt" panose="020B0004020202020204" pitchFamily="34" charset="0"/>
                <a:ea typeface="Calibri" panose="020F0502020204030204"/>
                <a:cs typeface="Calibri" panose="020F0502020204030204"/>
              </a:rPr>
              <a:t>There are two kinds of Linear Regression Model:-</a:t>
            </a:r>
            <a:endParaRPr lang="en-GB" sz="3600" kern="1200" dirty="0">
              <a:solidFill>
                <a:prstClr val="black"/>
              </a:solidFill>
              <a:latin typeface="Bierstadt" panose="020B0004020202020204" pitchFamily="34" charset="0"/>
              <a:ea typeface="+mn-ea"/>
              <a:cs typeface="Calibri"/>
            </a:endParaRPr>
          </a:p>
          <a:p>
            <a:pPr marL="571500" indent="-571500" defTabSz="1828800">
              <a:buClrTx/>
              <a:buFont typeface="Arial"/>
              <a:buChar char="•"/>
            </a:pPr>
            <a:r>
              <a:rPr lang="en-GB" sz="3600" b="1" kern="1200" dirty="0">
                <a:solidFill>
                  <a:prstClr val="black"/>
                </a:solidFill>
                <a:latin typeface="Bierstadt" panose="020B0004020202020204" pitchFamily="34" charset="0"/>
                <a:ea typeface="Calibri" panose="020F0502020204030204"/>
                <a:cs typeface="Calibri" panose="020F0502020204030204"/>
              </a:rPr>
              <a:t>Simple Linear Regression</a:t>
            </a:r>
            <a:r>
              <a:rPr lang="en-GB" sz="3600" kern="1200" dirty="0">
                <a:solidFill>
                  <a:prstClr val="black"/>
                </a:solidFill>
                <a:latin typeface="Bierstadt" panose="020B0004020202020204" pitchFamily="34" charset="0"/>
                <a:ea typeface="Calibri" panose="020F0502020204030204"/>
                <a:cs typeface="Calibri" panose="020F0502020204030204"/>
              </a:rPr>
              <a:t>: A linear regression model with one independent and one dependent variable.</a:t>
            </a:r>
            <a:endParaRPr lang="en-GB" sz="3600" kern="1200" dirty="0">
              <a:solidFill>
                <a:prstClr val="black"/>
              </a:solidFill>
              <a:latin typeface="Bierstadt" panose="020B0004020202020204" pitchFamily="34" charset="0"/>
              <a:ea typeface="+mn-ea"/>
              <a:cs typeface="Calibri"/>
            </a:endParaRPr>
          </a:p>
          <a:p>
            <a:pPr marL="571500" indent="-571500" defTabSz="1828800">
              <a:buClrTx/>
              <a:buFont typeface="Arial"/>
              <a:buChar char="•"/>
            </a:pPr>
            <a:r>
              <a:rPr lang="en-GB" sz="3600" b="1" kern="1200" dirty="0">
                <a:solidFill>
                  <a:prstClr val="black"/>
                </a:solidFill>
                <a:latin typeface="Bierstadt" panose="020B0004020202020204" pitchFamily="34" charset="0"/>
                <a:ea typeface="Calibri" panose="020F0502020204030204"/>
                <a:cs typeface="Calibri" panose="020F0502020204030204"/>
              </a:rPr>
              <a:t>Multiple Linear Regression</a:t>
            </a:r>
            <a:r>
              <a:rPr lang="en-GB" sz="3600" kern="1200" dirty="0">
                <a:solidFill>
                  <a:prstClr val="black"/>
                </a:solidFill>
                <a:latin typeface="Bierstadt" panose="020B0004020202020204" pitchFamily="34" charset="0"/>
                <a:ea typeface="Calibri" panose="020F0502020204030204"/>
                <a:cs typeface="Calibri" panose="020F0502020204030204"/>
              </a:rPr>
              <a:t>: A linear regression model with more than one independent variable and one dependent variable.</a:t>
            </a:r>
            <a:endParaRPr lang="en-GB" sz="3600" kern="1200" dirty="0">
              <a:solidFill>
                <a:prstClr val="black"/>
              </a:solidFill>
              <a:latin typeface="Bierstadt" panose="020B0004020202020204" pitchFamily="34" charset="0"/>
              <a:ea typeface="+mn-ea"/>
              <a:cs typeface="Calibri" panose="020F0502020204030204"/>
            </a:endParaRPr>
          </a:p>
          <a:p>
            <a:pPr defTabSz="1828800">
              <a:buClrTx/>
            </a:pPr>
            <a:endParaRPr lang="en-GB" sz="3600" kern="1200" dirty="0">
              <a:solidFill>
                <a:prstClr val="black"/>
              </a:solidFill>
              <a:latin typeface="Bierstadt" panose="020B0004020202020204" pitchFamily="34" charset="0"/>
              <a:ea typeface="+mn-ea"/>
              <a:cs typeface="Calibri" panose="020F0502020204030204"/>
            </a:endParaRPr>
          </a:p>
          <a:p>
            <a:pPr defTabSz="1828800">
              <a:buClrTx/>
            </a:pPr>
            <a:r>
              <a:rPr lang="en-GB" sz="3600" b="1" kern="1200" dirty="0">
                <a:solidFill>
                  <a:prstClr val="black"/>
                </a:solidFill>
                <a:latin typeface="Bierstadt" panose="020B0004020202020204" pitchFamily="34" charset="0"/>
                <a:ea typeface="Calibri" panose="020F0502020204030204"/>
                <a:cs typeface="Calibri" panose="020F0502020204030204"/>
              </a:rPr>
              <a:t>2. Polynomial Regression</a:t>
            </a:r>
            <a:endParaRPr lang="en-GB" sz="3600" kern="1200" dirty="0">
              <a:solidFill>
                <a:prstClr val="black"/>
              </a:solidFill>
              <a:latin typeface="Bierstadt" panose="020B0004020202020204" pitchFamily="34" charset="0"/>
              <a:ea typeface="Calibri" panose="020F0502020204030204"/>
              <a:cs typeface="Calibri" panose="020F0502020204030204"/>
            </a:endParaRP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It is a type of Regression analysis that models the relationship of values of the Dependent variable “x” and Independent variables “y’’ as an nth degree polynomial.</a:t>
            </a: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If we apply a linear model on a non- linear dataset, loss function will increase, the error rate will be high, and accuracy will be decreased.</a:t>
            </a:r>
            <a:endParaRPr lang="en-GB" sz="3600" kern="1200" dirty="0">
              <a:solidFill>
                <a:prstClr val="black"/>
              </a:solidFill>
              <a:latin typeface="Bierstadt" panose="020B0004020202020204" pitchFamily="34" charset="0"/>
              <a:ea typeface="+mn-ea"/>
              <a:cs typeface="Calibri"/>
            </a:endParaRPr>
          </a:p>
        </p:txBody>
      </p:sp>
      <p:grpSp>
        <p:nvGrpSpPr>
          <p:cNvPr id="9" name="Group 8">
            <a:extLst>
              <a:ext uri="{FF2B5EF4-FFF2-40B4-BE49-F238E27FC236}">
                <a16:creationId xmlns:a16="http://schemas.microsoft.com/office/drawing/2014/main" id="{88905EA7-0652-9856-1A6C-A27185E61770}"/>
              </a:ext>
            </a:extLst>
          </p:cNvPr>
          <p:cNvGrpSpPr/>
          <p:nvPr/>
        </p:nvGrpSpPr>
        <p:grpSpPr>
          <a:xfrm>
            <a:off x="14139913" y="3982103"/>
            <a:ext cx="9738362" cy="4808070"/>
            <a:chOff x="6890157" y="1866277"/>
            <a:chExt cx="4955215" cy="2422471"/>
          </a:xfrm>
        </p:grpSpPr>
        <p:pic>
          <p:nvPicPr>
            <p:cNvPr id="8" name="Picture 8" descr="Chart, scatter chart&#10;&#10;Description automatically generated">
              <a:extLst>
                <a:ext uri="{FF2B5EF4-FFF2-40B4-BE49-F238E27FC236}">
                  <a16:creationId xmlns:a16="http://schemas.microsoft.com/office/drawing/2014/main" id="{DD17CC23-2ADD-3EBE-0E89-2BE27A99BFC2}"/>
                </a:ext>
              </a:extLst>
            </p:cNvPr>
            <p:cNvPicPr>
              <a:picLocks noChangeAspect="1"/>
            </p:cNvPicPr>
            <p:nvPr/>
          </p:nvPicPr>
          <p:blipFill rotWithShape="1">
            <a:blip r:embed="rId3"/>
            <a:srcRect l="644" t="883" r="644"/>
            <a:stretch/>
          </p:blipFill>
          <p:spPr>
            <a:xfrm>
              <a:off x="6891220" y="1866277"/>
              <a:ext cx="4954152" cy="2422471"/>
            </a:xfrm>
            <a:prstGeom prst="rect">
              <a:avLst/>
            </a:prstGeom>
          </p:spPr>
        </p:pic>
        <p:pic>
          <p:nvPicPr>
            <p:cNvPr id="7" name="Picture 7" descr="A picture containing text, different&#10;&#10;Description automatically generated">
              <a:extLst>
                <a:ext uri="{FF2B5EF4-FFF2-40B4-BE49-F238E27FC236}">
                  <a16:creationId xmlns:a16="http://schemas.microsoft.com/office/drawing/2014/main" id="{3B9126F7-6485-3F05-36C8-CEC9A02314B0}"/>
                </a:ext>
              </a:extLst>
            </p:cNvPr>
            <p:cNvPicPr>
              <a:picLocks noChangeAspect="1"/>
            </p:cNvPicPr>
            <p:nvPr/>
          </p:nvPicPr>
          <p:blipFill rotWithShape="1">
            <a:blip r:embed="rId4"/>
            <a:srcRect l="722" t="1184" r="866" b="86166"/>
            <a:stretch/>
          </p:blipFill>
          <p:spPr>
            <a:xfrm>
              <a:off x="6890157" y="1867600"/>
              <a:ext cx="4941405" cy="316401"/>
            </a:xfrm>
            <a:prstGeom prst="rect">
              <a:avLst/>
            </a:prstGeom>
          </p:spPr>
        </p:pic>
      </p:grpSp>
      <p:pic>
        <p:nvPicPr>
          <p:cNvPr id="10" name="Picture 10">
            <a:extLst>
              <a:ext uri="{FF2B5EF4-FFF2-40B4-BE49-F238E27FC236}">
                <a16:creationId xmlns:a16="http://schemas.microsoft.com/office/drawing/2014/main" id="{BAB57BF1-583D-79A0-3DAA-9F943555FCBD}"/>
              </a:ext>
            </a:extLst>
          </p:cNvPr>
          <p:cNvPicPr>
            <a:picLocks noChangeAspect="1"/>
          </p:cNvPicPr>
          <p:nvPr/>
        </p:nvPicPr>
        <p:blipFill>
          <a:blip r:embed="rId5"/>
          <a:stretch>
            <a:fillRect/>
          </a:stretch>
        </p:blipFill>
        <p:spPr>
          <a:xfrm>
            <a:off x="14072072" y="8660409"/>
            <a:ext cx="9874040" cy="4783390"/>
          </a:xfrm>
          <a:prstGeom prst="rect">
            <a:avLst/>
          </a:prstGeom>
        </p:spPr>
      </p:pic>
    </p:spTree>
    <p:extLst>
      <p:ext uri="{BB962C8B-B14F-4D97-AF65-F5344CB8AC3E}">
        <p14:creationId xmlns:p14="http://schemas.microsoft.com/office/powerpoint/2010/main" val="180909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BBB4C-6ED1-72DF-AAE8-5B37F6D82202}"/>
              </a:ext>
            </a:extLst>
          </p:cNvPr>
          <p:cNvSpPr txBox="1"/>
          <p:nvPr/>
        </p:nvSpPr>
        <p:spPr>
          <a:xfrm>
            <a:off x="909485" y="6613981"/>
            <a:ext cx="10766322" cy="5170646"/>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Logistic Regression is much similar to the Linear Regression except that how they are used. Linear Regression is used for solving Regression problems, whereas </a:t>
            </a:r>
            <a:r>
              <a:rPr lang="en-GB" sz="3600" b="1" kern="1200" dirty="0">
                <a:solidFill>
                  <a:prstClr val="black"/>
                </a:solidFill>
                <a:latin typeface="Bierstadt" panose="020B0004020202020204" pitchFamily="34" charset="0"/>
                <a:ea typeface="Calibri" panose="020F0502020204030204"/>
                <a:cs typeface="Calibri" panose="020F0502020204030204"/>
              </a:rPr>
              <a:t>Logistic regression is used for solving the classification problems</a:t>
            </a:r>
            <a:r>
              <a:rPr lang="en-GB" sz="3600" kern="1200" dirty="0">
                <a:solidFill>
                  <a:prstClr val="black"/>
                </a:solidFill>
                <a:latin typeface="Bierstadt" panose="020B0004020202020204" pitchFamily="34" charset="0"/>
                <a:ea typeface="Calibri" panose="020F0502020204030204"/>
                <a:cs typeface="Calibri" panose="020F0502020204030204"/>
              </a:rPr>
              <a:t>.</a:t>
            </a:r>
            <a:endParaRPr lang="en-GB" sz="3600" kern="1200" dirty="0">
              <a:solidFill>
                <a:prstClr val="black"/>
              </a:solidFill>
              <a:latin typeface="Bierstadt" panose="020B0004020202020204" pitchFamily="34" charset="0"/>
              <a:ea typeface="+mn-ea"/>
              <a:cs typeface="Calibri" panose="020F0502020204030204"/>
            </a:endParaRPr>
          </a:p>
          <a:p>
            <a:pPr algn="just"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In Logistic regression, instead of fitting a regression line, we fit an "S" shaped logistic function, which predicts two maximum values (0 or 1).</a:t>
            </a:r>
            <a:endParaRPr lang="en-GB" sz="3600" kern="1200" dirty="0">
              <a:solidFill>
                <a:prstClr val="black"/>
              </a:solidFill>
              <a:latin typeface="Bierstadt" panose="020B0004020202020204" pitchFamily="34" charset="0"/>
              <a:ea typeface="+mn-ea"/>
              <a:cs typeface="Calibri"/>
            </a:endParaRPr>
          </a:p>
          <a:p>
            <a:pPr defTabSz="1828800">
              <a:buClrTx/>
            </a:pPr>
            <a:endParaRPr lang="en-GB" sz="3600" kern="1200" dirty="0">
              <a:solidFill>
                <a:prstClr val="black"/>
              </a:solidFill>
              <a:latin typeface="Bierstadt" panose="020B0004020202020204" pitchFamily="34" charset="0"/>
              <a:ea typeface="+mn-ea"/>
              <a:cs typeface="Calibri"/>
            </a:endParaRPr>
          </a:p>
        </p:txBody>
      </p:sp>
      <p:pic>
        <p:nvPicPr>
          <p:cNvPr id="3" name="Picture 4" descr="Diagram&#10;&#10;Description automatically generated">
            <a:extLst>
              <a:ext uri="{FF2B5EF4-FFF2-40B4-BE49-F238E27FC236}">
                <a16:creationId xmlns:a16="http://schemas.microsoft.com/office/drawing/2014/main" id="{C3F998EE-1A7A-9A74-C817-8C7C1BFFF151}"/>
              </a:ext>
            </a:extLst>
          </p:cNvPr>
          <p:cNvPicPr>
            <a:picLocks noChangeAspect="1"/>
          </p:cNvPicPr>
          <p:nvPr/>
        </p:nvPicPr>
        <p:blipFill>
          <a:blip r:embed="rId3"/>
          <a:stretch>
            <a:fillRect/>
          </a:stretch>
        </p:blipFill>
        <p:spPr>
          <a:xfrm>
            <a:off x="12188619" y="6428808"/>
            <a:ext cx="10242754" cy="6155484"/>
          </a:xfrm>
          <a:prstGeom prst="rect">
            <a:avLst/>
          </a:prstGeom>
        </p:spPr>
      </p:pic>
      <p:sp>
        <p:nvSpPr>
          <p:cNvPr id="5" name="TextBox 4">
            <a:extLst>
              <a:ext uri="{FF2B5EF4-FFF2-40B4-BE49-F238E27FC236}">
                <a16:creationId xmlns:a16="http://schemas.microsoft.com/office/drawing/2014/main" id="{853D6179-C802-9105-39E6-8AB7C56BF497}"/>
              </a:ext>
            </a:extLst>
          </p:cNvPr>
          <p:cNvSpPr txBox="1"/>
          <p:nvPr/>
        </p:nvSpPr>
        <p:spPr>
          <a:xfrm>
            <a:off x="909484" y="2396613"/>
            <a:ext cx="22558268" cy="3508653"/>
          </a:xfrm>
          <a:prstGeom prst="rect">
            <a:avLst/>
          </a:prstGeom>
          <a:noFill/>
        </p:spPr>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defTabSz="1828800">
              <a:buClrTx/>
            </a:pPr>
            <a:r>
              <a:rPr lang="en-GB" sz="3600" b="1" kern="1200" dirty="0">
                <a:solidFill>
                  <a:prstClr val="black"/>
                </a:solidFill>
                <a:latin typeface="Bierstadt" panose="020B0004020202020204" pitchFamily="34" charset="0"/>
                <a:ea typeface="Calibri" panose="020F0502020204030204"/>
                <a:cs typeface="Calibri" panose="020F0502020204030204"/>
              </a:rPr>
              <a:t>3. Logistic Regression</a:t>
            </a:r>
            <a:endParaRPr lang="en-US" sz="3600" kern="1200" dirty="0">
              <a:solidFill>
                <a:prstClr val="black"/>
              </a:solidFill>
              <a:latin typeface="Bierstadt" panose="020B0004020202020204" pitchFamily="34" charset="0"/>
              <a:ea typeface="Calibri" panose="020F0502020204030204"/>
              <a:cs typeface="Calibri" panose="020F0502020204030204"/>
            </a:endParaRPr>
          </a:p>
          <a:p>
            <a:pPr defTabSz="1828800">
              <a:buClrTx/>
            </a:pPr>
            <a:endParaRPr lang="en-GB" sz="3600" kern="1200" dirty="0">
              <a:solidFill>
                <a:prstClr val="black"/>
              </a:solidFill>
              <a:latin typeface="Bierstadt" panose="020B0004020202020204" pitchFamily="34" charset="0"/>
              <a:ea typeface="Calibri" panose="020F0502020204030204"/>
              <a:cs typeface="Calibri" panose="020F0502020204030204"/>
            </a:endParaRP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Logistic Regression is a method that was used first in the field of Biology in the 20th century. Logistic regression predicts the output of a categorical dependent variable. </a:t>
            </a:r>
            <a:endParaRPr lang="en-US" sz="3600" kern="1200" dirty="0">
              <a:solidFill>
                <a:prstClr val="black"/>
              </a:solidFill>
              <a:latin typeface="Bierstadt" panose="020B0004020202020204" pitchFamily="34" charset="0"/>
              <a:ea typeface="Calibri" panose="020F0502020204030204"/>
              <a:cs typeface="Calibri" panose="020F0502020204030204"/>
            </a:endParaRPr>
          </a:p>
          <a:p>
            <a:pPr defTabSz="1828800">
              <a:buClrTx/>
            </a:pPr>
            <a:r>
              <a:rPr lang="en-GB" sz="3600" kern="1200" dirty="0">
                <a:solidFill>
                  <a:prstClr val="black"/>
                </a:solidFill>
                <a:latin typeface="Bierstadt" panose="020B0004020202020204" pitchFamily="34" charset="0"/>
                <a:ea typeface="Calibri" panose="020F0502020204030204"/>
                <a:cs typeface="Calibri" panose="020F0502020204030204"/>
              </a:rPr>
              <a:t>For example, the probability of certain events that are mutually exclusive, for example, happy/sad, normal/abnormal, or pass/fail. The value of probability strictly ranges between 0 and 1.</a:t>
            </a:r>
          </a:p>
        </p:txBody>
      </p:sp>
      <p:sp>
        <p:nvSpPr>
          <p:cNvPr id="6" name="TextBox 5">
            <a:extLst>
              <a:ext uri="{FF2B5EF4-FFF2-40B4-BE49-F238E27FC236}">
                <a16:creationId xmlns:a16="http://schemas.microsoft.com/office/drawing/2014/main" id="{4259E87E-680A-5B22-5D0F-A8F31A51ADC7}"/>
              </a:ext>
            </a:extLst>
          </p:cNvPr>
          <p:cNvSpPr txBox="1"/>
          <p:nvPr/>
        </p:nvSpPr>
        <p:spPr>
          <a:xfrm>
            <a:off x="917639" y="211075"/>
            <a:ext cx="20093242" cy="1661993"/>
          </a:xfrm>
          <a:prstGeom prst="rect">
            <a:avLst/>
          </a:prstGeom>
          <a:noFill/>
        </p:spPr>
        <p:txBody>
          <a:bodyPr wrap="square" lIns="182880" tIns="91440" rIns="182880" bIns="91440" rtlCol="0" anchor="ctr">
            <a:spAutoFit/>
          </a:bodyPr>
          <a:lstStyle/>
          <a:p>
            <a:pPr algn="just" defTabSz="1828800">
              <a:buClrTx/>
            </a:pPr>
            <a:r>
              <a:rPr lang="en-IN" sz="9600" b="1" kern="1200" dirty="0">
                <a:solidFill>
                  <a:srgbClr val="44546A">
                    <a:lumMod val="75000"/>
                  </a:srgbClr>
                </a:solidFill>
                <a:latin typeface="Bierstadt"/>
                <a:ea typeface="+mn-ea"/>
                <a:cs typeface="+mn-cs"/>
              </a:rPr>
              <a:t>Types of Regressions </a:t>
            </a:r>
            <a:r>
              <a:rPr lang="en-IN" sz="2800" b="1" kern="1200" dirty="0">
                <a:solidFill>
                  <a:srgbClr val="44546A">
                    <a:lumMod val="75000"/>
                  </a:srgbClr>
                </a:solidFill>
                <a:latin typeface="Bierstadt"/>
                <a:ea typeface="+mn-ea"/>
                <a:cs typeface="+mn-cs"/>
              </a:rPr>
              <a:t>(Continued)</a:t>
            </a:r>
            <a:endParaRPr lang="en-IN" sz="9600" b="1" kern="1200" dirty="0">
              <a:solidFill>
                <a:srgbClr val="44546A">
                  <a:lumMod val="75000"/>
                </a:srgbClr>
              </a:solidFill>
              <a:latin typeface="Bierstadt"/>
              <a:ea typeface="+mn-ea"/>
              <a:cs typeface="+mn-cs"/>
            </a:endParaRPr>
          </a:p>
        </p:txBody>
      </p:sp>
    </p:spTree>
    <p:extLst>
      <p:ext uri="{BB962C8B-B14F-4D97-AF65-F5344CB8AC3E}">
        <p14:creationId xmlns:p14="http://schemas.microsoft.com/office/powerpoint/2010/main" val="207302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7"/>
          <p:cNvSpPr/>
          <p:nvPr/>
        </p:nvSpPr>
        <p:spPr>
          <a:xfrm>
            <a:off x="1000500" y="5591255"/>
            <a:ext cx="22383000" cy="2533489"/>
          </a:xfrm>
          <a:prstGeom prst="rect">
            <a:avLst/>
          </a:prstGeom>
          <a:noFill/>
          <a:ln>
            <a:noFill/>
          </a:ln>
        </p:spPr>
        <p:txBody>
          <a:bodyPr spcFirstLastPara="1" wrap="square" lIns="50800" tIns="50800" rIns="50800" bIns="50800" anchor="ctr" anchorCtr="0">
            <a:noAutofit/>
          </a:bodyPr>
          <a:lstStyle/>
          <a:p>
            <a:pPr marL="0" marR="0" lvl="0" indent="0" algn="ctr" rtl="0">
              <a:lnSpc>
                <a:spcPct val="180952"/>
              </a:lnSpc>
              <a:spcBef>
                <a:spcPts val="0"/>
              </a:spcBef>
              <a:spcAft>
                <a:spcPts val="0"/>
              </a:spcAft>
              <a:buClr>
                <a:srgbClr val="09BCD3"/>
              </a:buClr>
              <a:buFont typeface="Roboto Mono"/>
              <a:buNone/>
            </a:pPr>
            <a:r>
              <a:rPr lang="en-IN" sz="6000" b="1" dirty="0">
                <a:solidFill>
                  <a:schemeClr val="bg1"/>
                </a:solidFill>
              </a:rPr>
              <a:t>Hands-on Experimentation with Regression</a:t>
            </a:r>
            <a:endParaRPr sz="60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2D58"/>
        </a:solidFill>
        <a:effectLst/>
      </p:bgPr>
    </p:bg>
    <p:spTree>
      <p:nvGrpSpPr>
        <p:cNvPr id="1" name="Shape 293"/>
        <p:cNvGrpSpPr/>
        <p:nvPr/>
      </p:nvGrpSpPr>
      <p:grpSpPr>
        <a:xfrm>
          <a:off x="0" y="0"/>
          <a:ext cx="0" cy="0"/>
          <a:chOff x="0" y="0"/>
          <a:chExt cx="0" cy="0"/>
        </a:xfrm>
      </p:grpSpPr>
      <p:sp>
        <p:nvSpPr>
          <p:cNvPr id="294" name="Google Shape;294;p51"/>
          <p:cNvSpPr txBox="1">
            <a:spLocks noGrp="1"/>
          </p:cNvSpPr>
          <p:nvPr>
            <p:ph type="title" idx="4294967295"/>
          </p:nvPr>
        </p:nvSpPr>
        <p:spPr>
          <a:xfrm>
            <a:off x="5218500" y="5130900"/>
            <a:ext cx="13947000" cy="3454200"/>
          </a:xfrm>
          <a:prstGeom prst="rect">
            <a:avLst/>
          </a:prstGeom>
        </p:spPr>
        <p:txBody>
          <a:bodyPr spcFirstLastPara="1" wrap="square" lIns="243800" tIns="243800" rIns="243800" bIns="243800" anchor="t" anchorCtr="0">
            <a:normAutofit/>
          </a:bodyPr>
          <a:lstStyle/>
          <a:p>
            <a:pPr marL="0" lvl="0" indent="0" algn="ctr" rtl="0">
              <a:spcBef>
                <a:spcPts val="0"/>
              </a:spcBef>
              <a:spcAft>
                <a:spcPts val="0"/>
              </a:spcAft>
              <a:buNone/>
            </a:pPr>
            <a:r>
              <a:rPr lang="en-US" dirty="0">
                <a:solidFill>
                  <a:srgbClr val="FFFFFF"/>
                </a:solidFill>
                <a:latin typeface="Google Sans Medium"/>
                <a:ea typeface="Google Sans Medium"/>
                <a:cs typeface="Google Sans Medium"/>
                <a:sym typeface="Google Sans Medium"/>
              </a:rPr>
              <a:t>I would be happy to answer and questions!</a:t>
            </a:r>
            <a:endParaRPr dirty="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4906350" y="5934710"/>
            <a:ext cx="14571300" cy="2262077"/>
          </a:xfrm>
          <a:prstGeom prst="rect">
            <a:avLst/>
          </a:prstGeom>
        </p:spPr>
        <p:txBody>
          <a:bodyPr spcFirstLastPara="1" wrap="square" lIns="243800" tIns="243800" rIns="243800" bIns="243800" anchor="t" anchorCtr="0">
            <a:spAutoFit/>
          </a:bodyPr>
          <a:lstStyle/>
          <a:p>
            <a:pPr marL="0" lvl="0" indent="0" algn="ctr" rtl="0">
              <a:spcBef>
                <a:spcPts val="0"/>
              </a:spcBef>
              <a:spcAft>
                <a:spcPts val="0"/>
              </a:spcAft>
              <a:buClr>
                <a:schemeClr val="dk1"/>
              </a:buClr>
              <a:buFont typeface="Open Sans Light"/>
              <a:buNone/>
            </a:pPr>
            <a:r>
              <a:rPr lang="en-US" sz="11500" b="1" dirty="0">
                <a:solidFill>
                  <a:srgbClr val="FF0000"/>
                </a:solidFill>
              </a:rPr>
              <a:t>THANK YOU!</a:t>
            </a:r>
            <a:endParaRPr sz="115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6" name="Rectangle 5">
            <a:extLst>
              <a:ext uri="{FF2B5EF4-FFF2-40B4-BE49-F238E27FC236}">
                <a16:creationId xmlns:a16="http://schemas.microsoft.com/office/drawing/2014/main" id="{FF35F77A-658A-2DC8-CBBB-044034E66044}"/>
              </a:ext>
            </a:extLst>
          </p:cNvPr>
          <p:cNvSpPr/>
          <p:nvPr/>
        </p:nvSpPr>
        <p:spPr>
          <a:xfrm>
            <a:off x="14426045" y="5257800"/>
            <a:ext cx="6670964" cy="2493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1E027C0-3602-023E-F847-23CB945615C0}"/>
              </a:ext>
            </a:extLst>
          </p:cNvPr>
          <p:cNvSpPr txBox="1"/>
          <p:nvPr/>
        </p:nvSpPr>
        <p:spPr>
          <a:xfrm>
            <a:off x="6954981" y="1122221"/>
            <a:ext cx="10474037" cy="1200329"/>
          </a:xfrm>
          <a:prstGeom prst="rect">
            <a:avLst/>
          </a:prstGeom>
          <a:noFill/>
        </p:spPr>
        <p:txBody>
          <a:bodyPr wrap="square" rtlCol="0">
            <a:spAutoFit/>
          </a:bodyPr>
          <a:lstStyle/>
          <a:p>
            <a:pPr algn="ctr"/>
            <a:r>
              <a:rPr lang="en-IN" sz="7200" b="1" dirty="0">
                <a:solidFill>
                  <a:schemeClr val="bg1"/>
                </a:solidFill>
                <a:latin typeface="Google Sans" panose="020B0503030502040204" pitchFamily="34" charset="0"/>
              </a:rPr>
              <a:t>Our Sponsors</a:t>
            </a:r>
          </a:p>
        </p:txBody>
      </p:sp>
      <p:pic>
        <p:nvPicPr>
          <p:cNvPr id="5" name="Picture 4">
            <a:extLst>
              <a:ext uri="{FF2B5EF4-FFF2-40B4-BE49-F238E27FC236}">
                <a16:creationId xmlns:a16="http://schemas.microsoft.com/office/drawing/2014/main" id="{6FAE3641-FD64-E90D-BFF1-4F3721B1C8A9}"/>
              </a:ext>
            </a:extLst>
          </p:cNvPr>
          <p:cNvPicPr>
            <a:picLocks noChangeAspect="1"/>
          </p:cNvPicPr>
          <p:nvPr/>
        </p:nvPicPr>
        <p:blipFill>
          <a:blip r:embed="rId3"/>
          <a:stretch>
            <a:fillRect/>
          </a:stretch>
        </p:blipFill>
        <p:spPr>
          <a:xfrm>
            <a:off x="14427777" y="5277716"/>
            <a:ext cx="6667500" cy="2495550"/>
          </a:xfrm>
          <a:prstGeom prst="rect">
            <a:avLst/>
          </a:prstGeom>
        </p:spPr>
      </p:pic>
      <p:pic>
        <p:nvPicPr>
          <p:cNvPr id="7" name="Picture 6">
            <a:extLst>
              <a:ext uri="{FF2B5EF4-FFF2-40B4-BE49-F238E27FC236}">
                <a16:creationId xmlns:a16="http://schemas.microsoft.com/office/drawing/2014/main" id="{BF3BC2DF-33C7-2A0F-7BC0-1ABFEDEED80C}"/>
              </a:ext>
            </a:extLst>
          </p:cNvPr>
          <p:cNvPicPr>
            <a:picLocks noChangeAspect="1"/>
          </p:cNvPicPr>
          <p:nvPr/>
        </p:nvPicPr>
        <p:blipFill rotWithShape="1">
          <a:blip r:embed="rId4"/>
          <a:srcRect l="2737" t="4089" r="3954" b="4089"/>
          <a:stretch/>
        </p:blipFill>
        <p:spPr>
          <a:xfrm>
            <a:off x="3286991" y="4831339"/>
            <a:ext cx="4119031" cy="4053321"/>
          </a:xfrm>
          <a:prstGeom prst="ellipse">
            <a:avLst/>
          </a:prstGeom>
        </p:spPr>
      </p:pic>
    </p:spTree>
    <p:extLst>
      <p:ext uri="{BB962C8B-B14F-4D97-AF65-F5344CB8AC3E}">
        <p14:creationId xmlns:p14="http://schemas.microsoft.com/office/powerpoint/2010/main" val="328478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subTitle" idx="2"/>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A brief Introduction</a:t>
            </a:r>
            <a:endParaRPr dirty="0"/>
          </a:p>
        </p:txBody>
      </p:sp>
      <p:sp>
        <p:nvSpPr>
          <p:cNvPr id="173" name="Google Shape;173;p34"/>
          <p:cNvSpPr txBox="1">
            <a:spLocks noGrp="1"/>
          </p:cNvSpPr>
          <p:nvPr>
            <p:ph type="body" idx="1"/>
          </p:nvPr>
        </p:nvSpPr>
        <p:spPr>
          <a:xfrm>
            <a:off x="2477575" y="6102575"/>
            <a:ext cx="15843300" cy="634016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000" dirty="0">
                <a:solidFill>
                  <a:srgbClr val="676C72"/>
                </a:solidFill>
              </a:rPr>
              <a:t>Machine Learning algorithms enable the computers to learn from data, and even improve themselves, without being explicitly programmed.</a:t>
            </a:r>
          </a:p>
          <a:p>
            <a:pPr marL="0" lvl="0" indent="0" algn="l" rtl="0">
              <a:spcBef>
                <a:spcPts val="0"/>
              </a:spcBef>
              <a:spcAft>
                <a:spcPts val="0"/>
              </a:spcAft>
              <a:buClr>
                <a:schemeClr val="dk1"/>
              </a:buClr>
              <a:buSzPts val="1100"/>
              <a:buFont typeface="Arial"/>
              <a:buNone/>
            </a:pPr>
            <a:endParaRPr lang="en-US" sz="4000" dirty="0">
              <a:solidFill>
                <a:srgbClr val="676C72"/>
              </a:solidFill>
            </a:endParaRPr>
          </a:p>
          <a:p>
            <a:pPr marL="0" lvl="0" indent="0" algn="l" rtl="0">
              <a:spcBef>
                <a:spcPts val="0"/>
              </a:spcBef>
              <a:spcAft>
                <a:spcPts val="0"/>
              </a:spcAft>
              <a:buClr>
                <a:schemeClr val="dk1"/>
              </a:buClr>
              <a:buSzPts val="1100"/>
              <a:buFont typeface="Arial"/>
              <a:buNone/>
            </a:pPr>
            <a:r>
              <a:rPr lang="en-US" sz="4000" dirty="0">
                <a:solidFill>
                  <a:srgbClr val="676C72"/>
                </a:solidFill>
              </a:rPr>
              <a:t>Machine learning (ML) is a category of an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endParaRPr sz="4000" dirty="0"/>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What is Machine Learning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2278700" y="279026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Timeline of ML</a:t>
            </a:r>
            <a:endParaRPr dirty="0"/>
          </a:p>
        </p:txBody>
      </p:sp>
      <p:sp>
        <p:nvSpPr>
          <p:cNvPr id="152" name="Google Shape;152;p31"/>
          <p:cNvSpPr txBox="1">
            <a:spLocks noGrp="1"/>
          </p:cNvSpPr>
          <p:nvPr>
            <p:ph type="subTitle" idx="1"/>
          </p:nvPr>
        </p:nvSpPr>
        <p:spPr>
          <a:xfrm>
            <a:off x="2477575" y="422368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Key milestones and advancements in AI/ML</a:t>
            </a:r>
            <a:endParaRPr dirty="0"/>
          </a:p>
        </p:txBody>
      </p:sp>
      <p:pic>
        <p:nvPicPr>
          <p:cNvPr id="1026" name="Picture 2" descr="Machine Learning- The Complete Guide">
            <a:extLst>
              <a:ext uri="{FF2B5EF4-FFF2-40B4-BE49-F238E27FC236}">
                <a16:creationId xmlns:a16="http://schemas.microsoft.com/office/drawing/2014/main" id="{386F8F3F-CE11-0E02-1A67-C0CC0286DF5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0064" y="5086839"/>
            <a:ext cx="14829336" cy="787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6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32"/>
          <p:cNvSpPr txBox="1">
            <a:spLocks noGrp="1"/>
          </p:cNvSpPr>
          <p:nvPr>
            <p:ph type="title"/>
          </p:nvPr>
        </p:nvSpPr>
        <p:spPr>
          <a:xfrm>
            <a:off x="2278700" y="2603223"/>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Types of ML</a:t>
            </a:r>
            <a:endParaRPr dirty="0"/>
          </a:p>
        </p:txBody>
      </p:sp>
      <p:pic>
        <p:nvPicPr>
          <p:cNvPr id="7" name="Picture 6">
            <a:extLst>
              <a:ext uri="{FF2B5EF4-FFF2-40B4-BE49-F238E27FC236}">
                <a16:creationId xmlns:a16="http://schemas.microsoft.com/office/drawing/2014/main" id="{ED3B0BA2-9AEE-E681-0C86-67E20E5685C0}"/>
              </a:ext>
            </a:extLst>
          </p:cNvPr>
          <p:cNvPicPr>
            <a:picLocks noChangeAspect="1"/>
          </p:cNvPicPr>
          <p:nvPr/>
        </p:nvPicPr>
        <p:blipFill>
          <a:blip r:embed="rId3"/>
          <a:stretch>
            <a:fillRect/>
          </a:stretch>
        </p:blipFill>
        <p:spPr>
          <a:xfrm>
            <a:off x="4146839" y="3963211"/>
            <a:ext cx="12250016" cy="8297195"/>
          </a:xfrm>
          <a:prstGeom prst="rect">
            <a:avLst/>
          </a:prstGeom>
        </p:spPr>
      </p:pic>
    </p:spTree>
    <p:extLst>
      <p:ext uri="{BB962C8B-B14F-4D97-AF65-F5344CB8AC3E}">
        <p14:creationId xmlns:p14="http://schemas.microsoft.com/office/powerpoint/2010/main" val="199578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6"/>
          <p:cNvSpPr txBox="1">
            <a:spLocks noGrp="1"/>
          </p:cNvSpPr>
          <p:nvPr>
            <p:ph type="body" idx="1"/>
          </p:nvPr>
        </p:nvSpPr>
        <p:spPr>
          <a:xfrm>
            <a:off x="922068" y="2239380"/>
            <a:ext cx="21906300" cy="6914042"/>
          </a:xfrm>
          <a:prstGeom prst="rect">
            <a:avLst/>
          </a:prstGeom>
        </p:spPr>
        <p:txBody>
          <a:bodyPr spcFirstLastPara="1" wrap="square" lIns="91425" tIns="91425" rIns="91425" bIns="91425" anchor="t" anchorCtr="0">
            <a:spAutoFit/>
          </a:bodyPr>
          <a:lstStyle/>
          <a:p>
            <a:pPr marL="697176" lvl="0" indent="-674088" algn="l" rtl="0">
              <a:spcBef>
                <a:spcPts val="0"/>
              </a:spcBef>
              <a:spcAft>
                <a:spcPts val="0"/>
              </a:spcAft>
              <a:buClr>
                <a:schemeClr val="dk2"/>
              </a:buClr>
              <a:buSzPts val="6224"/>
              <a:buChar char="•"/>
            </a:pPr>
            <a:r>
              <a:rPr lang="en-US" sz="4906" dirty="0"/>
              <a:t>Pandas is a very popular library for working with data relying on </a:t>
            </a:r>
            <a:r>
              <a:rPr lang="en-US" sz="4906" dirty="0" err="1"/>
              <a:t>DataFrames</a:t>
            </a:r>
            <a:r>
              <a:rPr lang="en-US" sz="4906" dirty="0"/>
              <a:t>. A </a:t>
            </a:r>
            <a:r>
              <a:rPr lang="en-US" sz="4906" dirty="0" err="1"/>
              <a:t>DataFrame</a:t>
            </a:r>
            <a:r>
              <a:rPr lang="en-US" sz="4906" dirty="0"/>
              <a:t> is structured like a table or spreadsheet. The rows and the columns both have indexes, and you can perform operations on rows or columns separately.</a:t>
            </a:r>
          </a:p>
          <a:p>
            <a:pPr marL="697176" lvl="0" indent="-674088" algn="l" rtl="0">
              <a:spcBef>
                <a:spcPts val="0"/>
              </a:spcBef>
              <a:spcAft>
                <a:spcPts val="0"/>
              </a:spcAft>
              <a:buClr>
                <a:schemeClr val="dk2"/>
              </a:buClr>
              <a:buSzPts val="6224"/>
              <a:buChar char="•"/>
            </a:pPr>
            <a:endParaRPr lang="en-US" sz="4906" dirty="0"/>
          </a:p>
          <a:p>
            <a:pPr marL="697176" lvl="0" indent="-674088" algn="l" rtl="0">
              <a:spcBef>
                <a:spcPts val="0"/>
              </a:spcBef>
              <a:spcAft>
                <a:spcPts val="0"/>
              </a:spcAft>
              <a:buClr>
                <a:schemeClr val="dk2"/>
              </a:buClr>
              <a:buSzPts val="6224"/>
              <a:buChar char="•"/>
            </a:pPr>
            <a:r>
              <a:rPr lang="en-US" dirty="0"/>
              <a:t>NumPy is an open-source Python library that facilitates efficient numerical operations on large quantities of data.</a:t>
            </a:r>
          </a:p>
          <a:p>
            <a:pPr marL="697176" lvl="0" indent="-674088" algn="l" rtl="0">
              <a:spcBef>
                <a:spcPts val="0"/>
              </a:spcBef>
              <a:spcAft>
                <a:spcPts val="0"/>
              </a:spcAft>
              <a:buClr>
                <a:schemeClr val="dk2"/>
              </a:buClr>
              <a:buSzPts val="6224"/>
              <a:buChar char="•"/>
            </a:pPr>
            <a:endParaRPr lang="en-US" dirty="0"/>
          </a:p>
          <a:p>
            <a:pPr marL="697176" lvl="0" indent="-674088" algn="l" rtl="0">
              <a:spcBef>
                <a:spcPts val="0"/>
              </a:spcBef>
              <a:spcAft>
                <a:spcPts val="0"/>
              </a:spcAft>
              <a:buClr>
                <a:schemeClr val="dk2"/>
              </a:buClr>
              <a:buSzPts val="6224"/>
              <a:buChar char="•"/>
            </a:pPr>
            <a:r>
              <a:rPr lang="en-US" dirty="0"/>
              <a:t>Pandas is built on top of NumPy. So, NumPy is a dependency of Pandas.</a:t>
            </a:r>
          </a:p>
        </p:txBody>
      </p:sp>
      <p:sp>
        <p:nvSpPr>
          <p:cNvPr id="187" name="Google Shape;187;p36"/>
          <p:cNvSpPr txBox="1">
            <a:spLocks noGrp="1"/>
          </p:cNvSpPr>
          <p:nvPr>
            <p:ph type="title"/>
          </p:nvPr>
        </p:nvSpPr>
        <p:spPr>
          <a:xfrm>
            <a:off x="872268" y="313380"/>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NumPy and Pandas</a:t>
            </a:r>
            <a:endParaRPr dirty="0"/>
          </a:p>
        </p:txBody>
      </p:sp>
    </p:spTree>
    <p:extLst>
      <p:ext uri="{BB962C8B-B14F-4D97-AF65-F5344CB8AC3E}">
        <p14:creationId xmlns:p14="http://schemas.microsoft.com/office/powerpoint/2010/main" val="178789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ML Libraries &amp; Kaggle</a:t>
            </a:r>
            <a:endParaRPr dirty="0"/>
          </a:p>
        </p:txBody>
      </p:sp>
      <p:sp>
        <p:nvSpPr>
          <p:cNvPr id="152" name="Google Shape;152;p31"/>
          <p:cNvSpPr txBox="1">
            <a:spLocks noGrp="1"/>
          </p:cNvSpPr>
          <p:nvPr>
            <p:ph type="subTitle" idx="1"/>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Some popular ML libraries</a:t>
            </a:r>
            <a:endParaRPr dirty="0"/>
          </a:p>
        </p:txBody>
      </p:sp>
      <p:pic>
        <p:nvPicPr>
          <p:cNvPr id="4" name="Picture 3">
            <a:extLst>
              <a:ext uri="{FF2B5EF4-FFF2-40B4-BE49-F238E27FC236}">
                <a16:creationId xmlns:a16="http://schemas.microsoft.com/office/drawing/2014/main" id="{3C8C8F76-65C9-3858-D37B-F430B1AF0D72}"/>
              </a:ext>
            </a:extLst>
          </p:cNvPr>
          <p:cNvPicPr>
            <a:picLocks noChangeAspect="1"/>
          </p:cNvPicPr>
          <p:nvPr/>
        </p:nvPicPr>
        <p:blipFill rotWithShape="1">
          <a:blip r:embed="rId3">
            <a:clrChange>
              <a:clrFrom>
                <a:srgbClr val="FFFFFF"/>
              </a:clrFrom>
              <a:clrTo>
                <a:srgbClr val="FFFFFF">
                  <a:alpha val="0"/>
                </a:srgbClr>
              </a:clrTo>
            </a:clrChange>
          </a:blip>
          <a:srcRect l="15056" t="6360" r="15215"/>
          <a:stretch/>
        </p:blipFill>
        <p:spPr>
          <a:xfrm>
            <a:off x="2226747" y="5496924"/>
            <a:ext cx="8333508" cy="7002604"/>
          </a:xfrm>
          <a:prstGeom prst="rect">
            <a:avLst/>
          </a:prstGeom>
        </p:spPr>
      </p:pic>
      <p:pic>
        <p:nvPicPr>
          <p:cNvPr id="5" name="Picture 4">
            <a:extLst>
              <a:ext uri="{FF2B5EF4-FFF2-40B4-BE49-F238E27FC236}">
                <a16:creationId xmlns:a16="http://schemas.microsoft.com/office/drawing/2014/main" id="{D8EFF34E-F690-FA1B-4015-EF7C333739A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2192000" y="6338455"/>
            <a:ext cx="5499058" cy="3667557"/>
          </a:xfrm>
          <a:prstGeom prst="rect">
            <a:avLst/>
          </a:prstGeom>
        </p:spPr>
      </p:pic>
    </p:spTree>
    <p:extLst>
      <p:ext uri="{BB962C8B-B14F-4D97-AF65-F5344CB8AC3E}">
        <p14:creationId xmlns:p14="http://schemas.microsoft.com/office/powerpoint/2010/main" val="120191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1095650" y="292597"/>
            <a:ext cx="21956100" cy="1926000"/>
          </a:xfrm>
          <a:prstGeom prst="rect">
            <a:avLst/>
          </a:prstGeom>
        </p:spPr>
        <p:txBody>
          <a:bodyPr spcFirstLastPara="1" wrap="square" lIns="243800" tIns="243800" rIns="243800" bIns="243800" anchor="t" anchorCtr="0">
            <a:spAutoFit/>
          </a:bodyPr>
          <a:lstStyle/>
          <a:p>
            <a:pPr marL="0" lvl="0" indent="0" rtl="0">
              <a:spcBef>
                <a:spcPts val="0"/>
              </a:spcBef>
              <a:spcAft>
                <a:spcPts val="0"/>
              </a:spcAft>
              <a:buNone/>
            </a:pPr>
            <a:r>
              <a:rPr lang="en-US" dirty="0"/>
              <a:t>Data Preprocessing</a:t>
            </a:r>
            <a:endParaRPr dirty="0"/>
          </a:p>
        </p:txBody>
      </p:sp>
      <p:sp>
        <p:nvSpPr>
          <p:cNvPr id="199" name="Google Shape;199;p38"/>
          <p:cNvSpPr txBox="1">
            <a:spLocks noGrp="1"/>
          </p:cNvSpPr>
          <p:nvPr>
            <p:ph type="body" idx="1"/>
          </p:nvPr>
        </p:nvSpPr>
        <p:spPr>
          <a:xfrm>
            <a:off x="1145450" y="3476977"/>
            <a:ext cx="21906300" cy="8309937"/>
          </a:xfrm>
          <a:prstGeom prst="rect">
            <a:avLst/>
          </a:prstGeom>
        </p:spPr>
        <p:txBody>
          <a:bodyPr spcFirstLastPara="1" wrap="square" lIns="91425" tIns="91425" rIns="91425" bIns="91425" anchor="t" anchorCtr="0">
            <a:spAutoFit/>
          </a:bodyPr>
          <a:lstStyle/>
          <a:p>
            <a:pPr marL="697176" lvl="0" indent="-674088" algn="l" rtl="0">
              <a:spcBef>
                <a:spcPts val="0"/>
              </a:spcBef>
              <a:spcAft>
                <a:spcPts val="0"/>
              </a:spcAft>
              <a:buClr>
                <a:schemeClr val="dk2"/>
              </a:buClr>
              <a:buSzPts val="6224"/>
              <a:buChar char="•"/>
            </a:pPr>
            <a:r>
              <a:rPr lang="en-US" sz="4400" dirty="0"/>
              <a:t>Preprocessing refers to the transformation of raw features into data that a machine learning algorithm can understand and learn from.</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Categorical features must first be transformed into numerical features before being used for model training. The most common technique used to treat categorical variables is known as one hot encoding or dummy encoding.</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Multicollinearity is important </a:t>
            </a:r>
            <a:r>
              <a:rPr lang="en-US" sz="4400"/>
              <a:t>to consider.</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Cardinality refers to the number of unique values in a given column. If, for example, we have a feature with 50 unique values. Performing one hot encoding would result in 50 columns being created.</a:t>
            </a:r>
            <a:endParaRPr sz="4400" dirty="0"/>
          </a:p>
        </p:txBody>
      </p:sp>
      <p:sp>
        <p:nvSpPr>
          <p:cNvPr id="200" name="Google Shape;200;p38"/>
          <p:cNvSpPr txBox="1">
            <a:spLocks noGrp="1"/>
          </p:cNvSpPr>
          <p:nvPr>
            <p:ph type="subTitle" idx="2"/>
          </p:nvPr>
        </p:nvSpPr>
        <p:spPr>
          <a:xfrm>
            <a:off x="1274350" y="1929086"/>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An integral step in Machine Learning</a:t>
            </a:r>
            <a:endParaRPr dirty="0"/>
          </a:p>
        </p:txBody>
      </p:sp>
    </p:spTree>
    <p:extLst>
      <p:ext uri="{BB962C8B-B14F-4D97-AF65-F5344CB8AC3E}">
        <p14:creationId xmlns:p14="http://schemas.microsoft.com/office/powerpoint/2010/main" val="36004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1095650" y="292597"/>
            <a:ext cx="21956100" cy="1926000"/>
          </a:xfrm>
          <a:prstGeom prst="rect">
            <a:avLst/>
          </a:prstGeom>
        </p:spPr>
        <p:txBody>
          <a:bodyPr spcFirstLastPara="1" wrap="square" lIns="243800" tIns="243800" rIns="243800" bIns="243800" anchor="t" anchorCtr="0">
            <a:spAutoFit/>
          </a:bodyPr>
          <a:lstStyle/>
          <a:p>
            <a:pPr marL="0" lvl="0" indent="0" rtl="0">
              <a:spcBef>
                <a:spcPts val="0"/>
              </a:spcBef>
              <a:spcAft>
                <a:spcPts val="0"/>
              </a:spcAft>
              <a:buNone/>
            </a:pPr>
            <a:r>
              <a:rPr lang="en-US" dirty="0"/>
              <a:t>Data Preprocessing</a:t>
            </a:r>
            <a:endParaRPr dirty="0"/>
          </a:p>
        </p:txBody>
      </p:sp>
      <p:sp>
        <p:nvSpPr>
          <p:cNvPr id="199" name="Google Shape;199;p38"/>
          <p:cNvSpPr txBox="1">
            <a:spLocks noGrp="1"/>
          </p:cNvSpPr>
          <p:nvPr>
            <p:ph type="body" idx="1"/>
          </p:nvPr>
        </p:nvSpPr>
        <p:spPr>
          <a:xfrm>
            <a:off x="1145450" y="3476977"/>
            <a:ext cx="21906300" cy="7632828"/>
          </a:xfrm>
          <a:prstGeom prst="rect">
            <a:avLst/>
          </a:prstGeom>
        </p:spPr>
        <p:txBody>
          <a:bodyPr spcFirstLastPara="1" wrap="square" lIns="91425" tIns="91425" rIns="91425" bIns="91425" anchor="t" anchorCtr="0">
            <a:spAutoFit/>
          </a:bodyPr>
          <a:lstStyle/>
          <a:p>
            <a:pPr marL="697176" lvl="0" indent="-674088" algn="l" rtl="0">
              <a:spcBef>
                <a:spcPts val="0"/>
              </a:spcBef>
              <a:spcAft>
                <a:spcPts val="0"/>
              </a:spcAft>
              <a:buClr>
                <a:schemeClr val="dk2"/>
              </a:buClr>
              <a:buSzPts val="6224"/>
              <a:buChar char="•"/>
            </a:pPr>
            <a:r>
              <a:rPr lang="en-US" sz="4400" dirty="0"/>
              <a:t>Dealing with missing values. Either remove the records or perform imputation. Ranging from the very simple option of substituting missing values with the median, mean or most frequent for the feature. To the more complex where machine learning algorithms are used to determine the optimal value for imputation.</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Numerical features in a training set can often have very different scales and therefore require feature scaling.</a:t>
            </a:r>
          </a:p>
          <a:p>
            <a:pPr marL="697176" lvl="0" indent="-674088" algn="l" rtl="0">
              <a:spcBef>
                <a:spcPts val="0"/>
              </a:spcBef>
              <a:spcAft>
                <a:spcPts val="0"/>
              </a:spcAft>
              <a:buClr>
                <a:schemeClr val="dk2"/>
              </a:buClr>
              <a:buSzPts val="6224"/>
              <a:buChar char="•"/>
            </a:pPr>
            <a:endParaRPr lang="en-US" sz="4400" dirty="0"/>
          </a:p>
          <a:p>
            <a:pPr marL="697176" lvl="0" indent="-674088" algn="l" rtl="0">
              <a:spcBef>
                <a:spcPts val="0"/>
              </a:spcBef>
              <a:spcAft>
                <a:spcPts val="0"/>
              </a:spcAft>
              <a:buClr>
                <a:schemeClr val="dk2"/>
              </a:buClr>
              <a:buSzPts val="6224"/>
              <a:buChar char="•"/>
            </a:pPr>
            <a:r>
              <a:rPr lang="en-US" sz="4400" dirty="0"/>
              <a:t>Binning or discretization is a technique used to convert continuous variables into groups or buckets of similar values. This technique is particularly useful when a variable has a large number of infrequently occurring values. </a:t>
            </a:r>
          </a:p>
        </p:txBody>
      </p:sp>
      <p:sp>
        <p:nvSpPr>
          <p:cNvPr id="200" name="Google Shape;200;p38"/>
          <p:cNvSpPr txBox="1">
            <a:spLocks noGrp="1"/>
          </p:cNvSpPr>
          <p:nvPr>
            <p:ph type="subTitle" idx="2"/>
          </p:nvPr>
        </p:nvSpPr>
        <p:spPr>
          <a:xfrm>
            <a:off x="1274350" y="1929086"/>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An integral step in Machine Learning</a:t>
            </a:r>
            <a:endParaRPr dirty="0"/>
          </a:p>
        </p:txBody>
      </p:sp>
    </p:spTree>
    <p:extLst>
      <p:ext uri="{BB962C8B-B14F-4D97-AF65-F5344CB8AC3E}">
        <p14:creationId xmlns:p14="http://schemas.microsoft.com/office/powerpoint/2010/main" val="414946972"/>
      </p:ext>
    </p:extLst>
  </p:cSld>
  <p:clrMapOvr>
    <a:masterClrMapping/>
  </p:clrMapOvr>
</p:sld>
</file>

<file path=ppt/theme/theme1.xml><?xml version="1.0" encoding="utf-8"?>
<a:theme xmlns:a="http://schemas.openxmlformats.org/drawingml/2006/main" name="Simple Light">
  <a:themeElements>
    <a:clrScheme name="Simple Light">
      <a:dk1>
        <a:srgbClr val="404040"/>
      </a:dk1>
      <a:lt1>
        <a:srgbClr val="FFFFFF"/>
      </a:lt1>
      <a:dk2>
        <a:srgbClr val="676C72"/>
      </a:dk2>
      <a:lt2>
        <a:srgbClr val="F9F9F9"/>
      </a:lt2>
      <a:accent1>
        <a:srgbClr val="4285F4"/>
      </a:accent1>
      <a:accent2>
        <a:srgbClr val="FBBC04"/>
      </a:accent2>
      <a:accent3>
        <a:srgbClr val="E84435"/>
      </a:accent3>
      <a:accent4>
        <a:srgbClr val="0F9D58"/>
      </a:accent4>
      <a:accent5>
        <a:srgbClr val="FFCDD2"/>
      </a:accent5>
      <a:accent6>
        <a:srgbClr val="C8E6C9"/>
      </a:accent6>
      <a:hlink>
        <a:srgbClr val="BBD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1005</Words>
  <Application>Microsoft Office PowerPoint</Application>
  <PresentationFormat>Custom</PresentationFormat>
  <Paragraphs>75</Paragraphs>
  <Slides>16</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Bierstadt</vt:lpstr>
      <vt:lpstr>Calibri</vt:lpstr>
      <vt:lpstr>Calibri Light</vt:lpstr>
      <vt:lpstr>Google Sans</vt:lpstr>
      <vt:lpstr>Google Sans Medium</vt:lpstr>
      <vt:lpstr>Helvetica Neue</vt:lpstr>
      <vt:lpstr>Open Sans Light</vt:lpstr>
      <vt:lpstr>Roboto Mono</vt:lpstr>
      <vt:lpstr>Simple Light</vt:lpstr>
      <vt:lpstr>office theme</vt:lpstr>
      <vt:lpstr>Making ML Easy</vt:lpstr>
      <vt:lpstr>PowerPoint Presentation</vt:lpstr>
      <vt:lpstr>What is Machine Learning</vt:lpstr>
      <vt:lpstr>Timeline of ML</vt:lpstr>
      <vt:lpstr>Types of ML</vt:lpstr>
      <vt:lpstr>NumPy and Pandas</vt:lpstr>
      <vt:lpstr>ML Libraries &amp; Kaggle</vt:lpstr>
      <vt:lpstr>Data Preprocessing</vt:lpstr>
      <vt:lpstr>Data Preprocessing</vt:lpstr>
      <vt:lpstr>Exploratory Data Analysis</vt:lpstr>
      <vt:lpstr>PowerPoint Presentation</vt:lpstr>
      <vt:lpstr>PowerPoint Presentation</vt:lpstr>
      <vt:lpstr>PowerPoint Presentation</vt:lpstr>
      <vt:lpstr>PowerPoint Presentation</vt:lpstr>
      <vt:lpstr>I would be happy to answer and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ML Easy</dc:title>
  <cp:lastModifiedBy>Akshit Gandotra</cp:lastModifiedBy>
  <cp:revision>18</cp:revision>
  <dcterms:modified xsi:type="dcterms:W3CDTF">2023-02-07T18:06:40Z</dcterms:modified>
</cp:coreProperties>
</file>