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Google Sans Medium" panose="020B0604020202020204" charset="0"/>
      <p:regular r:id="rId32"/>
      <p:bold r:id="rId33"/>
      <p:italic r:id="rId34"/>
      <p:boldItalic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  <p:embeddedFont>
      <p:font typeface="Open Sans SemiBold" panose="020B0706030804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d1fef0813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d1fef0813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d1fef0813_1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d1fef0813_1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d1fef0813_1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d1fef0813_1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d1fef0813_1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d1fef0813_1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d1fef0813_1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d1fef0813_1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d1fef0813_1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d1fef0813_1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d1fef0813_1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d1fef0813_1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d1fef0813_11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dd1fef0813_11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d1fef0813_1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d1fef0813_1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d1fef0813_1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dd1fef0813_1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d1fef0813_1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d1fef0813_1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d1fef0813_1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d1fef0813_1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dd1fef0813_11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dd1fef0813_11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d1fef0813_11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d1fef0813_11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d1fef0813_11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d1fef0813_11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d1fef0813_11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dd1fef0813_11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d1fef0813_11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dd1fef0813_11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d1fef0813_11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dd1fef0813_11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d1fef0813_1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d1fef0813_1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d1fef0813_1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d1fef0813_1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d1fef0813_1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d1fef0813_1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d1fef0813_1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d1fef0813_1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d1fef0813_1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d1fef0813_1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d1fef0813_1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d1fef0813_1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d1fef0813_1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d1fef0813_1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" name="Google Shape;4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" name="Google Shape;5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Google Shape;5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" name="Google Shape;6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">
  <p:cSld name="BLANK_1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">
  <p:cSld name="BLANK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0" name="Google Shape;7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421698" y="4841325"/>
            <a:ext cx="464876" cy="1529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/>
        </p:nvSpPr>
        <p:spPr>
          <a:xfrm>
            <a:off x="517675" y="1819738"/>
            <a:ext cx="493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Max Snax App Design</a:t>
            </a:r>
            <a:endParaRPr sz="3600" dirty="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78" name="Google Shape;78;p21"/>
          <p:cNvSpPr txBox="1"/>
          <p:nvPr/>
        </p:nvSpPr>
        <p:spPr>
          <a:xfrm>
            <a:off x="517675" y="2769663"/>
            <a:ext cx="49311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Akshit Gandotra</a:t>
            </a:r>
            <a:endParaRPr sz="24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9" name="Google Shape;79;p21"/>
          <p:cNvCxnSpPr/>
          <p:nvPr/>
        </p:nvCxnSpPr>
        <p:spPr>
          <a:xfrm rot="10800000">
            <a:off x="517550" y="2670825"/>
            <a:ext cx="4833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9900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/>
        </p:nvSpPr>
        <p:spPr>
          <a:xfrm>
            <a:off x="3721275" y="1886850"/>
            <a:ext cx="63021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Paper wireframes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Digital wireframes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Low-fidelity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Usability studies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30"/>
          <p:cNvSpPr txBox="1"/>
          <p:nvPr/>
        </p:nvSpPr>
        <p:spPr>
          <a:xfrm>
            <a:off x="-468875" y="188685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Starting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5" name="Google Shape;165;p30"/>
          <p:cNvCxnSpPr/>
          <p:nvPr/>
        </p:nvCxnSpPr>
        <p:spPr>
          <a:xfrm>
            <a:off x="3504450" y="2038000"/>
            <a:ext cx="0" cy="1164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/>
        </p:nvSpPr>
        <p:spPr>
          <a:xfrm>
            <a:off x="517675" y="4481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Paper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31"/>
          <p:cNvSpPr txBox="1"/>
          <p:nvPr/>
        </p:nvSpPr>
        <p:spPr>
          <a:xfrm>
            <a:off x="517675" y="1370150"/>
            <a:ext cx="2600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Taking the time to draft iterations of each screen of the app on paper ensured that the elements that made it to digital wireframes would be well-suited to address user pain points. For the home screen, I prioritized a </a:t>
            </a:r>
            <a:r>
              <a:rPr lang="en" b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quick and easy ordering process</a:t>
            </a: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to help users save time. 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C14847-F275-21A0-01DF-8CDB59A2B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135" y="609314"/>
            <a:ext cx="3386830" cy="41467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/>
        </p:nvSpPr>
        <p:spPr>
          <a:xfrm>
            <a:off x="517675" y="4481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517675" y="1370150"/>
            <a:ext cx="24213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As the initial design phase continued, I made sure to base screen designs on feedback and findings from  the user research.</a:t>
            </a:r>
            <a:endParaRPr/>
          </a:p>
        </p:txBody>
      </p:sp>
      <p:sp>
        <p:nvSpPr>
          <p:cNvPr id="182" name="Google Shape;182;p32"/>
          <p:cNvSpPr txBox="1"/>
          <p:nvPr/>
        </p:nvSpPr>
        <p:spPr>
          <a:xfrm>
            <a:off x="3695247" y="725200"/>
            <a:ext cx="1100400" cy="1423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This button at the top of the home screen makes it fast and easy for users to see options.</a:t>
            </a:r>
            <a:endParaRPr sz="10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6" name="Google Shape;186;p32"/>
          <p:cNvCxnSpPr/>
          <p:nvPr/>
        </p:nvCxnSpPr>
        <p:spPr>
          <a:xfrm>
            <a:off x="4672176" y="1002250"/>
            <a:ext cx="586800" cy="0"/>
          </a:xfrm>
          <a:prstGeom prst="straightConnector1">
            <a:avLst/>
          </a:prstGeom>
          <a:noFill/>
          <a:ln w="19050" cap="flat" cmpd="sng">
            <a:solidFill>
              <a:srgbClr val="F299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5EE6178-FF0A-A984-32F7-5E137A5E2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718" y="448150"/>
            <a:ext cx="1905165" cy="410753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/>
        </p:nvSpPr>
        <p:spPr>
          <a:xfrm>
            <a:off x="517675" y="4481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33"/>
          <p:cNvSpPr txBox="1"/>
          <p:nvPr/>
        </p:nvSpPr>
        <p:spPr>
          <a:xfrm>
            <a:off x="517675" y="1370150"/>
            <a:ext cx="24213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Easy navigation was a key user need to address in the designs in addition to equipping the app to work with assistive technologies.</a:t>
            </a:r>
            <a:endParaRPr/>
          </a:p>
        </p:txBody>
      </p:sp>
      <p:sp>
        <p:nvSpPr>
          <p:cNvPr id="194" name="Google Shape;194;p33"/>
          <p:cNvSpPr txBox="1"/>
          <p:nvPr/>
        </p:nvSpPr>
        <p:spPr>
          <a:xfrm>
            <a:off x="3642425" y="717800"/>
            <a:ext cx="1100400" cy="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Easy access to navigation that’s screen reader friendly.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5" name="Google Shape;195;p33"/>
          <p:cNvCxnSpPr/>
          <p:nvPr/>
        </p:nvCxnSpPr>
        <p:spPr>
          <a:xfrm>
            <a:off x="4630675" y="890925"/>
            <a:ext cx="586800" cy="0"/>
          </a:xfrm>
          <a:prstGeom prst="straightConnector1">
            <a:avLst/>
          </a:prstGeom>
          <a:noFill/>
          <a:ln w="19050" cap="flat" cmpd="sng">
            <a:solidFill>
              <a:srgbClr val="F299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BD326AE-E4CB-4019-3EF5-20BF843EE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275" y="567516"/>
            <a:ext cx="1882303" cy="40084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/>
        </p:nvSpPr>
        <p:spPr>
          <a:xfrm>
            <a:off x="517675" y="4481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Low-fidelity 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34"/>
          <p:cNvSpPr txBox="1"/>
          <p:nvPr/>
        </p:nvSpPr>
        <p:spPr>
          <a:xfrm>
            <a:off x="532875" y="1336600"/>
            <a:ext cx="2915400" cy="2446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Using the completed set of digital wireframes, I created a low-fidelity prototype. The primary user flow I connected was building and ordering a snack, so the prototype could be used in a usability study.</a:t>
            </a:r>
            <a:endParaRPr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750" y="1336599"/>
            <a:ext cx="5024351" cy="23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/>
        </p:nvSpPr>
        <p:spPr>
          <a:xfrm>
            <a:off x="517675" y="4481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Usability study: findings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35"/>
          <p:cNvSpPr txBox="1"/>
          <p:nvPr/>
        </p:nvSpPr>
        <p:spPr>
          <a:xfrm>
            <a:off x="532875" y="1050575"/>
            <a:ext cx="78735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 conducted two rounds of usability studies. Findings from the first study helped guide the designs from wireframes to mockups. The second study used a high-fidelity prototype and revealed what aspects of the mockups needed refining.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35"/>
          <p:cNvSpPr/>
          <p:nvPr/>
        </p:nvSpPr>
        <p:spPr>
          <a:xfrm>
            <a:off x="517675" y="242277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5"/>
          <p:cNvSpPr txBox="1"/>
          <p:nvPr/>
        </p:nvSpPr>
        <p:spPr>
          <a:xfrm>
            <a:off x="1024300" y="2568500"/>
            <a:ext cx="333600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Users want to order snacks quickly</a:t>
            </a:r>
            <a:endParaRPr dirty="0"/>
          </a:p>
        </p:txBody>
      </p:sp>
      <p:sp>
        <p:nvSpPr>
          <p:cNvPr id="211" name="Google Shape;211;p35"/>
          <p:cNvSpPr/>
          <p:nvPr/>
        </p:nvSpPr>
        <p:spPr>
          <a:xfrm>
            <a:off x="711325" y="26311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2" name="Google Shape;212;p35"/>
          <p:cNvSpPr txBox="1"/>
          <p:nvPr/>
        </p:nvSpPr>
        <p:spPr>
          <a:xfrm>
            <a:off x="1024300" y="3105775"/>
            <a:ext cx="3336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Users want more customization options</a:t>
            </a:r>
            <a:endParaRPr/>
          </a:p>
        </p:txBody>
      </p:sp>
      <p:sp>
        <p:nvSpPr>
          <p:cNvPr id="213" name="Google Shape;213;p35"/>
          <p:cNvSpPr/>
          <p:nvPr/>
        </p:nvSpPr>
        <p:spPr>
          <a:xfrm>
            <a:off x="711325" y="329237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4" name="Google Shape;214;p35"/>
          <p:cNvSpPr txBox="1"/>
          <p:nvPr/>
        </p:nvSpPr>
        <p:spPr>
          <a:xfrm>
            <a:off x="1033263" y="389085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Users want a delivery option</a:t>
            </a:r>
            <a:endParaRPr/>
          </a:p>
        </p:txBody>
      </p:sp>
      <p:sp>
        <p:nvSpPr>
          <p:cNvPr id="215" name="Google Shape;215;p35"/>
          <p:cNvSpPr/>
          <p:nvPr/>
        </p:nvSpPr>
        <p:spPr>
          <a:xfrm>
            <a:off x="720288" y="395354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6" name="Google Shape;216;p35"/>
          <p:cNvSpPr txBox="1"/>
          <p:nvPr/>
        </p:nvSpPr>
        <p:spPr>
          <a:xfrm>
            <a:off x="456675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29900"/>
                </a:solidFill>
                <a:latin typeface="Open Sans"/>
                <a:ea typeface="Open Sans"/>
                <a:cs typeface="Open Sans"/>
                <a:sym typeface="Open Sans"/>
              </a:rPr>
              <a:t>Round 1 findings</a:t>
            </a:r>
            <a:endParaRPr b="1">
              <a:solidFill>
                <a:srgbClr val="F29900"/>
              </a:solidFill>
            </a:endParaRPr>
          </a:p>
        </p:txBody>
      </p:sp>
      <p:sp>
        <p:nvSpPr>
          <p:cNvPr id="217" name="Google Shape;217;p35"/>
          <p:cNvSpPr/>
          <p:nvPr/>
        </p:nvSpPr>
        <p:spPr>
          <a:xfrm>
            <a:off x="4477900" y="242277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5"/>
          <p:cNvSpPr txBox="1"/>
          <p:nvPr/>
        </p:nvSpPr>
        <p:spPr>
          <a:xfrm>
            <a:off x="4984525" y="2568500"/>
            <a:ext cx="3336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The checkout process has too many unnecessary steps</a:t>
            </a:r>
            <a:endParaRPr/>
          </a:p>
        </p:txBody>
      </p:sp>
      <p:sp>
        <p:nvSpPr>
          <p:cNvPr id="219" name="Google Shape;219;p35"/>
          <p:cNvSpPr/>
          <p:nvPr/>
        </p:nvSpPr>
        <p:spPr>
          <a:xfrm>
            <a:off x="4671550" y="26311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0" name="Google Shape;220;p35"/>
          <p:cNvSpPr txBox="1"/>
          <p:nvPr/>
        </p:nvSpPr>
        <p:spPr>
          <a:xfrm>
            <a:off x="4984525" y="3198325"/>
            <a:ext cx="3135175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“Build your own” functionality is confusing</a:t>
            </a:r>
            <a:endParaRPr dirty="0"/>
          </a:p>
        </p:txBody>
      </p:sp>
      <p:sp>
        <p:nvSpPr>
          <p:cNvPr id="221" name="Google Shape;221;p35"/>
          <p:cNvSpPr/>
          <p:nvPr/>
        </p:nvSpPr>
        <p:spPr>
          <a:xfrm>
            <a:off x="4671550" y="326102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2" name="Google Shape;222;p35"/>
          <p:cNvSpPr txBox="1"/>
          <p:nvPr/>
        </p:nvSpPr>
        <p:spPr>
          <a:xfrm>
            <a:off x="4416900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29900"/>
                </a:solidFill>
                <a:latin typeface="Open Sans"/>
                <a:ea typeface="Open Sans"/>
                <a:cs typeface="Open Sans"/>
                <a:sym typeface="Open Sans"/>
              </a:rPr>
              <a:t>Round 2 findings</a:t>
            </a:r>
            <a:endParaRPr b="1">
              <a:solidFill>
                <a:srgbClr val="F299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853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/>
        </p:nvSpPr>
        <p:spPr>
          <a:xfrm>
            <a:off x="3721275" y="2048400"/>
            <a:ext cx="3990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High-fidelity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Accessibility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" name="Google Shape;228;p36"/>
          <p:cNvSpPr txBox="1"/>
          <p:nvPr/>
        </p:nvSpPr>
        <p:spPr>
          <a:xfrm>
            <a:off x="-468875" y="20484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Refining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29" name="Google Shape;229;p36"/>
          <p:cNvCxnSpPr/>
          <p:nvPr/>
        </p:nvCxnSpPr>
        <p:spPr>
          <a:xfrm>
            <a:off x="3656850" y="2218225"/>
            <a:ext cx="0" cy="8040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/>
        </p:nvSpPr>
        <p:spPr>
          <a:xfrm>
            <a:off x="517675" y="4481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37"/>
          <p:cNvSpPr txBox="1"/>
          <p:nvPr/>
        </p:nvSpPr>
        <p:spPr>
          <a:xfrm>
            <a:off x="517675" y="1141550"/>
            <a:ext cx="24699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Early designs allowed for some customization, </a:t>
            </a:r>
            <a:b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but after the usability studies, I added additional options to </a:t>
            </a:r>
            <a:r>
              <a:rPr lang="en" b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choose pizza crust and sauce</a:t>
            </a: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. I also revised the design so users see </a:t>
            </a:r>
            <a:r>
              <a:rPr lang="en" b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all the customization options </a:t>
            </a: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when they first land on the screen.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6" name="Google Shape;236;p37"/>
          <p:cNvCxnSpPr/>
          <p:nvPr/>
        </p:nvCxnSpPr>
        <p:spPr>
          <a:xfrm>
            <a:off x="5728438" y="3024800"/>
            <a:ext cx="812400" cy="0"/>
          </a:xfrm>
          <a:prstGeom prst="straightConnector1">
            <a:avLst/>
          </a:prstGeom>
          <a:noFill/>
          <a:ln w="19050" cap="flat" cmpd="sng">
            <a:solidFill>
              <a:srgbClr val="34A85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7" name="Google Shape;237;p37"/>
          <p:cNvSpPr txBox="1"/>
          <p:nvPr/>
        </p:nvSpPr>
        <p:spPr>
          <a:xfrm>
            <a:off x="3622138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Before usability studies</a:t>
            </a:r>
            <a:endParaRPr sz="1200">
              <a:solidFill>
                <a:srgbClr val="34A853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38" name="Google Shape;238;p37"/>
          <p:cNvSpPr txBox="1"/>
          <p:nvPr/>
        </p:nvSpPr>
        <p:spPr>
          <a:xfrm>
            <a:off x="6329775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After usability studies</a:t>
            </a:r>
            <a:endParaRPr sz="1200">
              <a:solidFill>
                <a:srgbClr val="34A853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CCA16F-76DB-CA50-087E-D69A3611B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900" y="1190350"/>
            <a:ext cx="1792300" cy="380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CECD3F-F9E4-54FB-BB54-CD0E65604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525" y="1179804"/>
            <a:ext cx="1792300" cy="381794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/>
        </p:nvSpPr>
        <p:spPr>
          <a:xfrm>
            <a:off x="517675" y="4481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Key 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1407F2-6902-9A1C-8578-D47F11365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95" y="1162056"/>
            <a:ext cx="8920009" cy="364241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/>
        </p:nvSpPr>
        <p:spPr>
          <a:xfrm>
            <a:off x="517675" y="4481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High-fidelity 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532875" y="1184200"/>
            <a:ext cx="2224200" cy="397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The final high-fidelity prototype presented cleaner user flows for building a pizza and checkout. It also met user needs for a pickup or delivery option as well as more customization. </a:t>
            </a:r>
            <a:endParaRPr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View the MAX Snax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 dirty="0">
                <a:latin typeface="Open Sans"/>
                <a:ea typeface="Open Sans"/>
                <a:cs typeface="Open Sans"/>
                <a:sym typeface="Open Sans"/>
              </a:rPr>
              <a:t>https://www.figma.com/file/8nhOCy0qErOhDc3ZVmghDJ/Snack-Ordering-App?node-id=0%3A1</a:t>
            </a:r>
            <a:endParaRPr sz="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1DA5DE-5FD9-C2CB-7936-62F470BD2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835" y="210892"/>
            <a:ext cx="3760184" cy="45838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/>
        </p:nvSpPr>
        <p:spPr>
          <a:xfrm>
            <a:off x="1231075" y="1299400"/>
            <a:ext cx="4086000" cy="161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product: </a:t>
            </a:r>
            <a:endParaRPr dirty="0"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Max Snax is a regional movie theatre located in the suburbs of a metropolitan area. It strives to deliver snacks to provide an enjoyable experience. They offer a wide spectrum of competitive pricing. </a:t>
            </a:r>
            <a:endParaRPr sz="1200" b="1" dirty="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22"/>
          <p:cNvSpPr txBox="1"/>
          <p:nvPr/>
        </p:nvSpPr>
        <p:spPr>
          <a:xfrm>
            <a:off x="517675" y="4481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22"/>
          <p:cNvSpPr/>
          <p:nvPr/>
        </p:nvSpPr>
        <p:spPr>
          <a:xfrm>
            <a:off x="517675" y="12994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2"/>
          <p:cNvSpPr txBox="1"/>
          <p:nvPr/>
        </p:nvSpPr>
        <p:spPr>
          <a:xfrm>
            <a:off x="1231075" y="3867750"/>
            <a:ext cx="3446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Project duration: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August 2022 to September 2022.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22"/>
          <p:cNvSpPr/>
          <p:nvPr/>
        </p:nvSpPr>
        <p:spPr>
          <a:xfrm>
            <a:off x="517675" y="386775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2"/>
          <p:cNvSpPr/>
          <p:nvPr/>
        </p:nvSpPr>
        <p:spPr>
          <a:xfrm>
            <a:off x="643388" y="3994001"/>
            <a:ext cx="261874" cy="260801"/>
          </a:xfrm>
          <a:custGeom>
            <a:avLst/>
            <a:gdLst/>
            <a:ahLst/>
            <a:cxnLst/>
            <a:rect l="l" t="t" r="r" b="b"/>
            <a:pathLst>
              <a:path w="1048" h="1045" extrusionOk="0">
                <a:moveTo>
                  <a:pt x="522" y="0"/>
                </a:moveTo>
                <a:cubicBezTo>
                  <a:pt x="234" y="0"/>
                  <a:pt x="0" y="234"/>
                  <a:pt x="0" y="522"/>
                </a:cubicBezTo>
                <a:cubicBezTo>
                  <a:pt x="0" y="810"/>
                  <a:pt x="234" y="1044"/>
                  <a:pt x="522" y="1044"/>
                </a:cubicBezTo>
                <a:cubicBezTo>
                  <a:pt x="810" y="1044"/>
                  <a:pt x="1044" y="810"/>
                  <a:pt x="1044" y="522"/>
                </a:cubicBezTo>
                <a:cubicBezTo>
                  <a:pt x="1047" y="234"/>
                  <a:pt x="812" y="0"/>
                  <a:pt x="522" y="0"/>
                </a:cubicBezTo>
                <a:close/>
                <a:moveTo>
                  <a:pt x="525" y="940"/>
                </a:moveTo>
                <a:cubicBezTo>
                  <a:pt x="293" y="940"/>
                  <a:pt x="107" y="754"/>
                  <a:pt x="107" y="522"/>
                </a:cubicBezTo>
                <a:cubicBezTo>
                  <a:pt x="107" y="291"/>
                  <a:pt x="293" y="104"/>
                  <a:pt x="525" y="104"/>
                </a:cubicBezTo>
                <a:cubicBezTo>
                  <a:pt x="756" y="104"/>
                  <a:pt x="942" y="290"/>
                  <a:pt x="942" y="522"/>
                </a:cubicBezTo>
                <a:cubicBezTo>
                  <a:pt x="942" y="753"/>
                  <a:pt x="753" y="940"/>
                  <a:pt x="525" y="940"/>
                </a:cubicBezTo>
                <a:close/>
                <a:moveTo>
                  <a:pt x="471" y="259"/>
                </a:moveTo>
                <a:lnTo>
                  <a:pt x="471" y="573"/>
                </a:lnTo>
                <a:lnTo>
                  <a:pt x="745" y="736"/>
                </a:lnTo>
                <a:lnTo>
                  <a:pt x="784" y="671"/>
                </a:lnTo>
                <a:lnTo>
                  <a:pt x="550" y="533"/>
                </a:lnTo>
                <a:lnTo>
                  <a:pt x="550" y="259"/>
                </a:lnTo>
                <a:lnTo>
                  <a:pt x="471" y="2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2"/>
          <p:cNvSpPr/>
          <p:nvPr/>
        </p:nvSpPr>
        <p:spPr>
          <a:xfrm>
            <a:off x="610514" y="1447462"/>
            <a:ext cx="327623" cy="217176"/>
          </a:xfrm>
          <a:custGeom>
            <a:avLst/>
            <a:gdLst/>
            <a:ahLst/>
            <a:cxnLst/>
            <a:rect l="l" t="t" r="r" b="b"/>
            <a:pathLst>
              <a:path w="1149" h="765" extrusionOk="0">
                <a:moveTo>
                  <a:pt x="191" y="96"/>
                </a:moveTo>
                <a:lnTo>
                  <a:pt x="1052" y="96"/>
                </a:lnTo>
                <a:lnTo>
                  <a:pt x="1052" y="0"/>
                </a:lnTo>
                <a:lnTo>
                  <a:pt x="191" y="0"/>
                </a:lnTo>
                <a:cubicBezTo>
                  <a:pt x="138" y="0"/>
                  <a:pt x="95" y="42"/>
                  <a:pt x="95" y="96"/>
                </a:cubicBezTo>
                <a:lnTo>
                  <a:pt x="95" y="621"/>
                </a:lnTo>
                <a:lnTo>
                  <a:pt x="0" y="621"/>
                </a:lnTo>
                <a:lnTo>
                  <a:pt x="0" y="764"/>
                </a:lnTo>
                <a:lnTo>
                  <a:pt x="668" y="764"/>
                </a:lnTo>
                <a:lnTo>
                  <a:pt x="668" y="621"/>
                </a:lnTo>
                <a:lnTo>
                  <a:pt x="191" y="621"/>
                </a:lnTo>
                <a:lnTo>
                  <a:pt x="191" y="96"/>
                </a:lnTo>
                <a:close/>
                <a:moveTo>
                  <a:pt x="1100" y="189"/>
                </a:moveTo>
                <a:lnTo>
                  <a:pt x="812" y="189"/>
                </a:lnTo>
                <a:cubicBezTo>
                  <a:pt x="787" y="189"/>
                  <a:pt x="764" y="211"/>
                  <a:pt x="764" y="237"/>
                </a:cubicBezTo>
                <a:lnTo>
                  <a:pt x="764" y="714"/>
                </a:lnTo>
                <a:cubicBezTo>
                  <a:pt x="764" y="739"/>
                  <a:pt x="787" y="762"/>
                  <a:pt x="812" y="762"/>
                </a:cubicBezTo>
                <a:lnTo>
                  <a:pt x="1100" y="762"/>
                </a:lnTo>
                <a:cubicBezTo>
                  <a:pt x="1126" y="762"/>
                  <a:pt x="1148" y="739"/>
                  <a:pt x="1148" y="714"/>
                </a:cubicBezTo>
                <a:lnTo>
                  <a:pt x="1148" y="237"/>
                </a:lnTo>
                <a:cubicBezTo>
                  <a:pt x="1145" y="211"/>
                  <a:pt x="1126" y="189"/>
                  <a:pt x="1100" y="189"/>
                </a:cubicBezTo>
                <a:close/>
                <a:moveTo>
                  <a:pt x="1052" y="621"/>
                </a:moveTo>
                <a:lnTo>
                  <a:pt x="860" y="621"/>
                </a:lnTo>
                <a:lnTo>
                  <a:pt x="860" y="285"/>
                </a:lnTo>
                <a:lnTo>
                  <a:pt x="1052" y="285"/>
                </a:lnTo>
                <a:lnTo>
                  <a:pt x="1052" y="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635E16-B96C-531A-A7EC-53C809322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28" y="1078201"/>
            <a:ext cx="1645375" cy="3302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FA29E7-07D1-CD53-8CB0-E0980A5F6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515" y="1812700"/>
            <a:ext cx="1589791" cy="314510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/>
        </p:nvSpPr>
        <p:spPr>
          <a:xfrm>
            <a:off x="517675" y="4481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Accessibility considerations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" name="Google Shape;274;p41"/>
          <p:cNvSpPr/>
          <p:nvPr/>
        </p:nvSpPr>
        <p:spPr>
          <a:xfrm>
            <a:off x="517675" y="1624725"/>
            <a:ext cx="2436300" cy="23808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41"/>
          <p:cNvSpPr txBox="1"/>
          <p:nvPr/>
        </p:nvSpPr>
        <p:spPr>
          <a:xfrm>
            <a:off x="711325" y="2070200"/>
            <a:ext cx="2049000" cy="1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Provided access </a:t>
            </a:r>
            <a:b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to users who are vision impaired through adding alt text to images for screen readers.</a:t>
            </a:r>
            <a:endParaRPr/>
          </a:p>
        </p:txBody>
      </p:sp>
      <p:sp>
        <p:nvSpPr>
          <p:cNvPr id="276" name="Google Shape;276;p41"/>
          <p:cNvSpPr/>
          <p:nvPr/>
        </p:nvSpPr>
        <p:spPr>
          <a:xfrm>
            <a:off x="3175275" y="1624725"/>
            <a:ext cx="2436300" cy="23808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41"/>
          <p:cNvSpPr txBox="1"/>
          <p:nvPr/>
        </p:nvSpPr>
        <p:spPr>
          <a:xfrm>
            <a:off x="3368925" y="2070200"/>
            <a:ext cx="20490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Used icons to </a:t>
            </a:r>
            <a:b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help make </a:t>
            </a:r>
            <a:b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navigation easier.</a:t>
            </a:r>
            <a:endParaRPr/>
          </a:p>
        </p:txBody>
      </p:sp>
      <p:sp>
        <p:nvSpPr>
          <p:cNvPr id="278" name="Google Shape;278;p41"/>
          <p:cNvSpPr/>
          <p:nvPr/>
        </p:nvSpPr>
        <p:spPr>
          <a:xfrm>
            <a:off x="5832875" y="1624725"/>
            <a:ext cx="2436300" cy="23808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41"/>
          <p:cNvSpPr txBox="1"/>
          <p:nvPr/>
        </p:nvSpPr>
        <p:spPr>
          <a:xfrm>
            <a:off x="6026525" y="2070200"/>
            <a:ext cx="2049000" cy="167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Used detailed </a:t>
            </a:r>
            <a:b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imagery for snacks and drinks to </a:t>
            </a:r>
            <a:b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help all users </a:t>
            </a:r>
            <a:b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better understand </a:t>
            </a:r>
            <a:b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the designs.</a:t>
            </a:r>
            <a:endParaRPr dirty="0"/>
          </a:p>
        </p:txBody>
      </p:sp>
      <p:sp>
        <p:nvSpPr>
          <p:cNvPr id="280" name="Google Shape;280;p41"/>
          <p:cNvSpPr/>
          <p:nvPr/>
        </p:nvSpPr>
        <p:spPr>
          <a:xfrm>
            <a:off x="1479175" y="13863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81" name="Google Shape;281;p41"/>
          <p:cNvSpPr/>
          <p:nvPr/>
        </p:nvSpPr>
        <p:spPr>
          <a:xfrm>
            <a:off x="4136775" y="13863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82" name="Google Shape;282;p41"/>
          <p:cNvSpPr/>
          <p:nvPr/>
        </p:nvSpPr>
        <p:spPr>
          <a:xfrm>
            <a:off x="6794375" y="13863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6368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/>
        </p:nvSpPr>
        <p:spPr>
          <a:xfrm>
            <a:off x="3721275" y="2210100"/>
            <a:ext cx="22755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8" name="Google Shape;288;p42"/>
          <p:cNvSpPr txBox="1"/>
          <p:nvPr/>
        </p:nvSpPr>
        <p:spPr>
          <a:xfrm>
            <a:off x="-468875" y="2210100"/>
            <a:ext cx="3704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Going forward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89" name="Google Shape;289;p42"/>
          <p:cNvCxnSpPr/>
          <p:nvPr/>
        </p:nvCxnSpPr>
        <p:spPr>
          <a:xfrm>
            <a:off x="3504450" y="2343000"/>
            <a:ext cx="17100" cy="5130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/>
        </p:nvSpPr>
        <p:spPr>
          <a:xfrm>
            <a:off x="517675" y="4481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43"/>
          <p:cNvSpPr txBox="1"/>
          <p:nvPr/>
        </p:nvSpPr>
        <p:spPr>
          <a:xfrm>
            <a:off x="539600" y="2237975"/>
            <a:ext cx="3446100" cy="2723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Impact: </a:t>
            </a:r>
            <a:endParaRPr dirty="0"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The app makes users feel like Max Snax really thinks about how to meet their needs. </a:t>
            </a:r>
            <a:endParaRPr sz="12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One quote from peer feedback:</a:t>
            </a:r>
            <a:endParaRPr sz="12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“The app made it so easy and fun to build my own snack! I would definitely use this app as a go-to for a delicious, fast, and even healthy snack.</a:t>
            </a:r>
            <a:endParaRPr sz="1200" b="1" dirty="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Google Shape;296;p43"/>
          <p:cNvSpPr/>
          <p:nvPr/>
        </p:nvSpPr>
        <p:spPr>
          <a:xfrm>
            <a:off x="5396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43"/>
          <p:cNvSpPr txBox="1"/>
          <p:nvPr/>
        </p:nvSpPr>
        <p:spPr>
          <a:xfrm>
            <a:off x="4648200" y="2237975"/>
            <a:ext cx="3446100" cy="1892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What I learned:</a:t>
            </a:r>
            <a:endParaRPr dirty="0"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While designing the Max Snax app, I learned that the first ideas for the app are only the beginning of the process. Usability studies and peer feedback influenced each iteration of the app’s designs.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p43"/>
          <p:cNvSpPr/>
          <p:nvPr/>
        </p:nvSpPr>
        <p:spPr>
          <a:xfrm>
            <a:off x="46482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43"/>
          <p:cNvSpPr/>
          <p:nvPr/>
        </p:nvSpPr>
        <p:spPr>
          <a:xfrm>
            <a:off x="679050" y="1660250"/>
            <a:ext cx="234394" cy="260801"/>
          </a:xfrm>
          <a:custGeom>
            <a:avLst/>
            <a:gdLst/>
            <a:ahLst/>
            <a:cxnLst/>
            <a:rect l="l" t="t" r="r" b="b"/>
            <a:pathLst>
              <a:path w="941" h="1045" extrusionOk="0">
                <a:moveTo>
                  <a:pt x="833" y="105"/>
                </a:moveTo>
                <a:lnTo>
                  <a:pt x="616" y="105"/>
                </a:lnTo>
                <a:cubicBezTo>
                  <a:pt x="593" y="45"/>
                  <a:pt x="536" y="0"/>
                  <a:pt x="469" y="0"/>
                </a:cubicBezTo>
                <a:cubicBezTo>
                  <a:pt x="401" y="0"/>
                  <a:pt x="345" y="45"/>
                  <a:pt x="322" y="105"/>
                </a:cubicBezTo>
                <a:lnTo>
                  <a:pt x="105" y="105"/>
                </a:lnTo>
                <a:cubicBezTo>
                  <a:pt x="48" y="105"/>
                  <a:pt x="0" y="153"/>
                  <a:pt x="0" y="209"/>
                </a:cubicBezTo>
                <a:lnTo>
                  <a:pt x="0" y="940"/>
                </a:lnTo>
                <a:cubicBezTo>
                  <a:pt x="0" y="997"/>
                  <a:pt x="48" y="1044"/>
                  <a:pt x="105" y="1044"/>
                </a:cubicBezTo>
                <a:lnTo>
                  <a:pt x="836" y="1044"/>
                </a:lnTo>
                <a:cubicBezTo>
                  <a:pt x="892" y="1044"/>
                  <a:pt x="940" y="997"/>
                  <a:pt x="940" y="940"/>
                </a:cubicBezTo>
                <a:lnTo>
                  <a:pt x="940" y="209"/>
                </a:lnTo>
                <a:cubicBezTo>
                  <a:pt x="937" y="153"/>
                  <a:pt x="889" y="105"/>
                  <a:pt x="833" y="105"/>
                </a:cubicBezTo>
                <a:close/>
                <a:moveTo>
                  <a:pt x="466" y="105"/>
                </a:moveTo>
                <a:cubicBezTo>
                  <a:pt x="494" y="105"/>
                  <a:pt x="520" y="127"/>
                  <a:pt x="520" y="158"/>
                </a:cubicBezTo>
                <a:cubicBezTo>
                  <a:pt x="520" y="187"/>
                  <a:pt x="497" y="212"/>
                  <a:pt x="466" y="212"/>
                </a:cubicBezTo>
                <a:cubicBezTo>
                  <a:pt x="435" y="212"/>
                  <a:pt x="412" y="189"/>
                  <a:pt x="412" y="158"/>
                </a:cubicBezTo>
                <a:cubicBezTo>
                  <a:pt x="415" y="127"/>
                  <a:pt x="438" y="105"/>
                  <a:pt x="466" y="105"/>
                </a:cubicBezTo>
                <a:close/>
                <a:moveTo>
                  <a:pt x="362" y="836"/>
                </a:moveTo>
                <a:lnTo>
                  <a:pt x="153" y="627"/>
                </a:lnTo>
                <a:lnTo>
                  <a:pt x="226" y="553"/>
                </a:lnTo>
                <a:lnTo>
                  <a:pt x="362" y="689"/>
                </a:lnTo>
                <a:lnTo>
                  <a:pt x="706" y="345"/>
                </a:lnTo>
                <a:lnTo>
                  <a:pt x="779" y="418"/>
                </a:lnTo>
                <a:lnTo>
                  <a:pt x="362" y="8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0" name="Google Shape;300;p43"/>
          <p:cNvGrpSpPr/>
          <p:nvPr/>
        </p:nvGrpSpPr>
        <p:grpSpPr>
          <a:xfrm>
            <a:off x="4758078" y="1676963"/>
            <a:ext cx="293543" cy="227362"/>
            <a:chOff x="420350" y="238125"/>
            <a:chExt cx="6779275" cy="5238750"/>
          </a:xfrm>
        </p:grpSpPr>
        <p:sp>
          <p:nvSpPr>
            <p:cNvPr id="301" name="Google Shape;301;p43"/>
            <p:cNvSpPr/>
            <p:nvPr/>
          </p:nvSpPr>
          <p:spPr>
            <a:xfrm>
              <a:off x="420350" y="238125"/>
              <a:ext cx="6779275" cy="5238750"/>
            </a:xfrm>
            <a:custGeom>
              <a:avLst/>
              <a:gdLst/>
              <a:ahLst/>
              <a:cxnLst/>
              <a:rect l="l" t="t" r="r" b="b"/>
              <a:pathLst>
                <a:path w="271171" h="209550" extrusionOk="0">
                  <a:moveTo>
                    <a:pt x="203423" y="24684"/>
                  </a:moveTo>
                  <a:lnTo>
                    <a:pt x="208928" y="24773"/>
                  </a:lnTo>
                  <a:lnTo>
                    <a:pt x="214433" y="25039"/>
                  </a:lnTo>
                  <a:lnTo>
                    <a:pt x="219938" y="25483"/>
                  </a:lnTo>
                  <a:lnTo>
                    <a:pt x="225443" y="26105"/>
                  </a:lnTo>
                  <a:lnTo>
                    <a:pt x="228107" y="26549"/>
                  </a:lnTo>
                  <a:lnTo>
                    <a:pt x="230859" y="26993"/>
                  </a:lnTo>
                  <a:lnTo>
                    <a:pt x="233523" y="27437"/>
                  </a:lnTo>
                  <a:lnTo>
                    <a:pt x="236187" y="28058"/>
                  </a:lnTo>
                  <a:lnTo>
                    <a:pt x="238762" y="28680"/>
                  </a:lnTo>
                  <a:lnTo>
                    <a:pt x="241426" y="29301"/>
                  </a:lnTo>
                  <a:lnTo>
                    <a:pt x="244001" y="30012"/>
                  </a:lnTo>
                  <a:lnTo>
                    <a:pt x="246576" y="30811"/>
                  </a:lnTo>
                  <a:lnTo>
                    <a:pt x="246576" y="172612"/>
                  </a:lnTo>
                  <a:lnTo>
                    <a:pt x="244001" y="171813"/>
                  </a:lnTo>
                  <a:lnTo>
                    <a:pt x="241426" y="171103"/>
                  </a:lnTo>
                  <a:lnTo>
                    <a:pt x="238762" y="170393"/>
                  </a:lnTo>
                  <a:lnTo>
                    <a:pt x="236187" y="169771"/>
                  </a:lnTo>
                  <a:lnTo>
                    <a:pt x="233523" y="169238"/>
                  </a:lnTo>
                  <a:lnTo>
                    <a:pt x="230859" y="168706"/>
                  </a:lnTo>
                  <a:lnTo>
                    <a:pt x="228107" y="168262"/>
                  </a:lnTo>
                  <a:lnTo>
                    <a:pt x="225443" y="167906"/>
                  </a:lnTo>
                  <a:lnTo>
                    <a:pt x="219938" y="167196"/>
                  </a:lnTo>
                  <a:lnTo>
                    <a:pt x="214433" y="166752"/>
                  </a:lnTo>
                  <a:lnTo>
                    <a:pt x="208928" y="166486"/>
                  </a:lnTo>
                  <a:lnTo>
                    <a:pt x="203423" y="166397"/>
                  </a:lnTo>
                  <a:lnTo>
                    <a:pt x="199338" y="166486"/>
                  </a:lnTo>
                  <a:lnTo>
                    <a:pt x="195165" y="166752"/>
                  </a:lnTo>
                  <a:lnTo>
                    <a:pt x="190814" y="167196"/>
                  </a:lnTo>
                  <a:lnTo>
                    <a:pt x="186286" y="167818"/>
                  </a:lnTo>
                  <a:lnTo>
                    <a:pt x="181757" y="168617"/>
                  </a:lnTo>
                  <a:lnTo>
                    <a:pt x="177140" y="169505"/>
                  </a:lnTo>
                  <a:lnTo>
                    <a:pt x="172523" y="170570"/>
                  </a:lnTo>
                  <a:lnTo>
                    <a:pt x="167906" y="171724"/>
                  </a:lnTo>
                  <a:lnTo>
                    <a:pt x="163289" y="173056"/>
                  </a:lnTo>
                  <a:lnTo>
                    <a:pt x="158849" y="174477"/>
                  </a:lnTo>
                  <a:lnTo>
                    <a:pt x="154498" y="175986"/>
                  </a:lnTo>
                  <a:lnTo>
                    <a:pt x="150236" y="177585"/>
                  </a:lnTo>
                  <a:lnTo>
                    <a:pt x="146241" y="179272"/>
                  </a:lnTo>
                  <a:lnTo>
                    <a:pt x="142422" y="181136"/>
                  </a:lnTo>
                  <a:lnTo>
                    <a:pt x="138871" y="183001"/>
                  </a:lnTo>
                  <a:lnTo>
                    <a:pt x="135586" y="184866"/>
                  </a:lnTo>
                  <a:lnTo>
                    <a:pt x="135586" y="43153"/>
                  </a:lnTo>
                  <a:lnTo>
                    <a:pt x="138871" y="41200"/>
                  </a:lnTo>
                  <a:lnTo>
                    <a:pt x="142422" y="39335"/>
                  </a:lnTo>
                  <a:lnTo>
                    <a:pt x="146241" y="37559"/>
                  </a:lnTo>
                  <a:lnTo>
                    <a:pt x="150236" y="35783"/>
                  </a:lnTo>
                  <a:lnTo>
                    <a:pt x="154498" y="34185"/>
                  </a:lnTo>
                  <a:lnTo>
                    <a:pt x="158849" y="32676"/>
                  </a:lnTo>
                  <a:lnTo>
                    <a:pt x="163289" y="31255"/>
                  </a:lnTo>
                  <a:lnTo>
                    <a:pt x="167906" y="29923"/>
                  </a:lnTo>
                  <a:lnTo>
                    <a:pt x="172523" y="28769"/>
                  </a:lnTo>
                  <a:lnTo>
                    <a:pt x="177140" y="27703"/>
                  </a:lnTo>
                  <a:lnTo>
                    <a:pt x="181757" y="26815"/>
                  </a:lnTo>
                  <a:lnTo>
                    <a:pt x="186286" y="26016"/>
                  </a:lnTo>
                  <a:lnTo>
                    <a:pt x="190814" y="25483"/>
                  </a:lnTo>
                  <a:lnTo>
                    <a:pt x="195165" y="25039"/>
                  </a:lnTo>
                  <a:lnTo>
                    <a:pt x="199338" y="24773"/>
                  </a:lnTo>
                  <a:lnTo>
                    <a:pt x="203423" y="24684"/>
                  </a:lnTo>
                  <a:close/>
                  <a:moveTo>
                    <a:pt x="67748" y="0"/>
                  </a:moveTo>
                  <a:lnTo>
                    <a:pt x="63220" y="89"/>
                  </a:lnTo>
                  <a:lnTo>
                    <a:pt x="58692" y="266"/>
                  </a:lnTo>
                  <a:lnTo>
                    <a:pt x="54163" y="533"/>
                  </a:lnTo>
                  <a:lnTo>
                    <a:pt x="49546" y="977"/>
                  </a:lnTo>
                  <a:lnTo>
                    <a:pt x="45018" y="1509"/>
                  </a:lnTo>
                  <a:lnTo>
                    <a:pt x="40489" y="2220"/>
                  </a:lnTo>
                  <a:lnTo>
                    <a:pt x="35961" y="3108"/>
                  </a:lnTo>
                  <a:lnTo>
                    <a:pt x="31610" y="4173"/>
                  </a:lnTo>
                  <a:lnTo>
                    <a:pt x="27259" y="5328"/>
                  </a:lnTo>
                  <a:lnTo>
                    <a:pt x="22908" y="6659"/>
                  </a:lnTo>
                  <a:lnTo>
                    <a:pt x="18824" y="8169"/>
                  </a:lnTo>
                  <a:lnTo>
                    <a:pt x="16782" y="8968"/>
                  </a:lnTo>
                  <a:lnTo>
                    <a:pt x="14739" y="9856"/>
                  </a:lnTo>
                  <a:lnTo>
                    <a:pt x="12786" y="10744"/>
                  </a:lnTo>
                  <a:lnTo>
                    <a:pt x="10833" y="11721"/>
                  </a:lnTo>
                  <a:lnTo>
                    <a:pt x="8879" y="12697"/>
                  </a:lnTo>
                  <a:lnTo>
                    <a:pt x="7015" y="13763"/>
                  </a:lnTo>
                  <a:lnTo>
                    <a:pt x="5239" y="14917"/>
                  </a:lnTo>
                  <a:lnTo>
                    <a:pt x="3463" y="16071"/>
                  </a:lnTo>
                  <a:lnTo>
                    <a:pt x="1687" y="17226"/>
                  </a:lnTo>
                  <a:lnTo>
                    <a:pt x="0" y="18469"/>
                  </a:lnTo>
                  <a:lnTo>
                    <a:pt x="0" y="199073"/>
                  </a:lnTo>
                  <a:lnTo>
                    <a:pt x="0" y="199694"/>
                  </a:lnTo>
                  <a:lnTo>
                    <a:pt x="89" y="200227"/>
                  </a:lnTo>
                  <a:lnTo>
                    <a:pt x="266" y="200760"/>
                  </a:lnTo>
                  <a:lnTo>
                    <a:pt x="533" y="201381"/>
                  </a:lnTo>
                  <a:lnTo>
                    <a:pt x="799" y="201914"/>
                  </a:lnTo>
                  <a:lnTo>
                    <a:pt x="1154" y="202358"/>
                  </a:lnTo>
                  <a:lnTo>
                    <a:pt x="1865" y="203335"/>
                  </a:lnTo>
                  <a:lnTo>
                    <a:pt x="2841" y="204134"/>
                  </a:lnTo>
                  <a:lnTo>
                    <a:pt x="3374" y="204400"/>
                  </a:lnTo>
                  <a:lnTo>
                    <a:pt x="3907" y="204755"/>
                  </a:lnTo>
                  <a:lnTo>
                    <a:pt x="4440" y="204933"/>
                  </a:lnTo>
                  <a:lnTo>
                    <a:pt x="4972" y="205110"/>
                  </a:lnTo>
                  <a:lnTo>
                    <a:pt x="5594" y="205199"/>
                  </a:lnTo>
                  <a:lnTo>
                    <a:pt x="6127" y="205288"/>
                  </a:lnTo>
                  <a:lnTo>
                    <a:pt x="6571" y="205199"/>
                  </a:lnTo>
                  <a:lnTo>
                    <a:pt x="7015" y="205110"/>
                  </a:lnTo>
                  <a:lnTo>
                    <a:pt x="7725" y="204933"/>
                  </a:lnTo>
                  <a:lnTo>
                    <a:pt x="8435" y="204755"/>
                  </a:lnTo>
                  <a:lnTo>
                    <a:pt x="8790" y="204666"/>
                  </a:lnTo>
                  <a:lnTo>
                    <a:pt x="9234" y="204666"/>
                  </a:lnTo>
                  <a:lnTo>
                    <a:pt x="12431" y="203157"/>
                  </a:lnTo>
                  <a:lnTo>
                    <a:pt x="15805" y="201736"/>
                  </a:lnTo>
                  <a:lnTo>
                    <a:pt x="19268" y="200404"/>
                  </a:lnTo>
                  <a:lnTo>
                    <a:pt x="22908" y="199161"/>
                  </a:lnTo>
                  <a:lnTo>
                    <a:pt x="26549" y="197918"/>
                  </a:lnTo>
                  <a:lnTo>
                    <a:pt x="30367" y="196853"/>
                  </a:lnTo>
                  <a:lnTo>
                    <a:pt x="34185" y="195787"/>
                  </a:lnTo>
                  <a:lnTo>
                    <a:pt x="38003" y="194810"/>
                  </a:lnTo>
                  <a:lnTo>
                    <a:pt x="41910" y="194011"/>
                  </a:lnTo>
                  <a:lnTo>
                    <a:pt x="45817" y="193212"/>
                  </a:lnTo>
                  <a:lnTo>
                    <a:pt x="49635" y="192591"/>
                  </a:lnTo>
                  <a:lnTo>
                    <a:pt x="53453" y="192058"/>
                  </a:lnTo>
                  <a:lnTo>
                    <a:pt x="57182" y="191614"/>
                  </a:lnTo>
                  <a:lnTo>
                    <a:pt x="60823" y="191348"/>
                  </a:lnTo>
                  <a:lnTo>
                    <a:pt x="64374" y="191170"/>
                  </a:lnTo>
                  <a:lnTo>
                    <a:pt x="67748" y="191081"/>
                  </a:lnTo>
                  <a:lnTo>
                    <a:pt x="72277" y="191170"/>
                  </a:lnTo>
                  <a:lnTo>
                    <a:pt x="76894" y="191348"/>
                  </a:lnTo>
                  <a:lnTo>
                    <a:pt x="81422" y="191614"/>
                  </a:lnTo>
                  <a:lnTo>
                    <a:pt x="86040" y="192058"/>
                  </a:lnTo>
                  <a:lnTo>
                    <a:pt x="90568" y="192591"/>
                  </a:lnTo>
                  <a:lnTo>
                    <a:pt x="95096" y="193390"/>
                  </a:lnTo>
                  <a:lnTo>
                    <a:pt x="99536" y="194189"/>
                  </a:lnTo>
                  <a:lnTo>
                    <a:pt x="103976" y="195254"/>
                  </a:lnTo>
                  <a:lnTo>
                    <a:pt x="108326" y="196409"/>
                  </a:lnTo>
                  <a:lnTo>
                    <a:pt x="112588" y="197741"/>
                  </a:lnTo>
                  <a:lnTo>
                    <a:pt x="116762" y="199250"/>
                  </a:lnTo>
                  <a:lnTo>
                    <a:pt x="118804" y="200049"/>
                  </a:lnTo>
                  <a:lnTo>
                    <a:pt x="120846" y="200937"/>
                  </a:lnTo>
                  <a:lnTo>
                    <a:pt x="122799" y="201825"/>
                  </a:lnTo>
                  <a:lnTo>
                    <a:pt x="124753" y="202802"/>
                  </a:lnTo>
                  <a:lnTo>
                    <a:pt x="126618" y="203867"/>
                  </a:lnTo>
                  <a:lnTo>
                    <a:pt x="128482" y="204844"/>
                  </a:lnTo>
                  <a:lnTo>
                    <a:pt x="130347" y="205998"/>
                  </a:lnTo>
                  <a:lnTo>
                    <a:pt x="132123" y="207153"/>
                  </a:lnTo>
                  <a:lnTo>
                    <a:pt x="133898" y="208307"/>
                  </a:lnTo>
                  <a:lnTo>
                    <a:pt x="135586" y="209550"/>
                  </a:lnTo>
                  <a:lnTo>
                    <a:pt x="138871" y="207597"/>
                  </a:lnTo>
                  <a:lnTo>
                    <a:pt x="142422" y="205732"/>
                  </a:lnTo>
                  <a:lnTo>
                    <a:pt x="146241" y="203956"/>
                  </a:lnTo>
                  <a:lnTo>
                    <a:pt x="150236" y="202269"/>
                  </a:lnTo>
                  <a:lnTo>
                    <a:pt x="154498" y="200671"/>
                  </a:lnTo>
                  <a:lnTo>
                    <a:pt x="158849" y="199073"/>
                  </a:lnTo>
                  <a:lnTo>
                    <a:pt x="163289" y="197652"/>
                  </a:lnTo>
                  <a:lnTo>
                    <a:pt x="167906" y="196409"/>
                  </a:lnTo>
                  <a:lnTo>
                    <a:pt x="172523" y="195166"/>
                  </a:lnTo>
                  <a:lnTo>
                    <a:pt x="177140" y="194189"/>
                  </a:lnTo>
                  <a:lnTo>
                    <a:pt x="181757" y="193212"/>
                  </a:lnTo>
                  <a:lnTo>
                    <a:pt x="186286" y="192502"/>
                  </a:lnTo>
                  <a:lnTo>
                    <a:pt x="190814" y="191880"/>
                  </a:lnTo>
                  <a:lnTo>
                    <a:pt x="195165" y="191436"/>
                  </a:lnTo>
                  <a:lnTo>
                    <a:pt x="199338" y="191170"/>
                  </a:lnTo>
                  <a:lnTo>
                    <a:pt x="203423" y="191081"/>
                  </a:lnTo>
                  <a:lnTo>
                    <a:pt x="207241" y="191081"/>
                  </a:lnTo>
                  <a:lnTo>
                    <a:pt x="211059" y="191259"/>
                  </a:lnTo>
                  <a:lnTo>
                    <a:pt x="214877" y="191436"/>
                  </a:lnTo>
                  <a:lnTo>
                    <a:pt x="218695" y="191792"/>
                  </a:lnTo>
                  <a:lnTo>
                    <a:pt x="222513" y="192235"/>
                  </a:lnTo>
                  <a:lnTo>
                    <a:pt x="226331" y="192768"/>
                  </a:lnTo>
                  <a:lnTo>
                    <a:pt x="230060" y="193390"/>
                  </a:lnTo>
                  <a:lnTo>
                    <a:pt x="233790" y="194100"/>
                  </a:lnTo>
                  <a:lnTo>
                    <a:pt x="237519" y="194899"/>
                  </a:lnTo>
                  <a:lnTo>
                    <a:pt x="241159" y="195876"/>
                  </a:lnTo>
                  <a:lnTo>
                    <a:pt x="244800" y="196941"/>
                  </a:lnTo>
                  <a:lnTo>
                    <a:pt x="248351" y="198096"/>
                  </a:lnTo>
                  <a:lnTo>
                    <a:pt x="251903" y="199428"/>
                  </a:lnTo>
                  <a:lnTo>
                    <a:pt x="255277" y="200848"/>
                  </a:lnTo>
                  <a:lnTo>
                    <a:pt x="258651" y="202358"/>
                  </a:lnTo>
                  <a:lnTo>
                    <a:pt x="261937" y="204045"/>
                  </a:lnTo>
                  <a:lnTo>
                    <a:pt x="262736" y="204400"/>
                  </a:lnTo>
                  <a:lnTo>
                    <a:pt x="263446" y="204578"/>
                  </a:lnTo>
                  <a:lnTo>
                    <a:pt x="264156" y="204666"/>
                  </a:lnTo>
                  <a:lnTo>
                    <a:pt x="265044" y="204666"/>
                  </a:lnTo>
                  <a:lnTo>
                    <a:pt x="265577" y="204578"/>
                  </a:lnTo>
                  <a:lnTo>
                    <a:pt x="266199" y="204489"/>
                  </a:lnTo>
                  <a:lnTo>
                    <a:pt x="266731" y="204311"/>
                  </a:lnTo>
                  <a:lnTo>
                    <a:pt x="267264" y="204134"/>
                  </a:lnTo>
                  <a:lnTo>
                    <a:pt x="267797" y="203867"/>
                  </a:lnTo>
                  <a:lnTo>
                    <a:pt x="268330" y="203512"/>
                  </a:lnTo>
                  <a:lnTo>
                    <a:pt x="269306" y="202713"/>
                  </a:lnTo>
                  <a:lnTo>
                    <a:pt x="270017" y="201736"/>
                  </a:lnTo>
                  <a:lnTo>
                    <a:pt x="270372" y="201292"/>
                  </a:lnTo>
                  <a:lnTo>
                    <a:pt x="270638" y="200760"/>
                  </a:lnTo>
                  <a:lnTo>
                    <a:pt x="270905" y="200138"/>
                  </a:lnTo>
                  <a:lnTo>
                    <a:pt x="271082" y="199605"/>
                  </a:lnTo>
                  <a:lnTo>
                    <a:pt x="271171" y="199073"/>
                  </a:lnTo>
                  <a:lnTo>
                    <a:pt x="271171" y="198451"/>
                  </a:lnTo>
                  <a:lnTo>
                    <a:pt x="271171" y="18469"/>
                  </a:lnTo>
                  <a:lnTo>
                    <a:pt x="268418" y="16515"/>
                  </a:lnTo>
                  <a:lnTo>
                    <a:pt x="265488" y="14651"/>
                  </a:lnTo>
                  <a:lnTo>
                    <a:pt x="262558" y="12964"/>
                  </a:lnTo>
                  <a:lnTo>
                    <a:pt x="259539" y="11365"/>
                  </a:lnTo>
                  <a:lnTo>
                    <a:pt x="256432" y="9945"/>
                  </a:lnTo>
                  <a:lnTo>
                    <a:pt x="253235" y="8613"/>
                  </a:lnTo>
                  <a:lnTo>
                    <a:pt x="249950" y="7370"/>
                  </a:lnTo>
                  <a:lnTo>
                    <a:pt x="246576" y="6127"/>
                  </a:lnTo>
                  <a:lnTo>
                    <a:pt x="243912" y="5328"/>
                  </a:lnTo>
                  <a:lnTo>
                    <a:pt x="241337" y="4617"/>
                  </a:lnTo>
                  <a:lnTo>
                    <a:pt x="238673" y="3996"/>
                  </a:lnTo>
                  <a:lnTo>
                    <a:pt x="236009" y="3374"/>
                  </a:lnTo>
                  <a:lnTo>
                    <a:pt x="233346" y="2841"/>
                  </a:lnTo>
                  <a:lnTo>
                    <a:pt x="230682" y="2309"/>
                  </a:lnTo>
                  <a:lnTo>
                    <a:pt x="225266" y="1421"/>
                  </a:lnTo>
                  <a:lnTo>
                    <a:pt x="219760" y="799"/>
                  </a:lnTo>
                  <a:lnTo>
                    <a:pt x="214255" y="355"/>
                  </a:lnTo>
                  <a:lnTo>
                    <a:pt x="208839" y="89"/>
                  </a:lnTo>
                  <a:lnTo>
                    <a:pt x="203423" y="0"/>
                  </a:lnTo>
                  <a:lnTo>
                    <a:pt x="198894" y="89"/>
                  </a:lnTo>
                  <a:lnTo>
                    <a:pt x="194277" y="266"/>
                  </a:lnTo>
                  <a:lnTo>
                    <a:pt x="189749" y="533"/>
                  </a:lnTo>
                  <a:lnTo>
                    <a:pt x="185131" y="977"/>
                  </a:lnTo>
                  <a:lnTo>
                    <a:pt x="180603" y="1509"/>
                  </a:lnTo>
                  <a:lnTo>
                    <a:pt x="176075" y="2220"/>
                  </a:lnTo>
                  <a:lnTo>
                    <a:pt x="171635" y="3108"/>
                  </a:lnTo>
                  <a:lnTo>
                    <a:pt x="167195" y="4173"/>
                  </a:lnTo>
                  <a:lnTo>
                    <a:pt x="162845" y="5328"/>
                  </a:lnTo>
                  <a:lnTo>
                    <a:pt x="158583" y="6659"/>
                  </a:lnTo>
                  <a:lnTo>
                    <a:pt x="154409" y="8169"/>
                  </a:lnTo>
                  <a:lnTo>
                    <a:pt x="152367" y="8968"/>
                  </a:lnTo>
                  <a:lnTo>
                    <a:pt x="150325" y="9856"/>
                  </a:lnTo>
                  <a:lnTo>
                    <a:pt x="148372" y="10744"/>
                  </a:lnTo>
                  <a:lnTo>
                    <a:pt x="146418" y="11721"/>
                  </a:lnTo>
                  <a:lnTo>
                    <a:pt x="144554" y="12697"/>
                  </a:lnTo>
                  <a:lnTo>
                    <a:pt x="142689" y="13763"/>
                  </a:lnTo>
                  <a:lnTo>
                    <a:pt x="140824" y="14917"/>
                  </a:lnTo>
                  <a:lnTo>
                    <a:pt x="139048" y="16071"/>
                  </a:lnTo>
                  <a:lnTo>
                    <a:pt x="137273" y="17226"/>
                  </a:lnTo>
                  <a:lnTo>
                    <a:pt x="135586" y="18469"/>
                  </a:lnTo>
                  <a:lnTo>
                    <a:pt x="133898" y="17226"/>
                  </a:lnTo>
                  <a:lnTo>
                    <a:pt x="132123" y="16071"/>
                  </a:lnTo>
                  <a:lnTo>
                    <a:pt x="130347" y="14917"/>
                  </a:lnTo>
                  <a:lnTo>
                    <a:pt x="128482" y="13763"/>
                  </a:lnTo>
                  <a:lnTo>
                    <a:pt x="126618" y="12697"/>
                  </a:lnTo>
                  <a:lnTo>
                    <a:pt x="124753" y="11721"/>
                  </a:lnTo>
                  <a:lnTo>
                    <a:pt x="122799" y="10744"/>
                  </a:lnTo>
                  <a:lnTo>
                    <a:pt x="120846" y="9856"/>
                  </a:lnTo>
                  <a:lnTo>
                    <a:pt x="118804" y="8968"/>
                  </a:lnTo>
                  <a:lnTo>
                    <a:pt x="116762" y="8169"/>
                  </a:lnTo>
                  <a:lnTo>
                    <a:pt x="112588" y="6659"/>
                  </a:lnTo>
                  <a:lnTo>
                    <a:pt x="108326" y="5328"/>
                  </a:lnTo>
                  <a:lnTo>
                    <a:pt x="103976" y="4173"/>
                  </a:lnTo>
                  <a:lnTo>
                    <a:pt x="99536" y="3108"/>
                  </a:lnTo>
                  <a:lnTo>
                    <a:pt x="95096" y="2220"/>
                  </a:lnTo>
                  <a:lnTo>
                    <a:pt x="90568" y="1509"/>
                  </a:lnTo>
                  <a:lnTo>
                    <a:pt x="86040" y="977"/>
                  </a:lnTo>
                  <a:lnTo>
                    <a:pt x="81422" y="533"/>
                  </a:lnTo>
                  <a:lnTo>
                    <a:pt x="76894" y="266"/>
                  </a:lnTo>
                  <a:lnTo>
                    <a:pt x="72277" y="89"/>
                  </a:lnTo>
                  <a:lnTo>
                    <a:pt x="67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3"/>
            <p:cNvSpPr/>
            <p:nvPr/>
          </p:nvSpPr>
          <p:spPr>
            <a:xfrm>
              <a:off x="4118525" y="1625500"/>
              <a:ext cx="2157675" cy="765850"/>
            </a:xfrm>
            <a:custGeom>
              <a:avLst/>
              <a:gdLst/>
              <a:ahLst/>
              <a:cxnLst/>
              <a:rect l="l" t="t" r="r" b="b"/>
              <a:pathLst>
                <a:path w="86307" h="30634" extrusionOk="0">
                  <a:moveTo>
                    <a:pt x="51589" y="0"/>
                  </a:moveTo>
                  <a:lnTo>
                    <a:pt x="47682" y="178"/>
                  </a:lnTo>
                  <a:lnTo>
                    <a:pt x="43864" y="355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5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8"/>
                  </a:lnTo>
                  <a:lnTo>
                    <a:pt x="5950" y="7814"/>
                  </a:lnTo>
                  <a:lnTo>
                    <a:pt x="2931" y="8968"/>
                  </a:lnTo>
                  <a:lnTo>
                    <a:pt x="1" y="10211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29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6"/>
                  </a:lnTo>
                  <a:lnTo>
                    <a:pt x="31788" y="20245"/>
                  </a:lnTo>
                  <a:lnTo>
                    <a:pt x="35606" y="19712"/>
                  </a:lnTo>
                  <a:lnTo>
                    <a:pt x="39424" y="19268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9491" y="18469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8"/>
                  </a:lnTo>
                  <a:lnTo>
                    <a:pt x="75207" y="19712"/>
                  </a:lnTo>
                  <a:lnTo>
                    <a:pt x="79026" y="20245"/>
                  </a:lnTo>
                  <a:lnTo>
                    <a:pt x="82666" y="20955"/>
                  </a:lnTo>
                  <a:lnTo>
                    <a:pt x="86307" y="21666"/>
                  </a:lnTo>
                  <a:lnTo>
                    <a:pt x="86307" y="2930"/>
                  </a:lnTo>
                  <a:lnTo>
                    <a:pt x="82577" y="2309"/>
                  </a:lnTo>
                  <a:lnTo>
                    <a:pt x="78848" y="1687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444"/>
                  </a:lnTo>
                  <a:lnTo>
                    <a:pt x="63398" y="178"/>
                  </a:lnTo>
                  <a:lnTo>
                    <a:pt x="59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3"/>
            <p:cNvSpPr/>
            <p:nvPr/>
          </p:nvSpPr>
          <p:spPr>
            <a:xfrm>
              <a:off x="4118525" y="2444600"/>
              <a:ext cx="2157675" cy="768075"/>
            </a:xfrm>
            <a:custGeom>
              <a:avLst/>
              <a:gdLst/>
              <a:ahLst/>
              <a:cxnLst/>
              <a:rect l="l" t="t" r="r" b="b"/>
              <a:pathLst>
                <a:path w="86307" h="30723" extrusionOk="0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711"/>
                  </a:lnTo>
                  <a:lnTo>
                    <a:pt x="36405" y="1066"/>
                  </a:lnTo>
                  <a:lnTo>
                    <a:pt x="32765" y="1510"/>
                  </a:lnTo>
                  <a:lnTo>
                    <a:pt x="29213" y="2043"/>
                  </a:lnTo>
                  <a:lnTo>
                    <a:pt x="25662" y="2664"/>
                  </a:lnTo>
                  <a:lnTo>
                    <a:pt x="22199" y="3375"/>
                  </a:lnTo>
                  <a:lnTo>
                    <a:pt x="18825" y="4085"/>
                  </a:lnTo>
                  <a:lnTo>
                    <a:pt x="15539" y="4973"/>
                  </a:lnTo>
                  <a:lnTo>
                    <a:pt x="12254" y="5861"/>
                  </a:lnTo>
                  <a:lnTo>
                    <a:pt x="9057" y="6838"/>
                  </a:lnTo>
                  <a:lnTo>
                    <a:pt x="5950" y="7903"/>
                  </a:lnTo>
                  <a:lnTo>
                    <a:pt x="2931" y="9057"/>
                  </a:lnTo>
                  <a:lnTo>
                    <a:pt x="1" y="10212"/>
                  </a:lnTo>
                  <a:lnTo>
                    <a:pt x="1" y="30723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484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666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558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736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801"/>
                  </a:lnTo>
                  <a:lnTo>
                    <a:pt x="79026" y="20334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309"/>
                  </a:lnTo>
                  <a:lnTo>
                    <a:pt x="78848" y="1688"/>
                  </a:lnTo>
                  <a:lnTo>
                    <a:pt x="75030" y="1244"/>
                  </a:lnTo>
                  <a:lnTo>
                    <a:pt x="71212" y="800"/>
                  </a:lnTo>
                  <a:lnTo>
                    <a:pt x="67305" y="445"/>
                  </a:lnTo>
                  <a:lnTo>
                    <a:pt x="63398" y="178"/>
                  </a:lnTo>
                  <a:lnTo>
                    <a:pt x="59403" y="89"/>
                  </a:lnTo>
                  <a:lnTo>
                    <a:pt x="554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3"/>
            <p:cNvSpPr/>
            <p:nvPr/>
          </p:nvSpPr>
          <p:spPr>
            <a:xfrm>
              <a:off x="4118525" y="3268150"/>
              <a:ext cx="2157675" cy="765850"/>
            </a:xfrm>
            <a:custGeom>
              <a:avLst/>
              <a:gdLst/>
              <a:ahLst/>
              <a:cxnLst/>
              <a:rect l="l" t="t" r="r" b="b"/>
              <a:pathLst>
                <a:path w="86307" h="30634" extrusionOk="0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6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9"/>
                  </a:lnTo>
                  <a:lnTo>
                    <a:pt x="5950" y="7814"/>
                  </a:lnTo>
                  <a:lnTo>
                    <a:pt x="2931" y="8969"/>
                  </a:lnTo>
                  <a:lnTo>
                    <a:pt x="1" y="10212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713"/>
                  </a:lnTo>
                  <a:lnTo>
                    <a:pt x="79026" y="20245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220"/>
                  </a:lnTo>
                  <a:lnTo>
                    <a:pt x="78848" y="1599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356"/>
                  </a:lnTo>
                  <a:lnTo>
                    <a:pt x="63398" y="178"/>
                  </a:lnTo>
                  <a:lnTo>
                    <a:pt x="5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/>
        </p:nvSpPr>
        <p:spPr>
          <a:xfrm>
            <a:off x="517675" y="4481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0" name="Google Shape;310;p44"/>
          <p:cNvSpPr/>
          <p:nvPr/>
        </p:nvSpPr>
        <p:spPr>
          <a:xfrm>
            <a:off x="1635838" y="1611275"/>
            <a:ext cx="2845500" cy="26130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4"/>
          <p:cNvSpPr txBox="1"/>
          <p:nvPr/>
        </p:nvSpPr>
        <p:spPr>
          <a:xfrm>
            <a:off x="1820650" y="2056750"/>
            <a:ext cx="24759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Conduct another round of usability studies to validate whether the pain points users experienced have been effectively addressed.</a:t>
            </a:r>
            <a:endParaRPr/>
          </a:p>
        </p:txBody>
      </p:sp>
      <p:sp>
        <p:nvSpPr>
          <p:cNvPr id="312" name="Google Shape;312;p44"/>
          <p:cNvSpPr/>
          <p:nvPr/>
        </p:nvSpPr>
        <p:spPr>
          <a:xfrm>
            <a:off x="4662663" y="1611275"/>
            <a:ext cx="2845500" cy="26130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44"/>
          <p:cNvSpPr txBox="1"/>
          <p:nvPr/>
        </p:nvSpPr>
        <p:spPr>
          <a:xfrm>
            <a:off x="4867263" y="2056750"/>
            <a:ext cx="24363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Conduct more user research to determine any new areas of need.</a:t>
            </a:r>
            <a:endParaRPr/>
          </a:p>
        </p:txBody>
      </p:sp>
      <p:sp>
        <p:nvSpPr>
          <p:cNvPr id="314" name="Google Shape;314;p44"/>
          <p:cNvSpPr/>
          <p:nvPr/>
        </p:nvSpPr>
        <p:spPr>
          <a:xfrm>
            <a:off x="2801950" y="1354908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15" name="Google Shape;315;p44"/>
          <p:cNvSpPr/>
          <p:nvPr/>
        </p:nvSpPr>
        <p:spPr>
          <a:xfrm>
            <a:off x="5828775" y="1354908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/>
          <p:nvPr/>
        </p:nvSpPr>
        <p:spPr>
          <a:xfrm>
            <a:off x="517675" y="4481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Let’s connect!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" name="Google Shape;321;p45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45"/>
          <p:cNvSpPr txBox="1"/>
          <p:nvPr/>
        </p:nvSpPr>
        <p:spPr>
          <a:xfrm>
            <a:off x="919075" y="2461800"/>
            <a:ext cx="7136100" cy="1635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Thank you for your time reviewing my work on the Zia’s Pizza app! If you’d like to</a:t>
            </a:r>
            <a:b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see more or get in touch, my contact information is provided below.</a:t>
            </a:r>
            <a:endParaRPr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Email: </a:t>
            </a:r>
            <a:r>
              <a:rPr lang="en-IN" u="sng" dirty="0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abcxyz@gmail.com</a:t>
            </a:r>
            <a:endParaRPr u="sng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Website:</a:t>
            </a:r>
            <a:r>
              <a:rPr lang="en" dirty="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N" u="sng" dirty="0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abcxyz.com</a:t>
            </a:r>
            <a:endParaRPr u="sng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3" name="Google Shape;323;p45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5"/>
          <p:cNvSpPr/>
          <p:nvPr/>
        </p:nvSpPr>
        <p:spPr>
          <a:xfrm>
            <a:off x="4361825" y="1734124"/>
            <a:ext cx="250599" cy="249449"/>
          </a:xfrm>
          <a:custGeom>
            <a:avLst/>
            <a:gdLst/>
            <a:ahLst/>
            <a:cxnLst/>
            <a:rect l="l" t="t" r="r" b="b"/>
            <a:pathLst>
              <a:path w="964" h="962" extrusionOk="0">
                <a:moveTo>
                  <a:pt x="774" y="400"/>
                </a:moveTo>
                <a:lnTo>
                  <a:pt x="562" y="189"/>
                </a:lnTo>
                <a:lnTo>
                  <a:pt x="0" y="749"/>
                </a:lnTo>
                <a:lnTo>
                  <a:pt x="0" y="961"/>
                </a:lnTo>
                <a:lnTo>
                  <a:pt x="212" y="961"/>
                </a:lnTo>
                <a:lnTo>
                  <a:pt x="774" y="400"/>
                </a:lnTo>
                <a:close/>
                <a:moveTo>
                  <a:pt x="940" y="234"/>
                </a:moveTo>
                <a:cubicBezTo>
                  <a:pt x="963" y="211"/>
                  <a:pt x="963" y="177"/>
                  <a:pt x="940" y="155"/>
                </a:cubicBezTo>
                <a:lnTo>
                  <a:pt x="807" y="22"/>
                </a:lnTo>
                <a:cubicBezTo>
                  <a:pt x="785" y="0"/>
                  <a:pt x="751" y="0"/>
                  <a:pt x="728" y="22"/>
                </a:cubicBezTo>
                <a:lnTo>
                  <a:pt x="618" y="132"/>
                </a:lnTo>
                <a:lnTo>
                  <a:pt x="830" y="344"/>
                </a:lnTo>
                <a:lnTo>
                  <a:pt x="940" y="2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/>
          <p:nvPr/>
        </p:nvSpPr>
        <p:spPr>
          <a:xfrm>
            <a:off x="2106450" y="2202300"/>
            <a:ext cx="493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Thank you!</a:t>
            </a: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/>
        </p:nvSpPr>
        <p:spPr>
          <a:xfrm>
            <a:off x="517675" y="2237975"/>
            <a:ext cx="3446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problem: 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Ordering and Picking snacks during movie</a:t>
            </a:r>
            <a:endParaRPr sz="1200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23"/>
          <p:cNvSpPr txBox="1"/>
          <p:nvPr/>
        </p:nvSpPr>
        <p:spPr>
          <a:xfrm>
            <a:off x="517675" y="4481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23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3"/>
          <p:cNvSpPr txBox="1"/>
          <p:nvPr/>
        </p:nvSpPr>
        <p:spPr>
          <a:xfrm>
            <a:off x="4800600" y="2237975"/>
            <a:ext cx="3274800" cy="133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goal: 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Design an app for Max Theatres that allows users to easily order and pick up fresh, healthy dishes.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23"/>
          <p:cNvSpPr/>
          <p:nvPr/>
        </p:nvSpPr>
        <p:spPr>
          <a:xfrm>
            <a:off x="48006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3"/>
          <p:cNvSpPr/>
          <p:nvPr/>
        </p:nvSpPr>
        <p:spPr>
          <a:xfrm>
            <a:off x="4912813" y="1653525"/>
            <a:ext cx="288875" cy="274249"/>
          </a:xfrm>
          <a:custGeom>
            <a:avLst/>
            <a:gdLst/>
            <a:ahLst/>
            <a:cxnLst/>
            <a:rect l="l" t="t" r="r" b="b"/>
            <a:pathLst>
              <a:path w="1045" h="993" extrusionOk="0">
                <a:moveTo>
                  <a:pt x="522" y="798"/>
                </a:moveTo>
                <a:lnTo>
                  <a:pt x="844" y="992"/>
                </a:lnTo>
                <a:lnTo>
                  <a:pt x="759" y="626"/>
                </a:lnTo>
                <a:lnTo>
                  <a:pt x="1044" y="378"/>
                </a:lnTo>
                <a:lnTo>
                  <a:pt x="669" y="347"/>
                </a:lnTo>
                <a:lnTo>
                  <a:pt x="522" y="0"/>
                </a:lnTo>
                <a:lnTo>
                  <a:pt x="375" y="347"/>
                </a:lnTo>
                <a:lnTo>
                  <a:pt x="0" y="378"/>
                </a:lnTo>
                <a:lnTo>
                  <a:pt x="285" y="626"/>
                </a:lnTo>
                <a:lnTo>
                  <a:pt x="200" y="992"/>
                </a:lnTo>
                <a:lnTo>
                  <a:pt x="522" y="798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3"/>
          <p:cNvSpPr/>
          <p:nvPr/>
        </p:nvSpPr>
        <p:spPr>
          <a:xfrm>
            <a:off x="640475" y="1656801"/>
            <a:ext cx="267700" cy="267700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15315" y="52353"/>
                </a:moveTo>
                <a:lnTo>
                  <a:pt x="115315" y="115315"/>
                </a:lnTo>
                <a:lnTo>
                  <a:pt x="94235" y="115315"/>
                </a:lnTo>
                <a:lnTo>
                  <a:pt x="94235" y="52353"/>
                </a:lnTo>
                <a:close/>
                <a:moveTo>
                  <a:pt x="115315" y="136256"/>
                </a:moveTo>
                <a:lnTo>
                  <a:pt x="115315" y="157197"/>
                </a:lnTo>
                <a:lnTo>
                  <a:pt x="94235" y="157197"/>
                </a:lnTo>
                <a:lnTo>
                  <a:pt x="94235" y="136256"/>
                </a:lnTo>
                <a:close/>
                <a:moveTo>
                  <a:pt x="104705" y="0"/>
                </a:moveTo>
                <a:lnTo>
                  <a:pt x="99400" y="140"/>
                </a:lnTo>
                <a:lnTo>
                  <a:pt x="94095" y="558"/>
                </a:lnTo>
                <a:lnTo>
                  <a:pt x="88790" y="1256"/>
                </a:lnTo>
                <a:lnTo>
                  <a:pt x="83625" y="2094"/>
                </a:lnTo>
                <a:lnTo>
                  <a:pt x="78599" y="3351"/>
                </a:lnTo>
                <a:lnTo>
                  <a:pt x="73573" y="4747"/>
                </a:lnTo>
                <a:lnTo>
                  <a:pt x="68687" y="6422"/>
                </a:lnTo>
                <a:lnTo>
                  <a:pt x="63940" y="8237"/>
                </a:lnTo>
                <a:lnTo>
                  <a:pt x="59333" y="10331"/>
                </a:lnTo>
                <a:lnTo>
                  <a:pt x="54866" y="12704"/>
                </a:lnTo>
                <a:lnTo>
                  <a:pt x="50398" y="15217"/>
                </a:lnTo>
                <a:lnTo>
                  <a:pt x="46210" y="17870"/>
                </a:lnTo>
                <a:lnTo>
                  <a:pt x="42022" y="20801"/>
                </a:lnTo>
                <a:lnTo>
                  <a:pt x="38113" y="23873"/>
                </a:lnTo>
                <a:lnTo>
                  <a:pt x="34343" y="27223"/>
                </a:lnTo>
                <a:lnTo>
                  <a:pt x="30714" y="30714"/>
                </a:lnTo>
                <a:lnTo>
                  <a:pt x="27223" y="34343"/>
                </a:lnTo>
                <a:lnTo>
                  <a:pt x="23873" y="38113"/>
                </a:lnTo>
                <a:lnTo>
                  <a:pt x="20801" y="42161"/>
                </a:lnTo>
                <a:lnTo>
                  <a:pt x="17870" y="46210"/>
                </a:lnTo>
                <a:lnTo>
                  <a:pt x="15217" y="50398"/>
                </a:lnTo>
                <a:lnTo>
                  <a:pt x="12704" y="54866"/>
                </a:lnTo>
                <a:lnTo>
                  <a:pt x="10331" y="59333"/>
                </a:lnTo>
                <a:lnTo>
                  <a:pt x="8237" y="63940"/>
                </a:lnTo>
                <a:lnTo>
                  <a:pt x="6282" y="68826"/>
                </a:lnTo>
                <a:lnTo>
                  <a:pt x="4747" y="73573"/>
                </a:lnTo>
                <a:lnTo>
                  <a:pt x="3351" y="78599"/>
                </a:lnTo>
                <a:lnTo>
                  <a:pt x="2094" y="83625"/>
                </a:lnTo>
                <a:lnTo>
                  <a:pt x="1256" y="88790"/>
                </a:lnTo>
                <a:lnTo>
                  <a:pt x="558" y="94095"/>
                </a:lnTo>
                <a:lnTo>
                  <a:pt x="140" y="99400"/>
                </a:lnTo>
                <a:lnTo>
                  <a:pt x="0" y="104845"/>
                </a:lnTo>
                <a:lnTo>
                  <a:pt x="140" y="110150"/>
                </a:lnTo>
                <a:lnTo>
                  <a:pt x="558" y="115455"/>
                </a:lnTo>
                <a:lnTo>
                  <a:pt x="1256" y="120760"/>
                </a:lnTo>
                <a:lnTo>
                  <a:pt x="2094" y="125925"/>
                </a:lnTo>
                <a:lnTo>
                  <a:pt x="3351" y="130951"/>
                </a:lnTo>
                <a:lnTo>
                  <a:pt x="4747" y="135977"/>
                </a:lnTo>
                <a:lnTo>
                  <a:pt x="6282" y="140863"/>
                </a:lnTo>
                <a:lnTo>
                  <a:pt x="8237" y="145610"/>
                </a:lnTo>
                <a:lnTo>
                  <a:pt x="10331" y="150217"/>
                </a:lnTo>
                <a:lnTo>
                  <a:pt x="12704" y="154684"/>
                </a:lnTo>
                <a:lnTo>
                  <a:pt x="15217" y="159152"/>
                </a:lnTo>
                <a:lnTo>
                  <a:pt x="17870" y="163340"/>
                </a:lnTo>
                <a:lnTo>
                  <a:pt x="20801" y="167528"/>
                </a:lnTo>
                <a:lnTo>
                  <a:pt x="23873" y="171437"/>
                </a:lnTo>
                <a:lnTo>
                  <a:pt x="27223" y="175207"/>
                </a:lnTo>
                <a:lnTo>
                  <a:pt x="30714" y="178836"/>
                </a:lnTo>
                <a:lnTo>
                  <a:pt x="34343" y="182327"/>
                </a:lnTo>
                <a:lnTo>
                  <a:pt x="38113" y="185677"/>
                </a:lnTo>
                <a:lnTo>
                  <a:pt x="42022" y="188749"/>
                </a:lnTo>
                <a:lnTo>
                  <a:pt x="46210" y="191680"/>
                </a:lnTo>
                <a:lnTo>
                  <a:pt x="50398" y="194333"/>
                </a:lnTo>
                <a:lnTo>
                  <a:pt x="54866" y="196846"/>
                </a:lnTo>
                <a:lnTo>
                  <a:pt x="59333" y="199219"/>
                </a:lnTo>
                <a:lnTo>
                  <a:pt x="63940" y="201313"/>
                </a:lnTo>
                <a:lnTo>
                  <a:pt x="68687" y="203268"/>
                </a:lnTo>
                <a:lnTo>
                  <a:pt x="73573" y="204803"/>
                </a:lnTo>
                <a:lnTo>
                  <a:pt x="78599" y="206199"/>
                </a:lnTo>
                <a:lnTo>
                  <a:pt x="83625" y="207456"/>
                </a:lnTo>
                <a:lnTo>
                  <a:pt x="88790" y="208294"/>
                </a:lnTo>
                <a:lnTo>
                  <a:pt x="94095" y="208992"/>
                </a:lnTo>
                <a:lnTo>
                  <a:pt x="99400" y="209410"/>
                </a:lnTo>
                <a:lnTo>
                  <a:pt x="104705" y="209550"/>
                </a:lnTo>
                <a:lnTo>
                  <a:pt x="110150" y="209410"/>
                </a:lnTo>
                <a:lnTo>
                  <a:pt x="115455" y="208992"/>
                </a:lnTo>
                <a:lnTo>
                  <a:pt x="120760" y="208294"/>
                </a:lnTo>
                <a:lnTo>
                  <a:pt x="125925" y="207456"/>
                </a:lnTo>
                <a:lnTo>
                  <a:pt x="130951" y="206199"/>
                </a:lnTo>
                <a:lnTo>
                  <a:pt x="135977" y="204803"/>
                </a:lnTo>
                <a:lnTo>
                  <a:pt x="140724" y="203268"/>
                </a:lnTo>
                <a:lnTo>
                  <a:pt x="145610" y="201313"/>
                </a:lnTo>
                <a:lnTo>
                  <a:pt x="150217" y="199219"/>
                </a:lnTo>
                <a:lnTo>
                  <a:pt x="154684" y="196846"/>
                </a:lnTo>
                <a:lnTo>
                  <a:pt x="159152" y="194333"/>
                </a:lnTo>
                <a:lnTo>
                  <a:pt x="163340" y="191680"/>
                </a:lnTo>
                <a:lnTo>
                  <a:pt x="167389" y="188749"/>
                </a:lnTo>
                <a:lnTo>
                  <a:pt x="171437" y="185677"/>
                </a:lnTo>
                <a:lnTo>
                  <a:pt x="175207" y="182327"/>
                </a:lnTo>
                <a:lnTo>
                  <a:pt x="178836" y="178836"/>
                </a:lnTo>
                <a:lnTo>
                  <a:pt x="182327" y="175207"/>
                </a:lnTo>
                <a:lnTo>
                  <a:pt x="185677" y="171437"/>
                </a:lnTo>
                <a:lnTo>
                  <a:pt x="188749" y="167528"/>
                </a:lnTo>
                <a:lnTo>
                  <a:pt x="191680" y="163340"/>
                </a:lnTo>
                <a:lnTo>
                  <a:pt x="194333" y="159152"/>
                </a:lnTo>
                <a:lnTo>
                  <a:pt x="196846" y="154684"/>
                </a:lnTo>
                <a:lnTo>
                  <a:pt x="199219" y="150217"/>
                </a:lnTo>
                <a:lnTo>
                  <a:pt x="201313" y="145610"/>
                </a:lnTo>
                <a:lnTo>
                  <a:pt x="203128" y="140863"/>
                </a:lnTo>
                <a:lnTo>
                  <a:pt x="204803" y="135977"/>
                </a:lnTo>
                <a:lnTo>
                  <a:pt x="206199" y="130951"/>
                </a:lnTo>
                <a:lnTo>
                  <a:pt x="207456" y="125925"/>
                </a:lnTo>
                <a:lnTo>
                  <a:pt x="208294" y="120760"/>
                </a:lnTo>
                <a:lnTo>
                  <a:pt x="208992" y="115455"/>
                </a:lnTo>
                <a:lnTo>
                  <a:pt x="209410" y="110150"/>
                </a:lnTo>
                <a:lnTo>
                  <a:pt x="209550" y="104845"/>
                </a:lnTo>
                <a:lnTo>
                  <a:pt x="209410" y="99400"/>
                </a:lnTo>
                <a:lnTo>
                  <a:pt x="208992" y="94095"/>
                </a:lnTo>
                <a:lnTo>
                  <a:pt x="208294" y="88790"/>
                </a:lnTo>
                <a:lnTo>
                  <a:pt x="207456" y="83625"/>
                </a:lnTo>
                <a:lnTo>
                  <a:pt x="206199" y="78599"/>
                </a:lnTo>
                <a:lnTo>
                  <a:pt x="204803" y="73573"/>
                </a:lnTo>
                <a:lnTo>
                  <a:pt x="203128" y="68826"/>
                </a:lnTo>
                <a:lnTo>
                  <a:pt x="201313" y="63940"/>
                </a:lnTo>
                <a:lnTo>
                  <a:pt x="199219" y="59333"/>
                </a:lnTo>
                <a:lnTo>
                  <a:pt x="196846" y="54866"/>
                </a:lnTo>
                <a:lnTo>
                  <a:pt x="194333" y="50398"/>
                </a:lnTo>
                <a:lnTo>
                  <a:pt x="191680" y="46210"/>
                </a:lnTo>
                <a:lnTo>
                  <a:pt x="188749" y="42161"/>
                </a:lnTo>
                <a:lnTo>
                  <a:pt x="185677" y="38113"/>
                </a:lnTo>
                <a:lnTo>
                  <a:pt x="182327" y="34343"/>
                </a:lnTo>
                <a:lnTo>
                  <a:pt x="178836" y="30714"/>
                </a:lnTo>
                <a:lnTo>
                  <a:pt x="175207" y="27223"/>
                </a:lnTo>
                <a:lnTo>
                  <a:pt x="171437" y="23873"/>
                </a:lnTo>
                <a:lnTo>
                  <a:pt x="167389" y="20801"/>
                </a:lnTo>
                <a:lnTo>
                  <a:pt x="163340" y="17870"/>
                </a:lnTo>
                <a:lnTo>
                  <a:pt x="159152" y="15217"/>
                </a:lnTo>
                <a:lnTo>
                  <a:pt x="154684" y="12704"/>
                </a:lnTo>
                <a:lnTo>
                  <a:pt x="150217" y="10331"/>
                </a:lnTo>
                <a:lnTo>
                  <a:pt x="145610" y="8237"/>
                </a:lnTo>
                <a:lnTo>
                  <a:pt x="140724" y="6422"/>
                </a:lnTo>
                <a:lnTo>
                  <a:pt x="135977" y="4747"/>
                </a:lnTo>
                <a:lnTo>
                  <a:pt x="130951" y="3351"/>
                </a:lnTo>
                <a:lnTo>
                  <a:pt x="125925" y="2094"/>
                </a:lnTo>
                <a:lnTo>
                  <a:pt x="120760" y="1256"/>
                </a:lnTo>
                <a:lnTo>
                  <a:pt x="115455" y="558"/>
                </a:lnTo>
                <a:lnTo>
                  <a:pt x="110150" y="140"/>
                </a:lnTo>
                <a:lnTo>
                  <a:pt x="1047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/>
        </p:nvSpPr>
        <p:spPr>
          <a:xfrm>
            <a:off x="517675" y="2237975"/>
            <a:ext cx="3446100" cy="106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My role: 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UX designer designing an app for Max Snax from conception to delivery.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24"/>
          <p:cNvSpPr txBox="1"/>
          <p:nvPr/>
        </p:nvSpPr>
        <p:spPr>
          <a:xfrm>
            <a:off x="517675" y="4481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24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4"/>
          <p:cNvSpPr txBox="1"/>
          <p:nvPr/>
        </p:nvSpPr>
        <p:spPr>
          <a:xfrm>
            <a:off x="4800600" y="2237975"/>
            <a:ext cx="3446100" cy="15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Responsibilities</a:t>
            </a:r>
            <a:r>
              <a:rPr lang="en" dirty="0">
                <a:solidFill>
                  <a:srgbClr val="1967D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Conducting interviews, paper and digital wireframing, low and high-fidelity prototyping, conducting usability studies, accounting for accessibility, and iterating on designs.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24"/>
          <p:cNvSpPr/>
          <p:nvPr/>
        </p:nvSpPr>
        <p:spPr>
          <a:xfrm>
            <a:off x="48006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4"/>
          <p:cNvSpPr/>
          <p:nvPr/>
        </p:nvSpPr>
        <p:spPr>
          <a:xfrm>
            <a:off x="645441" y="1662440"/>
            <a:ext cx="257757" cy="256421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4"/>
          <p:cNvSpPr/>
          <p:nvPr/>
        </p:nvSpPr>
        <p:spPr>
          <a:xfrm>
            <a:off x="4914287" y="1710781"/>
            <a:ext cx="285935" cy="159748"/>
          </a:xfrm>
          <a:custGeom>
            <a:avLst/>
            <a:gdLst/>
            <a:ahLst/>
            <a:cxnLst/>
            <a:rect l="l" t="t" r="r" b="b"/>
            <a:pathLst>
              <a:path w="941" h="526" extrusionOk="0">
                <a:moveTo>
                  <a:pt x="0" y="316"/>
                </a:moveTo>
                <a:lnTo>
                  <a:pt x="105" y="316"/>
                </a:lnTo>
                <a:lnTo>
                  <a:pt x="105" y="212"/>
                </a:lnTo>
                <a:lnTo>
                  <a:pt x="0" y="212"/>
                </a:lnTo>
                <a:lnTo>
                  <a:pt x="0" y="316"/>
                </a:lnTo>
                <a:close/>
                <a:moveTo>
                  <a:pt x="0" y="525"/>
                </a:moveTo>
                <a:lnTo>
                  <a:pt x="105" y="525"/>
                </a:lnTo>
                <a:lnTo>
                  <a:pt x="105" y="421"/>
                </a:lnTo>
                <a:lnTo>
                  <a:pt x="0" y="421"/>
                </a:lnTo>
                <a:lnTo>
                  <a:pt x="0" y="525"/>
                </a:lnTo>
                <a:close/>
                <a:moveTo>
                  <a:pt x="0" y="105"/>
                </a:moveTo>
                <a:lnTo>
                  <a:pt x="105" y="105"/>
                </a:lnTo>
                <a:lnTo>
                  <a:pt x="105" y="0"/>
                </a:lnTo>
                <a:lnTo>
                  <a:pt x="0" y="0"/>
                </a:lnTo>
                <a:lnTo>
                  <a:pt x="0" y="105"/>
                </a:lnTo>
                <a:close/>
                <a:moveTo>
                  <a:pt x="209" y="316"/>
                </a:moveTo>
                <a:lnTo>
                  <a:pt x="940" y="316"/>
                </a:lnTo>
                <a:lnTo>
                  <a:pt x="940" y="212"/>
                </a:lnTo>
                <a:lnTo>
                  <a:pt x="209" y="212"/>
                </a:lnTo>
                <a:lnTo>
                  <a:pt x="209" y="316"/>
                </a:lnTo>
                <a:close/>
                <a:moveTo>
                  <a:pt x="209" y="525"/>
                </a:moveTo>
                <a:lnTo>
                  <a:pt x="940" y="525"/>
                </a:lnTo>
                <a:lnTo>
                  <a:pt x="940" y="421"/>
                </a:lnTo>
                <a:lnTo>
                  <a:pt x="209" y="421"/>
                </a:lnTo>
                <a:lnTo>
                  <a:pt x="209" y="525"/>
                </a:lnTo>
                <a:close/>
                <a:moveTo>
                  <a:pt x="209" y="0"/>
                </a:moveTo>
                <a:lnTo>
                  <a:pt x="209" y="105"/>
                </a:lnTo>
                <a:lnTo>
                  <a:pt x="940" y="105"/>
                </a:lnTo>
                <a:lnTo>
                  <a:pt x="940" y="0"/>
                </a:lnTo>
                <a:lnTo>
                  <a:pt x="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335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/>
        </p:nvSpPr>
        <p:spPr>
          <a:xfrm>
            <a:off x="-460025" y="188685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Understanding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user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25"/>
          <p:cNvSpPr txBox="1"/>
          <p:nvPr/>
        </p:nvSpPr>
        <p:spPr>
          <a:xfrm>
            <a:off x="3712425" y="1886850"/>
            <a:ext cx="39465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research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Personas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statements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journey maps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1" name="Google Shape;121;p25"/>
          <p:cNvCxnSpPr/>
          <p:nvPr/>
        </p:nvCxnSpPr>
        <p:spPr>
          <a:xfrm>
            <a:off x="3504450" y="1982525"/>
            <a:ext cx="0" cy="1192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/>
          <p:nvPr/>
        </p:nvSpPr>
        <p:spPr>
          <a:xfrm>
            <a:off x="517675" y="1679626"/>
            <a:ext cx="7938900" cy="284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6"/>
          <p:cNvSpPr txBox="1"/>
          <p:nvPr/>
        </p:nvSpPr>
        <p:spPr>
          <a:xfrm>
            <a:off x="517675" y="4481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summary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26"/>
          <p:cNvSpPr txBox="1"/>
          <p:nvPr/>
        </p:nvSpPr>
        <p:spPr>
          <a:xfrm>
            <a:off x="795175" y="2080800"/>
            <a:ext cx="73839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 conducted interviews and created empathy maps to understand the users I’m </a:t>
            </a:r>
            <a:b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designing for and their needs. A primary user group identified through research </a:t>
            </a:r>
            <a:b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was working adults who don’t have time to stand in queues. </a:t>
            </a:r>
            <a:endParaRPr sz="12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This user group confirmed initial assumptions about Max Snax customers, but research </a:t>
            </a:r>
            <a:b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also revealed that time was not the only factor limiting users from cooking at home. </a:t>
            </a:r>
            <a:b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Other user problems included obligations, interests, or challenges that make it </a:t>
            </a:r>
            <a:b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difficult to order snacks.</a:t>
            </a:r>
            <a:endParaRPr sz="1200" b="1" dirty="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6"/>
          <p:cNvSpPr/>
          <p:nvPr/>
        </p:nvSpPr>
        <p:spPr>
          <a:xfrm>
            <a:off x="4230475" y="1449812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6"/>
          <p:cNvSpPr/>
          <p:nvPr/>
        </p:nvSpPr>
        <p:spPr>
          <a:xfrm>
            <a:off x="4373201" y="1592526"/>
            <a:ext cx="227849" cy="227849"/>
          </a:xfrm>
          <a:custGeom>
            <a:avLst/>
            <a:gdLst/>
            <a:ahLst/>
            <a:cxnLst/>
            <a:rect l="l" t="t" r="r" b="b"/>
            <a:pathLst>
              <a:path w="940" h="941" extrusionOk="0">
                <a:moveTo>
                  <a:pt x="835" y="0"/>
                </a:moveTo>
                <a:lnTo>
                  <a:pt x="104" y="0"/>
                </a:lnTo>
                <a:cubicBezTo>
                  <a:pt x="47" y="0"/>
                  <a:pt x="0" y="48"/>
                  <a:pt x="0" y="105"/>
                </a:cubicBezTo>
                <a:lnTo>
                  <a:pt x="0" y="835"/>
                </a:lnTo>
                <a:cubicBezTo>
                  <a:pt x="0" y="892"/>
                  <a:pt x="47" y="940"/>
                  <a:pt x="104" y="940"/>
                </a:cubicBezTo>
                <a:lnTo>
                  <a:pt x="835" y="940"/>
                </a:lnTo>
                <a:cubicBezTo>
                  <a:pt x="891" y="940"/>
                  <a:pt x="939" y="892"/>
                  <a:pt x="939" y="835"/>
                </a:cubicBezTo>
                <a:lnTo>
                  <a:pt x="939" y="105"/>
                </a:lnTo>
                <a:cubicBezTo>
                  <a:pt x="939" y="48"/>
                  <a:pt x="891" y="0"/>
                  <a:pt x="835" y="0"/>
                </a:cubicBezTo>
                <a:close/>
                <a:moveTo>
                  <a:pt x="313" y="734"/>
                </a:moveTo>
                <a:lnTo>
                  <a:pt x="208" y="734"/>
                </a:lnTo>
                <a:lnTo>
                  <a:pt x="208" y="367"/>
                </a:lnTo>
                <a:lnTo>
                  <a:pt x="313" y="367"/>
                </a:lnTo>
                <a:lnTo>
                  <a:pt x="313" y="734"/>
                </a:lnTo>
                <a:close/>
                <a:moveTo>
                  <a:pt x="522" y="734"/>
                </a:moveTo>
                <a:lnTo>
                  <a:pt x="417" y="734"/>
                </a:lnTo>
                <a:lnTo>
                  <a:pt x="417" y="212"/>
                </a:lnTo>
                <a:lnTo>
                  <a:pt x="522" y="212"/>
                </a:lnTo>
                <a:lnTo>
                  <a:pt x="522" y="734"/>
                </a:lnTo>
                <a:close/>
                <a:moveTo>
                  <a:pt x="730" y="734"/>
                </a:moveTo>
                <a:lnTo>
                  <a:pt x="626" y="734"/>
                </a:lnTo>
                <a:lnTo>
                  <a:pt x="626" y="525"/>
                </a:lnTo>
                <a:lnTo>
                  <a:pt x="730" y="525"/>
                </a:lnTo>
                <a:lnTo>
                  <a:pt x="730" y="7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/>
        </p:nvSpPr>
        <p:spPr>
          <a:xfrm>
            <a:off x="517675" y="4481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pain points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27"/>
          <p:cNvSpPr txBox="1"/>
          <p:nvPr/>
        </p:nvSpPr>
        <p:spPr>
          <a:xfrm>
            <a:off x="746163" y="2309850"/>
            <a:ext cx="1872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Time</a:t>
            </a:r>
            <a:endParaRPr sz="1600"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746175" y="2823475"/>
            <a:ext cx="1872600" cy="92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Working adults are too busy to stand in queues</a:t>
            </a:r>
            <a:endParaRPr dirty="0"/>
          </a:p>
        </p:txBody>
      </p:sp>
      <p:sp>
        <p:nvSpPr>
          <p:cNvPr id="138" name="Google Shape;138;p27"/>
          <p:cNvSpPr txBox="1"/>
          <p:nvPr/>
        </p:nvSpPr>
        <p:spPr>
          <a:xfrm>
            <a:off x="3563550" y="2309850"/>
            <a:ext cx="1872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Accessibility</a:t>
            </a:r>
            <a:endParaRPr sz="1600"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3265800" y="2823475"/>
            <a:ext cx="2468100" cy="92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Platforms for ordering snacks are not equipped with assistive technologies</a:t>
            </a:r>
            <a:endParaRPr dirty="0"/>
          </a:p>
        </p:txBody>
      </p:sp>
      <p:sp>
        <p:nvSpPr>
          <p:cNvPr id="140" name="Google Shape;140;p27"/>
          <p:cNvSpPr txBox="1"/>
          <p:nvPr/>
        </p:nvSpPr>
        <p:spPr>
          <a:xfrm>
            <a:off x="6453075" y="2309850"/>
            <a:ext cx="1872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IA</a:t>
            </a:r>
            <a:endParaRPr sz="1600"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6380925" y="2823475"/>
            <a:ext cx="20169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Text-heavy menus in apps are often difficult to read and order from</a:t>
            </a:r>
            <a:endParaRPr dirty="0"/>
          </a:p>
        </p:txBody>
      </p:sp>
      <p:sp>
        <p:nvSpPr>
          <p:cNvPr id="142" name="Google Shape;142;p27"/>
          <p:cNvSpPr/>
          <p:nvPr/>
        </p:nvSpPr>
        <p:spPr>
          <a:xfrm>
            <a:off x="1353675" y="1749246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43" name="Google Shape;143;p27"/>
          <p:cNvSpPr/>
          <p:nvPr/>
        </p:nvSpPr>
        <p:spPr>
          <a:xfrm>
            <a:off x="4243200" y="17140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44" name="Google Shape;144;p27"/>
          <p:cNvSpPr/>
          <p:nvPr/>
        </p:nvSpPr>
        <p:spPr>
          <a:xfrm>
            <a:off x="7132725" y="1749246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/>
        </p:nvSpPr>
        <p:spPr>
          <a:xfrm>
            <a:off x="517675" y="4481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Persona: </a:t>
            </a:r>
            <a:r>
              <a:rPr lang="en" sz="2400" b="1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Priya</a:t>
            </a:r>
            <a:endParaRPr sz="2400" b="1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517675" y="1369600"/>
            <a:ext cx="2451300" cy="2446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Problem statement:</a:t>
            </a:r>
            <a:endParaRPr dirty="0">
              <a:solidFill>
                <a:srgbClr val="EA433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Ying is a busy working </a:t>
            </a:r>
            <a:b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adult who needs easy access to healthy food ordering options because they have no time to stand in queues</a:t>
            </a:r>
            <a:endParaRPr dirty="0"/>
          </a:p>
        </p:txBody>
      </p:sp>
      <p:pic>
        <p:nvPicPr>
          <p:cNvPr id="151" name="Google Shape;151;p28"/>
          <p:cNvPicPr preferRelativeResize="0"/>
          <p:nvPr/>
        </p:nvPicPr>
        <p:blipFill rotWithShape="1">
          <a:blip r:embed="rId3">
            <a:alphaModFix/>
          </a:blip>
          <a:srcRect l="794" t="1522" r="1127" b="1474"/>
          <a:stretch/>
        </p:blipFill>
        <p:spPr>
          <a:xfrm>
            <a:off x="3268900" y="1415350"/>
            <a:ext cx="5440077" cy="2913676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E3B34E-A635-6703-3D09-E1E35CF05633}"/>
              </a:ext>
            </a:extLst>
          </p:cNvPr>
          <p:cNvSpPr/>
          <p:nvPr/>
        </p:nvSpPr>
        <p:spPr>
          <a:xfrm>
            <a:off x="3828080" y="2983425"/>
            <a:ext cx="689675" cy="201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Priya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/>
        </p:nvSpPr>
        <p:spPr>
          <a:xfrm>
            <a:off x="517675" y="4481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journey map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29"/>
          <p:cNvSpPr txBox="1"/>
          <p:nvPr/>
        </p:nvSpPr>
        <p:spPr>
          <a:xfrm>
            <a:off x="517675" y="1370150"/>
            <a:ext cx="24213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Mapping Priya’s user journey revealed how helpful it would be for </a:t>
            </a:r>
            <a:b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users to have access to a dedicated snack ordering app.</a:t>
            </a:r>
            <a:endParaRPr dirty="0"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675" y="1370150"/>
            <a:ext cx="5823549" cy="31676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3A60A6A-6D68-8497-64AE-6EE5B31C9F42}"/>
              </a:ext>
            </a:extLst>
          </p:cNvPr>
          <p:cNvSpPr/>
          <p:nvPr/>
        </p:nvSpPr>
        <p:spPr>
          <a:xfrm>
            <a:off x="3657598" y="1370150"/>
            <a:ext cx="627683" cy="210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Priya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975</Words>
  <Application>Microsoft Office PowerPoint</Application>
  <PresentationFormat>On-screen Show (16:9)</PresentationFormat>
  <Paragraphs>118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Open Sans SemiBold</vt:lpstr>
      <vt:lpstr>Open Sans</vt:lpstr>
      <vt:lpstr>Calibri</vt:lpstr>
      <vt:lpstr>Google Sans Medium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Akshit Gandotra</cp:lastModifiedBy>
  <cp:revision>4</cp:revision>
  <dcterms:modified xsi:type="dcterms:W3CDTF">2022-08-08T19:53:51Z</dcterms:modified>
</cp:coreProperties>
</file>