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58696518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758696518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58696518b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758696518b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758696518b_0_1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758696518b_0_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758696518b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758696518b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758696518b_0_2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758696518b_0_2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758696518b_0_2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758696518b_0_2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758696518b_0_2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758696518b_0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758696518b_0_2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758696518b_0_2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758696518b_0_2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758696518b_0_2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758696518b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758696518b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758696518b_0_1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758696518b_0_1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58696518b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758696518b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758696518b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758696518b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58696518b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758696518b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758696518b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758696518b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758696518b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758696518b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758696518b_0_2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758696518b_0_2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100875"/>
            <a:ext cx="3902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 Contest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INFO 6205 PSA</a:t>
            </a:r>
            <a:endParaRPr sz="3000"/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989650" y="28232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Akshit Kallepalli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002771603</a:t>
            </a:r>
            <a:endParaRPr/>
          </a:p>
        </p:txBody>
      </p:sp>
      <p:sp>
        <p:nvSpPr>
          <p:cNvPr id="324" name="Google Shape;324;p25"/>
          <p:cNvSpPr txBox="1"/>
          <p:nvPr>
            <p:ph type="ctrTitle"/>
          </p:nvPr>
        </p:nvSpPr>
        <p:spPr>
          <a:xfrm>
            <a:off x="882500" y="1973775"/>
            <a:ext cx="40950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/>
              <a:t>Lesson 2: Intractability II (P, NP, NP Hard, and </a:t>
            </a:r>
            <a:r>
              <a:rPr lang="en" sz="1960"/>
              <a:t>NP-complete</a:t>
            </a:r>
            <a:r>
              <a:rPr lang="en" sz="1960"/>
              <a:t>)</a:t>
            </a:r>
            <a:endParaRPr sz="1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>
            <p:ph type="title"/>
          </p:nvPr>
        </p:nvSpPr>
        <p:spPr>
          <a:xfrm>
            <a:off x="1303800" y="775625"/>
            <a:ext cx="7030500" cy="640800"/>
          </a:xfrm>
          <a:prstGeom prst="rect">
            <a:avLst/>
          </a:prstGeom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</a:t>
            </a:r>
            <a:endParaRPr/>
          </a:p>
        </p:txBody>
      </p:sp>
      <p:sp>
        <p:nvSpPr>
          <p:cNvPr id="379" name="Google Shape;379;p34"/>
          <p:cNvSpPr txBox="1"/>
          <p:nvPr/>
        </p:nvSpPr>
        <p:spPr>
          <a:xfrm>
            <a:off x="1303800" y="1696075"/>
            <a:ext cx="5090700" cy="24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Scheduling: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Optimizing resource utilization through efficient allocation.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Data Packet Routing: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Ensuring efficient transmission by making informed routing decisions.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Allocation for Projects: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Effective distribution of resources to maximize project outcomes.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NP-Complete Problems: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Tackling complex problems with elusive efficient solutions.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/>
          <p:nvPr>
            <p:ph type="title"/>
          </p:nvPr>
        </p:nvSpPr>
        <p:spPr>
          <a:xfrm>
            <a:off x="824000" y="1613825"/>
            <a:ext cx="7626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Quiz Questions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/>
          <p:nvPr>
            <p:ph idx="1" type="body"/>
          </p:nvPr>
        </p:nvSpPr>
        <p:spPr>
          <a:xfrm>
            <a:off x="1347975" y="754875"/>
            <a:ext cx="7485300" cy="18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Question 1: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Which of the following statements are true about the P complexity class? (Select all that apply)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A) Problems in P can be solved by a deterministic Turing machine in polynomial time.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B) P stands for "Polynomial time."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C) If a problem is in P, it is also in NP.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D) P = NP has been proven to be true.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Correct Answer: A, B, C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36"/>
          <p:cNvSpPr txBox="1"/>
          <p:nvPr>
            <p:ph idx="1" type="body"/>
          </p:nvPr>
        </p:nvSpPr>
        <p:spPr>
          <a:xfrm>
            <a:off x="1401000" y="2939275"/>
            <a:ext cx="7485300" cy="18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 txBox="1"/>
          <p:nvPr>
            <p:ph idx="1" type="body"/>
          </p:nvPr>
        </p:nvSpPr>
        <p:spPr>
          <a:xfrm>
            <a:off x="1347975" y="754875"/>
            <a:ext cx="7485300" cy="18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Question 2: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Select the correct statements about the NP complexity class: (Select all that apply)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A) NP stands for "Nondeterministic Polynomial time."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B) Problems in NP can only be solved using exponential time algorithms.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C) If a problem is in NP, it can be verified in polynomial time on a deterministic Turing machine.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D) NP-complete problems are a subset of NP problems.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Correct Answer: A, C, D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7"/>
          <p:cNvSpPr txBox="1"/>
          <p:nvPr>
            <p:ph idx="1" type="body"/>
          </p:nvPr>
        </p:nvSpPr>
        <p:spPr>
          <a:xfrm>
            <a:off x="1401000" y="2939275"/>
            <a:ext cx="7485300" cy="18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/>
          <p:nvPr>
            <p:ph idx="1" type="body"/>
          </p:nvPr>
        </p:nvSpPr>
        <p:spPr>
          <a:xfrm>
            <a:off x="1347975" y="754875"/>
            <a:ext cx="7485300" cy="18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Question 3: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Which of the following correctly define an NP-hard problem? (Select all that apply)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A) An NP-hard problem is solvable in polynomial time by a deterministic Turing machine.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B) NP-hard problems are a subset of NP problems.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C) Reducing an NP-complete problem to an NP-hard problem preserves computational complexity.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D) NP-hardness is a measure of a problem's computational difficulty, even compared to other NP problems.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Correct Answer: B, C, D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8"/>
          <p:cNvSpPr txBox="1"/>
          <p:nvPr>
            <p:ph idx="1" type="body"/>
          </p:nvPr>
        </p:nvSpPr>
        <p:spPr>
          <a:xfrm>
            <a:off x="1401000" y="2939275"/>
            <a:ext cx="7485300" cy="18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idx="1" type="body"/>
          </p:nvPr>
        </p:nvSpPr>
        <p:spPr>
          <a:xfrm>
            <a:off x="1347975" y="754875"/>
            <a:ext cx="7485300" cy="18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Question 4: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Which of the following statements accurately describe an NP-complete problem? (Select all that apply)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A) An NP-complete problem can be solved by a nondeterministic Turing machine in polynomial time.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B) Every problem in NP can be reduced to an NP-complete problem in polynomial time.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C) NP-complete problems are considered to be among the hardest problems in NP.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D) If an NP-complete problem is solved in polynomial time, then P = NP.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Correct Answer: B, C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39"/>
          <p:cNvSpPr txBox="1"/>
          <p:nvPr>
            <p:ph idx="1" type="body"/>
          </p:nvPr>
        </p:nvSpPr>
        <p:spPr>
          <a:xfrm>
            <a:off x="1401000" y="2939275"/>
            <a:ext cx="7485300" cy="18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>
            <p:ph idx="1" type="body"/>
          </p:nvPr>
        </p:nvSpPr>
        <p:spPr>
          <a:xfrm>
            <a:off x="1347975" y="754875"/>
            <a:ext cx="7485300" cy="18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Question 5: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Which of the following are characteristics of an NP problem? (Select all that apply)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A) An NP problem can be solved by a deterministic Turing machine in polynomial time.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B) The solution to an NP problem can be verified in polynomial time.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C) If an NP problem can be solved in polynomial time, then P = NP.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D) NP problems are a subset of P problems.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0">
                <a:latin typeface="Times New Roman"/>
                <a:ea typeface="Times New Roman"/>
                <a:cs typeface="Times New Roman"/>
                <a:sym typeface="Times New Roman"/>
              </a:rPr>
              <a:t>Correct Answer: B, C</a:t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40"/>
          <p:cNvSpPr txBox="1"/>
          <p:nvPr>
            <p:ph idx="1" type="body"/>
          </p:nvPr>
        </p:nvSpPr>
        <p:spPr>
          <a:xfrm>
            <a:off x="1401000" y="2939275"/>
            <a:ext cx="7485300" cy="18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/>
          <p:nvPr>
            <p:ph type="title"/>
          </p:nvPr>
        </p:nvSpPr>
        <p:spPr>
          <a:xfrm>
            <a:off x="3378425" y="1830300"/>
            <a:ext cx="19122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type="title"/>
          </p:nvPr>
        </p:nvSpPr>
        <p:spPr>
          <a:xfrm>
            <a:off x="1303800" y="729025"/>
            <a:ext cx="7030500" cy="640800"/>
          </a:xfrm>
          <a:prstGeom prst="rect">
            <a:avLst/>
          </a:prstGeom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30" name="Google Shape;330;p26"/>
          <p:cNvSpPr txBox="1"/>
          <p:nvPr/>
        </p:nvSpPr>
        <p:spPr>
          <a:xfrm>
            <a:off x="1303800" y="1565425"/>
            <a:ext cx="57108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complexity is a branch of theoretical computer science that studies the resources, particularly time and space, required to solve computational problems.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aims to understand the inherent difficulty of problems and classify them based on their solvability and resource consumption.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classification helps us identify the boundaries of efficient computation and the limits of what can be feasibly solved within a reasonable timeframe.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presentation will delve into four important complexity classes: P, NP, NP-Hard, and NP-Complete.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1303800" y="738325"/>
            <a:ext cx="7030500" cy="999300"/>
          </a:xfrm>
          <a:prstGeom prst="rect">
            <a:avLst/>
          </a:prstGeom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Classes Overview</a:t>
            </a:r>
            <a:endParaRPr/>
          </a:p>
        </p:txBody>
      </p:sp>
      <p:sp>
        <p:nvSpPr>
          <p:cNvPr id="336" name="Google Shape;336;p27"/>
          <p:cNvSpPr txBox="1"/>
          <p:nvPr/>
        </p:nvSpPr>
        <p:spPr>
          <a:xfrm>
            <a:off x="1303800" y="1682325"/>
            <a:ext cx="5090700" cy="22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classes are sets of computational problems with similar properties and resource requirements.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fundamental complexity classes under discussion: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Contains problems solvable in polynomial time by a deterministic Turing machine.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NP: Encompasses problems where the correctness of a solution can be verified in polynomial time.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NP-Hard: Consists of problems that are at least as hard as the hardest problems in NP.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NP-Complete: Subset of NP-Hard problems that are also in NP.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omplexity Classes | The Road Ahead" id="337" name="Google Shape;3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000" y="1682325"/>
            <a:ext cx="2313650" cy="196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1303800" y="701075"/>
            <a:ext cx="7030500" cy="691800"/>
          </a:xfrm>
          <a:prstGeom prst="rect">
            <a:avLst/>
          </a:prstGeom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(Polynomial Time)</a:t>
            </a:r>
            <a:endParaRPr/>
          </a:p>
        </p:txBody>
      </p:sp>
      <p:sp>
        <p:nvSpPr>
          <p:cNvPr id="343" name="Google Shape;343;p28"/>
          <p:cNvSpPr txBox="1"/>
          <p:nvPr/>
        </p:nvSpPr>
        <p:spPr>
          <a:xfrm>
            <a:off x="1303800" y="1290475"/>
            <a:ext cx="5090700" cy="3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Efficient Solvability in P: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in P are known for their efficient solvability.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problem is in P if a deterministic Turing machine can solve it in polynomial time.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Polynomial Time Complexity: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 time complexity signifies an algorithm's time requirement.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scales polynomially with the input size of the problem.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Practical Solvability: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problems are practically solvable for moderate input sizes.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Solving P problems is feasible within acceptable time limits.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Examples of P Problems: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Sorting a list of numbers efficiently falls under P.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 for an element in an array is a P problem.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arithmetic operations, like addition and multiplication, are P problems.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>
            <p:ph type="title"/>
          </p:nvPr>
        </p:nvSpPr>
        <p:spPr>
          <a:xfrm>
            <a:off x="1303800" y="728975"/>
            <a:ext cx="7030500" cy="538200"/>
          </a:xfrm>
          <a:prstGeom prst="rect">
            <a:avLst/>
          </a:prstGeom>
        </p:spPr>
        <p:txBody>
          <a:bodyPr anchorCtr="0" anchor="t" bIns="91425" lIns="5715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 (Nondeterministic Polynomial Time)</a:t>
            </a:r>
            <a:endParaRPr/>
          </a:p>
        </p:txBody>
      </p:sp>
      <p:sp>
        <p:nvSpPr>
          <p:cNvPr id="349" name="Google Shape;349;p29"/>
          <p:cNvSpPr txBox="1"/>
          <p:nvPr/>
        </p:nvSpPr>
        <p:spPr>
          <a:xfrm>
            <a:off x="1303800" y="1267175"/>
            <a:ext cx="5443500" cy="3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NP Complexity Class: Verification of Solutions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 includes problems with verifiable solutions in polynomial time.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Solutions are validated by deterministic Turing machines.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Nondeterministic Turing Machines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Nondeterministic models explore multiple paths simultaneously.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Hypothetical concept aiding theoretical analysis.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Efficient Solution Verification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 problems allow for efficient solution confirmation.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solutions are checked for correctness in polynomial time.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Examples: 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Traveling Salesman Problem (TSP)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Satisfiability Problem (SAT)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Tower of Hanoi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/>
          <p:nvPr>
            <p:ph type="title"/>
          </p:nvPr>
        </p:nvSpPr>
        <p:spPr>
          <a:xfrm>
            <a:off x="1303800" y="719725"/>
            <a:ext cx="7030500" cy="687300"/>
          </a:xfrm>
          <a:prstGeom prst="rect">
            <a:avLst/>
          </a:prstGeom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NP-Complete</a:t>
            </a:r>
            <a:endParaRPr/>
          </a:p>
        </p:txBody>
      </p:sp>
      <p:sp>
        <p:nvSpPr>
          <p:cNvPr id="355" name="Google Shape;355;p30"/>
          <p:cNvSpPr txBox="1"/>
          <p:nvPr/>
        </p:nvSpPr>
        <p:spPr>
          <a:xfrm>
            <a:off x="1303800" y="1677625"/>
            <a:ext cx="50907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 NP-Complete Problems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Subset of NP problems.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Equally hard as NP-Hard problems.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to understanding feasible vs. infeasible tasks.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 Significance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Vital in computer science, logistics, manufacturing.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complex decision-making and optimization.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difficulty, approximations and heuristics are sought.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3: Examples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Satisfiability Problem (SAT).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Traveling Salesman Problem (TSP) on metric graphs</a:t>
            </a: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Knapsack Problem (decision version).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1303800" y="729025"/>
            <a:ext cx="7030500" cy="659400"/>
          </a:xfrm>
          <a:prstGeom prst="rect">
            <a:avLst/>
          </a:prstGeom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NP-Hard</a:t>
            </a:r>
            <a:endParaRPr/>
          </a:p>
        </p:txBody>
      </p:sp>
      <p:sp>
        <p:nvSpPr>
          <p:cNvPr id="361" name="Google Shape;361;p31"/>
          <p:cNvSpPr txBox="1"/>
          <p:nvPr/>
        </p:nvSpPr>
        <p:spPr>
          <a:xfrm>
            <a:off x="1303800" y="1584050"/>
            <a:ext cx="5090700" cy="32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NP-Hard Problems Overview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NP-Hard problems are as hard as the hardest problems in NP class.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not belong to NP, lacking efficient verification algorithms.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Poses computational challenges and lacks known polynomial-time solutions.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Significance and Complexity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NP-Hard problems are encountered across various fields.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used to model optimization and decision-making scenarios.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challenges, efforts continue to find efficient solutions or approximations.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Examples: 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Traveling Salesman Problem (TSP)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Knapsack Problem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Coloring Problem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1303800" y="773700"/>
            <a:ext cx="7030500" cy="640800"/>
          </a:xfrm>
          <a:prstGeom prst="rect">
            <a:avLst/>
          </a:prstGeom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vs. NP Problem</a:t>
            </a:r>
            <a:endParaRPr/>
          </a:p>
        </p:txBody>
      </p:sp>
      <p:sp>
        <p:nvSpPr>
          <p:cNvPr id="367" name="Google Shape;367;p32"/>
          <p:cNvSpPr txBox="1"/>
          <p:nvPr/>
        </p:nvSpPr>
        <p:spPr>
          <a:xfrm>
            <a:off x="1303800" y="1461100"/>
            <a:ext cx="50907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Central Question</a:t>
            </a: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 = NP or P ≠ NP?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Positive Solution (P = NP):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Polynomial-time verifiers imply polynomial-time algorithms.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Revolutionary impact on problem-solving efficiency.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Breakthroughs in cryptography and optimization.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Negative Solution (P ≠ NP):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exist that are hard to solve but easy to verify.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limits to certain computational tasks.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Significance: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in theoretical computer science.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implications for algorithmic complexity.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Millennium Prize Problem:</a:t>
            </a:r>
            <a:endParaRPr b="1"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seven unsolved problems.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Offers a million-dollar reward for a solution.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Illustrates its importance in mathematics and computer science.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1303800" y="773700"/>
            <a:ext cx="7030500" cy="640800"/>
          </a:xfrm>
          <a:prstGeom prst="rect">
            <a:avLst/>
          </a:prstGeom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P Hard vs. NP Complete</a:t>
            </a:r>
            <a:endParaRPr/>
          </a:p>
        </p:txBody>
      </p:sp>
      <p:sp>
        <p:nvSpPr>
          <p:cNvPr id="373" name="Google Shape;373;p33"/>
          <p:cNvSpPr txBox="1"/>
          <p:nvPr/>
        </p:nvSpPr>
        <p:spPr>
          <a:xfrm>
            <a:off x="1303800" y="1414500"/>
            <a:ext cx="50907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NP-Complete problem is NP-Hard, but not every NP-Hard problem is NP-Complete.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NP-Hard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Traveling Salesman Problem (TSP)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TSP is NP-Hard because it's at least as difficult as any problem in NP.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Solutions can be verified in polynomial time, but finding the optimal solution efficiently is challenging.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NP-Complete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Knapsack Problem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Knapsack Problem is NP-Complete, implying its solutions could lead to solutions for many other problems in NP.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It's a special subset of NP-Hard problems with implications for the broader class NP.</a:t>
            </a:r>
            <a:endParaRPr sz="12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