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292" r:id="rId8"/>
    <p:sldId id="293" r:id="rId9"/>
    <p:sldId id="294" r:id="rId10"/>
    <p:sldId id="295" r:id="rId11"/>
    <p:sldId id="261" r:id="rId12"/>
    <p:sldId id="263" r:id="rId13"/>
    <p:sldId id="267" r:id="rId14"/>
    <p:sldId id="296" r:id="rId15"/>
    <p:sldId id="297" r:id="rId16"/>
    <p:sldId id="262" r:id="rId17"/>
    <p:sldId id="328" r:id="rId18"/>
    <p:sldId id="275" r:id="rId19"/>
    <p:sldId id="329" r:id="rId20"/>
    <p:sldId id="330" r:id="rId21"/>
    <p:sldId id="278" r:id="rId22"/>
    <p:sldId id="332" r:id="rId23"/>
    <p:sldId id="273" r:id="rId24"/>
    <p:sldId id="285" r:id="rId25"/>
    <p:sldId id="333" r:id="rId26"/>
  </p:sldIdLst>
  <p:sldSz cx="9144000" cy="5143500"/>
  <p:notesSz cx="6858000" cy="9144000"/>
  <p:embeddedFontLst>
    <p:embeddedFont>
      <p:font typeface="Fira Sans Extra Condensed" panose="020B0603050000020004"/>
      <p:regular r:id="rId30"/>
    </p:embeddedFont>
    <p:embeddedFont>
      <p:font typeface="Roboto" panose="02000000000000000000"/>
      <p:regular r:id="rId31"/>
    </p:embeddedFont>
    <p:embeddedFont>
      <p:font typeface="Fira Sans Extra Condensed SemiBold" panose="020B0603050000020004"/>
      <p:regular r:id="rId32"/>
      <p:bold r:id="rId33"/>
      <p:italic r:id="rId34"/>
      <p:boldItalic r:id="rId35"/>
    </p:embeddedFont>
    <p:embeddedFont>
      <p:font typeface="Bookman Old Style" panose="02050604050505020204" charset="0"/>
      <p:regular r:id="rId36"/>
      <p:bold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1C96BA1-3EA7-49F1-8FDB-26B73D09E0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42"/>
        <p:cNvGrpSpPr/>
        <p:nvPr/>
      </p:nvGrpSpPr>
      <p:grpSpPr>
        <a:xfrm>
          <a:off x="0" y="0"/>
          <a:ext cx="0" cy="0"/>
          <a:chOff x="0" y="0"/>
          <a:chExt cx="0" cy="0"/>
        </a:xfrm>
      </p:grpSpPr>
      <p:sp>
        <p:nvSpPr>
          <p:cNvPr id="43" name="Google Shape;43;gdcb566e1d5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ge96fd5876e_0_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2" name="Shape 932"/>
        <p:cNvGrpSpPr/>
        <p:nvPr/>
      </p:nvGrpSpPr>
      <p:grpSpPr>
        <a:xfrm>
          <a:off x="0" y="0"/>
          <a:ext cx="0" cy="0"/>
          <a:chOff x="0" y="0"/>
          <a:chExt cx="0" cy="0"/>
        </a:xfrm>
      </p:grpSpPr>
      <p:sp>
        <p:nvSpPr>
          <p:cNvPr id="933" name="Google Shape;933;ge96fd5876e_0_11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ge96fd5876e_0_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ge96fd5876e_0_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6" name="Shape 586"/>
        <p:cNvGrpSpPr/>
        <p:nvPr/>
      </p:nvGrpSpPr>
      <p:grpSpPr>
        <a:xfrm>
          <a:off x="0" y="0"/>
          <a:ext cx="0" cy="0"/>
          <a:chOff x="0" y="0"/>
          <a:chExt cx="0" cy="0"/>
        </a:xfrm>
      </p:grpSpPr>
      <p:sp>
        <p:nvSpPr>
          <p:cNvPr id="587" name="Google Shape;587;ge96fd5876e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6" name="Shape 586"/>
        <p:cNvGrpSpPr/>
        <p:nvPr/>
      </p:nvGrpSpPr>
      <p:grpSpPr>
        <a:xfrm>
          <a:off x="0" y="0"/>
          <a:ext cx="0" cy="0"/>
          <a:chOff x="0" y="0"/>
          <a:chExt cx="0" cy="0"/>
        </a:xfrm>
      </p:grpSpPr>
      <p:sp>
        <p:nvSpPr>
          <p:cNvPr id="587" name="Google Shape;587;ge96fd5876e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2" name="Shape 1652"/>
        <p:cNvGrpSpPr/>
        <p:nvPr/>
      </p:nvGrpSpPr>
      <p:grpSpPr>
        <a:xfrm>
          <a:off x="0" y="0"/>
          <a:ext cx="0" cy="0"/>
          <a:chOff x="0" y="0"/>
          <a:chExt cx="0" cy="0"/>
        </a:xfrm>
      </p:grpSpPr>
      <p:sp>
        <p:nvSpPr>
          <p:cNvPr id="1653" name="Google Shape;1653;ge96fd5876e_0_25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e96fd5876e_0_25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6" name="Shape 586"/>
        <p:cNvGrpSpPr/>
        <p:nvPr/>
      </p:nvGrpSpPr>
      <p:grpSpPr>
        <a:xfrm>
          <a:off x="0" y="0"/>
          <a:ext cx="0" cy="0"/>
          <a:chOff x="0" y="0"/>
          <a:chExt cx="0" cy="0"/>
        </a:xfrm>
      </p:grpSpPr>
      <p:sp>
        <p:nvSpPr>
          <p:cNvPr id="587" name="Google Shape;587;ge96fd5876e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6" name="Shape 586"/>
        <p:cNvGrpSpPr/>
        <p:nvPr/>
      </p:nvGrpSpPr>
      <p:grpSpPr>
        <a:xfrm>
          <a:off x="0" y="0"/>
          <a:ext cx="0" cy="0"/>
          <a:chOff x="0" y="0"/>
          <a:chExt cx="0" cy="0"/>
        </a:xfrm>
      </p:grpSpPr>
      <p:sp>
        <p:nvSpPr>
          <p:cNvPr id="587" name="Google Shape;587;ge96fd5876e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1" name="Shape 1851"/>
        <p:cNvGrpSpPr/>
        <p:nvPr/>
      </p:nvGrpSpPr>
      <p:grpSpPr>
        <a:xfrm>
          <a:off x="0" y="0"/>
          <a:ext cx="0" cy="0"/>
          <a:chOff x="0" y="0"/>
          <a:chExt cx="0" cy="0"/>
        </a:xfrm>
      </p:grpSpPr>
      <p:sp>
        <p:nvSpPr>
          <p:cNvPr id="1852" name="Google Shape;1852;ge96fd5876e_0_35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e77f93ad05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6" name="Shape 586"/>
        <p:cNvGrpSpPr/>
        <p:nvPr/>
      </p:nvGrpSpPr>
      <p:grpSpPr>
        <a:xfrm>
          <a:off x="0" y="0"/>
          <a:ext cx="0" cy="0"/>
          <a:chOff x="0" y="0"/>
          <a:chExt cx="0" cy="0"/>
        </a:xfrm>
      </p:grpSpPr>
      <p:sp>
        <p:nvSpPr>
          <p:cNvPr id="587" name="Google Shape;587;ge96fd5876e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2" name="Shape 1432"/>
        <p:cNvGrpSpPr/>
        <p:nvPr/>
      </p:nvGrpSpPr>
      <p:grpSpPr>
        <a:xfrm>
          <a:off x="0" y="0"/>
          <a:ext cx="0" cy="0"/>
          <a:chOff x="0" y="0"/>
          <a:chExt cx="0" cy="0"/>
        </a:xfrm>
      </p:grpSpPr>
      <p:sp>
        <p:nvSpPr>
          <p:cNvPr id="1433" name="Google Shape;1433;ge96fd5876e_0_28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4" name="Shape 2254"/>
        <p:cNvGrpSpPr/>
        <p:nvPr/>
      </p:nvGrpSpPr>
      <p:grpSpPr>
        <a:xfrm>
          <a:off x="0" y="0"/>
          <a:ext cx="0" cy="0"/>
          <a:chOff x="0" y="0"/>
          <a:chExt cx="0" cy="0"/>
        </a:xfrm>
      </p:grpSpPr>
      <p:sp>
        <p:nvSpPr>
          <p:cNvPr id="2255" name="Google Shape;2255;ge96fd5876e_0_46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4" name="Shape 2254"/>
        <p:cNvGrpSpPr/>
        <p:nvPr/>
      </p:nvGrpSpPr>
      <p:grpSpPr>
        <a:xfrm>
          <a:off x="0" y="0"/>
          <a:ext cx="0" cy="0"/>
          <a:chOff x="0" y="0"/>
          <a:chExt cx="0" cy="0"/>
        </a:xfrm>
      </p:grpSpPr>
      <p:sp>
        <p:nvSpPr>
          <p:cNvPr id="2255" name="Google Shape;2255;ge96fd5876e_0_46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e9566a474a_0_8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e9566a474a_0_12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e9566a474a_0_12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e9566a474a_0_12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e9566a474a_0_12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e9566a474a_0_12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e96fd5876e_0_4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panose="020B0603050000020004"/>
                <a:ea typeface="Fira Sans Extra Condensed SemiBold" panose="020B0603050000020004"/>
                <a:cs typeface="Fira Sans Extra Condensed SemiBold" panose="020B0603050000020004"/>
                <a:sym typeface="Fira Sans Extra Condensed SemiBold" panose="020B0603050000020004"/>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4" name="Shape 34"/>
        <p:cNvGrpSpPr/>
        <p:nvPr/>
      </p:nvGrpSpPr>
      <p:grpSpPr>
        <a:xfrm>
          <a:off x="0" y="0"/>
          <a:ext cx="0" cy="0"/>
          <a:chOff x="0" y="0"/>
          <a:chExt cx="0" cy="0"/>
        </a:xfrm>
      </p:grpSpPr>
      <p:sp>
        <p:nvSpPr>
          <p:cNvPr id="35" name="Google Shape;3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9" name="Google Shape;19;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2" name="Shape 32"/>
        <p:cNvGrpSpPr/>
        <p:nvPr/>
      </p:nvGrpSpPr>
      <p:grpSpPr>
        <a:xfrm>
          <a:off x="0" y="0"/>
          <a:ext cx="0" cy="0"/>
          <a:chOff x="0" y="0"/>
          <a:chExt cx="0" cy="0"/>
        </a:xfrm>
      </p:grpSpPr>
      <p:sp>
        <p:nvSpPr>
          <p:cNvPr id="33" name="Google Shape;33;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1pPr>
            <a:lvl2pPr lvl="1"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2pPr>
            <a:lvl3pPr lvl="2"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3pPr>
            <a:lvl4pPr lvl="3"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4pPr>
            <a:lvl5pPr lvl="4"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5pPr>
            <a:lvl6pPr lvl="5"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6pPr>
            <a:lvl7pPr lvl="6"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7pPr>
            <a:lvl8pPr lvl="7"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8pPr>
            <a:lvl9pPr lvl="8"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9pPr>
          </a:lstStyle>
          <a:p/>
        </p:txBody>
      </p:sp>
      <p:sp>
        <p:nvSpPr>
          <p:cNvPr id="7" name="Google Shape;7;p1"/>
          <p:cNvSpPr txBox="1"/>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Shape 45"/>
        <p:cNvGrpSpPr/>
        <p:nvPr/>
      </p:nvGrpSpPr>
      <p:grpSpPr>
        <a:xfrm>
          <a:off x="0" y="0"/>
          <a:ext cx="0" cy="0"/>
          <a:chOff x="0" y="0"/>
          <a:chExt cx="0" cy="0"/>
        </a:xfrm>
      </p:grpSpPr>
      <p:sp>
        <p:nvSpPr>
          <p:cNvPr id="46" name="Google Shape;46;p15"/>
          <p:cNvSpPr txBox="1"/>
          <p:nvPr>
            <p:ph type="ctrTitle"/>
          </p:nvPr>
        </p:nvSpPr>
        <p:spPr>
          <a:xfrm>
            <a:off x="5147935" y="482965"/>
            <a:ext cx="3545700"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Loan Repayment Assessment in Banking</a:t>
            </a:r>
            <a:endParaRPr lang="en-US" altLang="en-GB"/>
          </a:p>
        </p:txBody>
      </p:sp>
      <p:sp>
        <p:nvSpPr>
          <p:cNvPr id="47" name="Google Shape;47;p15"/>
          <p:cNvSpPr txBox="1"/>
          <p:nvPr>
            <p:ph type="subTitle" idx="1"/>
          </p:nvPr>
        </p:nvSpPr>
        <p:spPr>
          <a:xfrm>
            <a:off x="6105525" y="356295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 Akshit Shetty</a:t>
            </a:r>
            <a:endParaRPr lang="en-US" altLang="en-GB"/>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sp>
        <p:nvSpPr>
          <p:cNvPr id="641" name="Google Shape;641;p22"/>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lang="en-GB"/>
          </a:p>
        </p:txBody>
      </p:sp>
      <p:grpSp>
        <p:nvGrpSpPr>
          <p:cNvPr id="691" name="Google Shape;691;p22"/>
          <p:cNvGrpSpPr/>
          <p:nvPr/>
        </p:nvGrpSpPr>
        <p:grpSpPr>
          <a:xfrm>
            <a:off x="81305" y="648240"/>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5" name="Google Shape;695;p22"/>
          <p:cNvCxnSpPr/>
          <p:nvPr/>
        </p:nvCxnSpPr>
        <p:spPr>
          <a:xfrm rot="5400000">
            <a:off x="142055" y="232615"/>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
        <p:nvSpPr>
          <p:cNvPr id="3" name="Text Box 2"/>
          <p:cNvSpPr txBox="1"/>
          <p:nvPr/>
        </p:nvSpPr>
        <p:spPr>
          <a:xfrm>
            <a:off x="2636520" y="1203325"/>
            <a:ext cx="4572000" cy="306705"/>
          </a:xfrm>
          <a:prstGeom prst="rect">
            <a:avLst/>
          </a:prstGeom>
          <a:noFill/>
        </p:spPr>
        <p:txBody>
          <a:bodyPr wrap="square" rtlCol="0" anchor="t">
            <a:spAutoFit/>
          </a:bodyPr>
          <a:p>
            <a:r>
              <a:rPr lang="en-US" b="1"/>
              <a:t>Missing Values</a:t>
            </a:r>
            <a:endParaRPr lang="en-US"/>
          </a:p>
        </p:txBody>
      </p:sp>
      <p:sp>
        <p:nvSpPr>
          <p:cNvPr id="2" name="Text Box 1"/>
          <p:cNvSpPr txBox="1"/>
          <p:nvPr/>
        </p:nvSpPr>
        <p:spPr>
          <a:xfrm>
            <a:off x="2843530" y="1563370"/>
            <a:ext cx="6122670" cy="3415030"/>
          </a:xfrm>
          <a:prstGeom prst="rect">
            <a:avLst/>
          </a:prstGeom>
          <a:noFill/>
        </p:spPr>
        <p:txBody>
          <a:bodyPr wrap="square" rtlCol="0" anchor="t">
            <a:spAutoFit/>
          </a:bodyPr>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Identified missing values in specific columns of both training and test datasets.</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Employed various strategies for handling missing values: </a:t>
            </a:r>
            <a:endParaRPr lang="en-US" sz="1200">
              <a:latin typeface="Bookman Old Style" panose="02050604050505020204" charset="0"/>
              <a:cs typeface="Bookman Old Style" panose="02050604050505020204" charset="0"/>
            </a:endParaRPr>
          </a:p>
          <a:p>
            <a:pPr marL="0" indent="0">
              <a:buFont typeface="Arial" panose="020B0604020202020204" pitchFamily="34" charset="0"/>
              <a:buNone/>
            </a:pPr>
            <a:endParaRPr lang="en-US" sz="1200">
              <a:latin typeface="Bookman Old Style" panose="02050604050505020204" charset="0"/>
              <a:cs typeface="Bookman Old Style" panose="02050604050505020204" charset="0"/>
              <a:sym typeface="+mn-ea"/>
            </a:endParaRPr>
          </a:p>
          <a:p>
            <a:pPr marL="685800" lvl="1" indent="-228600">
              <a:buFont typeface="Wingdings" panose="05000000000000000000" charset="0"/>
              <a:buChar char="v"/>
            </a:pPr>
            <a:r>
              <a:rPr lang="en-US" sz="1200">
                <a:latin typeface="Bookman Old Style" panose="02050604050505020204" charset="0"/>
                <a:cs typeface="Bookman Old Style" panose="02050604050505020204" charset="0"/>
                <a:sym typeface="+mn-ea"/>
              </a:rPr>
              <a:t>Imputed missing values in 'emp_length' with the mode (most frequent value).</a:t>
            </a:r>
            <a:endParaRPr lang="en-US" sz="1200">
              <a:latin typeface="Bookman Old Style" panose="02050604050505020204" charset="0"/>
              <a:cs typeface="Bookman Old Style" panose="02050604050505020204" charset="0"/>
            </a:endParaRPr>
          </a:p>
          <a:p>
            <a:pPr marL="685800" lvl="1" indent="-228600">
              <a:buFont typeface="Wingdings" panose="05000000000000000000" charset="0"/>
              <a:buChar char="v"/>
            </a:pPr>
            <a:r>
              <a:rPr lang="en-US" sz="1200">
                <a:latin typeface="Bookman Old Style" panose="02050604050505020204" charset="0"/>
                <a:cs typeface="Bookman Old Style" panose="02050604050505020204" charset="0"/>
                <a:sym typeface="+mn-ea"/>
              </a:rPr>
              <a:t>Filled missing values in 'emp_title' and 'title' with a new category 'Unknown'.</a:t>
            </a:r>
            <a:endParaRPr lang="en-US" sz="1200">
              <a:latin typeface="Bookman Old Style" panose="02050604050505020204" charset="0"/>
              <a:cs typeface="Bookman Old Style" panose="02050604050505020204" charset="0"/>
            </a:endParaRPr>
          </a:p>
          <a:p>
            <a:pPr marL="685800" lvl="1" indent="-228600">
              <a:buFont typeface="Wingdings" panose="05000000000000000000" charset="0"/>
              <a:buChar char="v"/>
            </a:pPr>
            <a:r>
              <a:rPr lang="en-US" sz="1200">
                <a:latin typeface="Bookman Old Style" panose="02050604050505020204" charset="0"/>
                <a:cs typeface="Bookman Old Style" panose="02050604050505020204" charset="0"/>
                <a:sym typeface="+mn-ea"/>
              </a:rPr>
              <a:t>Imputed missing values in 'num_actv_bc_tl', 'mort_acc', 'tot_cur_bal', 'revol_util', and 'pub_rec_bankruptcies' with the median.</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Ensured all missing values were properly addressed across the dataset.</a:t>
            </a:r>
            <a:endParaRPr lang="en-US" sz="1200">
              <a:latin typeface="Bookman Old Style" panose="02050604050505020204" charset="0"/>
              <a:cs typeface="Bookman Old Style" panose="02050604050505020204" charset="0"/>
            </a:endParaRPr>
          </a:p>
          <a:p>
            <a:endParaRPr lang="en-US" sz="1200">
              <a:latin typeface="Bookman Old Style" panose="02050604050505020204" charset="0"/>
              <a:cs typeface="Bookman Old Style" panose="02050604050505020204" charset="0"/>
            </a:endParaRPr>
          </a:p>
          <a:p>
            <a:r>
              <a:rPr lang="en-US" sz="1200" b="1">
                <a:latin typeface="Bookman Old Style" panose="02050604050505020204" charset="0"/>
                <a:cs typeface="Bookman Old Style" panose="02050604050505020204" charset="0"/>
              </a:rPr>
              <a:t>Result:</a:t>
            </a:r>
            <a:endParaRPr lang="en-US" sz="1200" b="1">
              <a:latin typeface="Bookman Old Style" panose="02050604050505020204" charset="0"/>
              <a:cs typeface="Bookman Old Style" panose="02050604050505020204" charset="0"/>
            </a:endParaRPr>
          </a:p>
          <a:p>
            <a:endParaRPr lang="en-US" sz="1200">
              <a:latin typeface="Bookman Old Style" panose="02050604050505020204" charset="0"/>
              <a:cs typeface="Bookman Old Style" panose="02050604050505020204" charset="0"/>
            </a:endParaRPr>
          </a:p>
          <a:p>
            <a:r>
              <a:rPr lang="en-US" sz="1200">
                <a:latin typeface="Bookman Old Style" panose="02050604050505020204" charset="0"/>
                <a:cs typeface="Bookman Old Style" panose="02050604050505020204" charset="0"/>
              </a:rPr>
              <a:t>No remaining missing values after handling.</a:t>
            </a:r>
            <a:endParaRPr lang="en-US" sz="1200">
              <a:latin typeface="Bookman Old Style" panose="02050604050505020204" charset="0"/>
              <a:cs typeface="Bookman Old Style" panose="02050604050505020204" charset="0"/>
            </a:endParaRPr>
          </a:p>
          <a:p>
            <a:r>
              <a:rPr lang="en-US" sz="1200">
                <a:latin typeface="Bookman Old Style" panose="02050604050505020204" charset="0"/>
                <a:cs typeface="Bookman Old Style" panose="02050604050505020204" charset="0"/>
              </a:rPr>
              <a:t>Dataset is now ready for further analysis and modeling.</a:t>
            </a:r>
            <a:endParaRPr lang="en-US" sz="1200">
              <a:latin typeface="Bookman Old Style" panose="02050604050505020204" charset="0"/>
              <a:cs typeface="Bookman Old Style" panose="02050604050505020204" charset="0"/>
            </a:endParaRPr>
          </a:p>
        </p:txBody>
      </p:sp>
      <p:pic>
        <p:nvPicPr>
          <p:cNvPr id="10" name="Picture 9" descr="Screenshot (288)"/>
          <p:cNvPicPr>
            <a:picLocks noChangeAspect="1"/>
          </p:cNvPicPr>
          <p:nvPr/>
        </p:nvPicPr>
        <p:blipFill>
          <a:blip r:embed="rId1"/>
          <a:srcRect l="6230" t="32574" r="79252" b="28704"/>
          <a:stretch>
            <a:fillRect/>
          </a:stretch>
        </p:blipFill>
        <p:spPr>
          <a:xfrm>
            <a:off x="259715" y="1203325"/>
            <a:ext cx="2410460" cy="36182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35" name="Shape 935"/>
        <p:cNvGrpSpPr/>
        <p:nvPr/>
      </p:nvGrpSpPr>
      <p:grpSpPr>
        <a:xfrm>
          <a:off x="0" y="0"/>
          <a:ext cx="0" cy="0"/>
          <a:chOff x="0" y="0"/>
          <a:chExt cx="0" cy="0"/>
        </a:xfrm>
      </p:grpSpPr>
      <p:sp>
        <p:nvSpPr>
          <p:cNvPr id="936" name="Google Shape;936;p26"/>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lang="en-GB"/>
          </a:p>
        </p:txBody>
      </p:sp>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8" name="Google Shape;978;p26"/>
          <p:cNvGrpSpPr/>
          <p:nvPr/>
        </p:nvGrpSpPr>
        <p:grpSpPr>
          <a:xfrm>
            <a:off x="457198" y="937305"/>
            <a:ext cx="3396552" cy="891595"/>
            <a:chOff x="457198" y="937305"/>
            <a:chExt cx="3396552" cy="891595"/>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rPr>
                <a:t>01</a:t>
              </a:r>
              <a:endPar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endParaRPr>
            </a:p>
          </p:txBody>
        </p:sp>
        <p:sp>
          <p:nvSpPr>
            <p:cNvPr id="980" name="Google Shape;980;p26"/>
            <p:cNvSpPr txBox="1"/>
            <p:nvPr/>
          </p:nvSpPr>
          <p:spPr>
            <a:xfrm>
              <a:off x="457198" y="937305"/>
              <a:ext cx="2867660" cy="552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rPr>
                <a:t>Mapping Ordered Categorical Variables</a:t>
              </a:r>
              <a:endPar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endParaRPr>
            </a:p>
          </p:txBody>
        </p:sp>
        <p:sp>
          <p:nvSpPr>
            <p:cNvPr id="981" name="Google Shape;981;p26"/>
            <p:cNvSpPr txBox="1"/>
            <p:nvPr/>
          </p:nvSpPr>
          <p:spPr>
            <a:xfrm>
              <a:off x="457198" y="14971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Bookman Old Style" panose="02050604050505020204" charset="0"/>
                  <a:ea typeface="Roboto" panose="02000000000000000000"/>
                  <a:cs typeface="Bookman Old Style" panose="02050604050505020204" charset="0"/>
                  <a:sym typeface="Roboto" panose="02000000000000000000"/>
                </a:rPr>
                <a:t>Transformed categorical variables</a:t>
              </a:r>
              <a:endParaRPr lang="en-GB">
                <a:latin typeface="Bookman Old Style" panose="02050604050505020204" charset="0"/>
                <a:ea typeface="Roboto" panose="02000000000000000000"/>
                <a:cs typeface="Bookman Old Style" panose="02050604050505020204" charset="0"/>
                <a:sym typeface="Roboto" panose="02000000000000000000"/>
              </a:endParaRPr>
            </a:p>
          </p:txBody>
        </p:sp>
      </p:grpSp>
      <p:grpSp>
        <p:nvGrpSpPr>
          <p:cNvPr id="982" name="Google Shape;982;p26"/>
          <p:cNvGrpSpPr/>
          <p:nvPr/>
        </p:nvGrpSpPr>
        <p:grpSpPr>
          <a:xfrm>
            <a:off x="457198" y="2123450"/>
            <a:ext cx="3396552" cy="671238"/>
            <a:chOff x="457198" y="2123450"/>
            <a:chExt cx="3396552" cy="671238"/>
          </a:xfrm>
        </p:grpSpPr>
        <p:sp>
          <p:nvSpPr>
            <p:cNvPr id="983" name="Google Shape;983;p26"/>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rPr>
                <a:t>02</a:t>
              </a:r>
              <a:endPar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endParaRPr>
            </a:p>
          </p:txBody>
        </p:sp>
        <p:sp>
          <p:nvSpPr>
            <p:cNvPr id="984" name="Google Shape;984;p26"/>
            <p:cNvSpPr txBox="1"/>
            <p:nvPr/>
          </p:nvSpPr>
          <p:spPr>
            <a:xfrm>
              <a:off x="457200" y="21234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rPr>
                <a:t>Standardizing Numerical Features</a:t>
              </a:r>
              <a:endPar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endParaRPr>
            </a:p>
          </p:txBody>
        </p:sp>
        <p:sp>
          <p:nvSpPr>
            <p:cNvPr id="985" name="Google Shape;985;p26"/>
            <p:cNvSpPr txBox="1"/>
            <p:nvPr/>
          </p:nvSpPr>
          <p:spPr>
            <a:xfrm>
              <a:off x="457198" y="246288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Bookman Old Style" panose="02050604050505020204" charset="0"/>
                  <a:ea typeface="Roboto" panose="02000000000000000000"/>
                  <a:cs typeface="Bookman Old Style" panose="02050604050505020204" charset="0"/>
                  <a:sym typeface="Roboto" panose="02000000000000000000"/>
                </a:rPr>
                <a:t>using StandardScaler</a:t>
              </a:r>
              <a:endParaRPr lang="en-GB">
                <a:latin typeface="Bookman Old Style" panose="02050604050505020204" charset="0"/>
                <a:ea typeface="Roboto" panose="02000000000000000000"/>
                <a:cs typeface="Bookman Old Style" panose="02050604050505020204" charset="0"/>
                <a:sym typeface="Roboto" panose="02000000000000000000"/>
              </a:endParaRPr>
            </a:p>
          </p:txBody>
        </p:sp>
      </p:grpSp>
      <p:grpSp>
        <p:nvGrpSpPr>
          <p:cNvPr id="986" name="Google Shape;986;p26"/>
          <p:cNvGrpSpPr/>
          <p:nvPr/>
        </p:nvGrpSpPr>
        <p:grpSpPr>
          <a:xfrm>
            <a:off x="457198" y="3089247"/>
            <a:ext cx="3396552" cy="671830"/>
            <a:chOff x="457198" y="3089247"/>
            <a:chExt cx="3396552" cy="671830"/>
          </a:xfrm>
        </p:grpSpPr>
        <p:sp>
          <p:nvSpPr>
            <p:cNvPr id="987" name="Google Shape;987;p26"/>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rPr>
                <a:t>03</a:t>
              </a:r>
              <a:endPar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endParaRPr>
            </a:p>
          </p:txBody>
        </p:sp>
        <p:sp>
          <p:nvSpPr>
            <p:cNvPr id="988" name="Google Shape;988;p26"/>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rPr>
                <a:t>Calculating Credit History Length</a:t>
              </a:r>
              <a:endPar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endParaRPr>
            </a:p>
          </p:txBody>
        </p:sp>
        <p:sp>
          <p:nvSpPr>
            <p:cNvPr id="989" name="Google Shape;989;p26"/>
            <p:cNvSpPr txBox="1"/>
            <p:nvPr/>
          </p:nvSpPr>
          <p:spPr>
            <a:xfrm>
              <a:off x="457198" y="3428972"/>
              <a:ext cx="2701925"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Bookman Old Style" panose="02050604050505020204" charset="0"/>
                  <a:ea typeface="Roboto" panose="02000000000000000000"/>
                  <a:cs typeface="Bookman Old Style" panose="02050604050505020204" charset="0"/>
                  <a:sym typeface="Roboto" panose="02000000000000000000"/>
                </a:rPr>
                <a:t>i</a:t>
              </a:r>
              <a:r>
                <a:rPr lang="en-GB">
                  <a:latin typeface="Bookman Old Style" panose="02050604050505020204" charset="0"/>
                  <a:ea typeface="Roboto" panose="02000000000000000000"/>
                  <a:cs typeface="Bookman Old Style" panose="02050604050505020204" charset="0"/>
                  <a:sym typeface="Roboto" panose="02000000000000000000"/>
                </a:rPr>
                <a:t>n years from 'earliest_cr_line' dates</a:t>
              </a:r>
              <a:endParaRPr lang="en-GB">
                <a:latin typeface="Bookman Old Style" panose="02050604050505020204" charset="0"/>
                <a:ea typeface="Roboto" panose="02000000000000000000"/>
                <a:cs typeface="Bookman Old Style" panose="02050604050505020204" charset="0"/>
                <a:sym typeface="Roboto" panose="02000000000000000000"/>
              </a:endParaRPr>
            </a:p>
          </p:txBody>
        </p:sp>
      </p:grpSp>
      <p:grpSp>
        <p:nvGrpSpPr>
          <p:cNvPr id="990" name="Google Shape;990;p26"/>
          <p:cNvGrpSpPr/>
          <p:nvPr/>
        </p:nvGrpSpPr>
        <p:grpSpPr>
          <a:xfrm>
            <a:off x="457198" y="4055025"/>
            <a:ext cx="3396552" cy="671238"/>
            <a:chOff x="457198" y="4055025"/>
            <a:chExt cx="3396552" cy="671238"/>
          </a:xfrm>
        </p:grpSpPr>
        <p:sp>
          <p:nvSpPr>
            <p:cNvPr id="991" name="Google Shape;991;p26"/>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rPr>
                <a:t>04</a:t>
              </a:r>
              <a:endPar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endParaRPr>
            </a:p>
          </p:txBody>
        </p:sp>
        <p:sp>
          <p:nvSpPr>
            <p:cNvPr id="992" name="Google Shape;992;p26"/>
            <p:cNvSpPr txBox="1"/>
            <p:nvPr/>
          </p:nvSpPr>
          <p:spPr>
            <a:xfrm>
              <a:off x="457200" y="405502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rPr>
                <a:t>One-Hot Encoding Categorical Features:</a:t>
              </a:r>
              <a:endPar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endParaRPr>
            </a:p>
          </p:txBody>
        </p:sp>
        <p:sp>
          <p:nvSpPr>
            <p:cNvPr id="993" name="Google Shape;993;p26"/>
            <p:cNvSpPr txBox="1"/>
            <p:nvPr/>
          </p:nvSpPr>
          <p:spPr>
            <a:xfrm>
              <a:off x="45719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Bookman Old Style" panose="02050604050505020204" charset="0"/>
                  <a:ea typeface="Roboto" panose="02000000000000000000"/>
                  <a:cs typeface="Bookman Old Style" panose="02050604050505020204" charset="0"/>
                  <a:sym typeface="Roboto" panose="02000000000000000000"/>
                </a:rPr>
                <a:t>into binary representations</a:t>
              </a:r>
              <a:endParaRPr lang="en-GB">
                <a:latin typeface="Bookman Old Style" panose="02050604050505020204" charset="0"/>
                <a:ea typeface="Roboto" panose="02000000000000000000"/>
                <a:cs typeface="Bookman Old Style" panose="02050604050505020204" charset="0"/>
                <a:sym typeface="Roboto" panose="02000000000000000000"/>
              </a:endParaRPr>
            </a:p>
          </p:txBody>
        </p:sp>
      </p:grpSp>
      <p:sp>
        <p:nvSpPr>
          <p:cNvPr id="994" name="Google Shape;994;p26"/>
          <p:cNvSpPr txBox="1"/>
          <p:nvPr/>
        </p:nvSpPr>
        <p:spPr>
          <a:xfrm>
            <a:off x="4572000" y="1055950"/>
            <a:ext cx="41148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latin typeface="Fira Sans Extra Condensed" panose="020B0603050000020004"/>
                <a:ea typeface="Fira Sans Extra Condensed" panose="020B0603050000020004"/>
                <a:cs typeface="Fira Sans Extra Condensed" panose="020B0603050000020004"/>
                <a:sym typeface="Fira Sans Extra Condensed" panose="020B0603050000020004"/>
              </a:rPr>
              <a:t>Feature Engineering</a:t>
            </a:r>
            <a:endParaRPr lang="en-GB" sz="21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96" name="Google Shape;996;p26"/>
          <p:cNvCxnSpPr>
            <a:stCxn id="995" idx="2"/>
            <a:endCxn id="979" idx="6"/>
          </p:cNvCxnSpPr>
          <p:nvPr/>
        </p:nvCxnSpPr>
        <p:spPr>
          <a:xfrm flipH="1" flipV="1">
            <a:off x="3853570" y="1493240"/>
            <a:ext cx="3053080" cy="965835"/>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rot="10800000">
            <a:off x="3853850" y="2459075"/>
            <a:ext cx="3052800" cy="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853570" y="2459075"/>
            <a:ext cx="3053080" cy="965835"/>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53850" y="2459075"/>
            <a:ext cx="3052800" cy="1931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sp>
        <p:nvSpPr>
          <p:cNvPr id="641" name="Google Shape;641;p22"/>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lang="en-GB"/>
          </a:p>
        </p:txBody>
      </p:sp>
      <p:grpSp>
        <p:nvGrpSpPr>
          <p:cNvPr id="691" name="Google Shape;691;p22"/>
          <p:cNvGrpSpPr/>
          <p:nvPr/>
        </p:nvGrpSpPr>
        <p:grpSpPr>
          <a:xfrm>
            <a:off x="81305" y="648240"/>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5" name="Google Shape;695;p22"/>
          <p:cNvCxnSpPr/>
          <p:nvPr/>
        </p:nvCxnSpPr>
        <p:spPr>
          <a:xfrm rot="5400000">
            <a:off x="142055" y="232615"/>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
        <p:nvSpPr>
          <p:cNvPr id="5" name="Text Box 4"/>
          <p:cNvSpPr txBox="1"/>
          <p:nvPr/>
        </p:nvSpPr>
        <p:spPr>
          <a:xfrm>
            <a:off x="2339340" y="1055370"/>
            <a:ext cx="4572000" cy="306705"/>
          </a:xfrm>
          <a:prstGeom prst="rect">
            <a:avLst/>
          </a:prstGeom>
          <a:noFill/>
        </p:spPr>
        <p:txBody>
          <a:bodyPr wrap="square" rtlCol="0" anchor="t">
            <a:spAutoFit/>
          </a:bodyPr>
          <a:p>
            <a:r>
              <a:rPr lang="en-US" b="1"/>
              <a:t>Class Imbalance </a:t>
            </a:r>
            <a:endParaRPr lang="en-US" b="1"/>
          </a:p>
        </p:txBody>
      </p:sp>
      <p:sp>
        <p:nvSpPr>
          <p:cNvPr id="2" name="Text Box 1"/>
          <p:cNvSpPr txBox="1"/>
          <p:nvPr/>
        </p:nvSpPr>
        <p:spPr>
          <a:xfrm>
            <a:off x="2843530" y="1563370"/>
            <a:ext cx="6122670" cy="3230245"/>
          </a:xfrm>
          <a:prstGeom prst="rect">
            <a:avLst/>
          </a:prstGeom>
          <a:noFill/>
        </p:spPr>
        <p:txBody>
          <a:bodyPr wrap="square" rtlCol="0" anchor="t">
            <a:spAutoFit/>
          </a:bodyPr>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Approach:</a:t>
            </a:r>
            <a:r>
              <a:rPr lang="en-US" sz="1200">
                <a:latin typeface="Bookman Old Style" panose="02050604050505020204" charset="0"/>
                <a:cs typeface="Bookman Old Style" panose="02050604050505020204" charset="0"/>
              </a:rPr>
              <a:t> Used SMOTE to balance class distribution.</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Implementation:</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Applied SMOTE to oversample minority class.</a:t>
            </a:r>
            <a:endParaRPr lang="en-US" sz="1200">
              <a:latin typeface="Bookman Old Style" panose="02050604050505020204" charset="0"/>
              <a:cs typeface="Bookman Old Style" panose="02050604050505020204" charset="0"/>
            </a:endParaRPr>
          </a:p>
          <a:p>
            <a:pPr marL="0" lvl="0" indent="0">
              <a:buFont typeface="Arial" panose="020B0604020202020204" pitchFamily="34" charset="0"/>
              <a:buNone/>
            </a:pPr>
            <a:endParaRPr lang="en-US" sz="1200">
              <a:latin typeface="Bookman Old Style" panose="02050604050505020204" charset="0"/>
              <a:cs typeface="Bookman Old Style" panose="02050604050505020204" charset="0"/>
            </a:endParaRPr>
          </a:p>
          <a:p>
            <a:pPr marL="171450" lvl="0" indent="-171450">
              <a:buFont typeface="Arial" panose="020B0604020202020204" pitchFamily="34" charset="0"/>
              <a:buChar char="•"/>
            </a:pPr>
            <a:r>
              <a:rPr lang="en-US" sz="1200" b="1">
                <a:latin typeface="Bookman Old Style" panose="02050604050505020204" charset="0"/>
                <a:cs typeface="Bookman Old Style" panose="02050604050505020204" charset="0"/>
              </a:rPr>
              <a:t>Outcome:</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Achieved balanced class distribution.</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Rationale:</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Impact of Imbalance: Biased predictions and reduced model effectiveness.</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SMOTE Benefits: Generates synthetic samples for minority class, improving model learning.</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Result: Enhanced model generalization and performance.</a:t>
            </a:r>
            <a:endParaRPr lang="en-US" sz="1200">
              <a:latin typeface="Bookman Old Style" panose="02050604050505020204" charset="0"/>
              <a:cs typeface="Bookman Old Style" panose="02050604050505020204" charset="0"/>
            </a:endParaRPr>
          </a:p>
        </p:txBody>
      </p:sp>
      <p:pic>
        <p:nvPicPr>
          <p:cNvPr id="3" name="Picture 2"/>
          <p:cNvPicPr>
            <a:picLocks noChangeAspect="1"/>
          </p:cNvPicPr>
          <p:nvPr/>
        </p:nvPicPr>
        <p:blipFill>
          <a:blip r:embed="rId1"/>
          <a:stretch>
            <a:fillRect/>
          </a:stretch>
        </p:blipFill>
        <p:spPr>
          <a:xfrm>
            <a:off x="240665" y="3580130"/>
            <a:ext cx="2553970" cy="605155"/>
          </a:xfrm>
          <a:prstGeom prst="rect">
            <a:avLst/>
          </a:prstGeom>
        </p:spPr>
      </p:pic>
      <p:pic>
        <p:nvPicPr>
          <p:cNvPr id="4" name="Picture 3"/>
          <p:cNvPicPr>
            <a:picLocks noChangeAspect="1"/>
          </p:cNvPicPr>
          <p:nvPr/>
        </p:nvPicPr>
        <p:blipFill>
          <a:blip r:embed="rId2"/>
          <a:stretch>
            <a:fillRect/>
          </a:stretch>
        </p:blipFill>
        <p:spPr>
          <a:xfrm>
            <a:off x="251460" y="2067560"/>
            <a:ext cx="2543175" cy="775970"/>
          </a:xfrm>
          <a:prstGeom prst="rect">
            <a:avLst/>
          </a:prstGeom>
        </p:spPr>
      </p:pic>
      <p:sp>
        <p:nvSpPr>
          <p:cNvPr id="6" name="Text Box 5"/>
          <p:cNvSpPr txBox="1"/>
          <p:nvPr/>
        </p:nvSpPr>
        <p:spPr>
          <a:xfrm>
            <a:off x="259715" y="1635760"/>
            <a:ext cx="1665605" cy="306705"/>
          </a:xfrm>
          <a:prstGeom prst="rect">
            <a:avLst/>
          </a:prstGeom>
          <a:noFill/>
        </p:spPr>
        <p:txBody>
          <a:bodyPr wrap="square" rtlCol="0" anchor="t">
            <a:spAutoFit/>
          </a:bodyPr>
          <a:p>
            <a:r>
              <a:rPr lang="en-US" b="1"/>
              <a:t>Before Sampling</a:t>
            </a:r>
            <a:endParaRPr lang="en-US" b="1"/>
          </a:p>
        </p:txBody>
      </p:sp>
      <p:sp>
        <p:nvSpPr>
          <p:cNvPr id="7" name="Text Box 6"/>
          <p:cNvSpPr txBox="1"/>
          <p:nvPr/>
        </p:nvSpPr>
        <p:spPr>
          <a:xfrm>
            <a:off x="240665" y="3147695"/>
            <a:ext cx="1665605" cy="306705"/>
          </a:xfrm>
          <a:prstGeom prst="rect">
            <a:avLst/>
          </a:prstGeom>
          <a:noFill/>
        </p:spPr>
        <p:txBody>
          <a:bodyPr wrap="square" rtlCol="0" anchor="t">
            <a:spAutoFit/>
          </a:bodyPr>
          <a:p>
            <a:r>
              <a:rPr lang="en-US" b="1"/>
              <a:t>After Sampling</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sp>
        <p:nvSpPr>
          <p:cNvPr id="641" name="Google Shape;641;p22"/>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lang="en-GB"/>
          </a:p>
        </p:txBody>
      </p:sp>
      <p:grpSp>
        <p:nvGrpSpPr>
          <p:cNvPr id="642" name="Google Shape;642;p22"/>
          <p:cNvGrpSpPr/>
          <p:nvPr/>
        </p:nvGrpSpPr>
        <p:grpSpPr>
          <a:xfrm>
            <a:off x="292735" y="2571750"/>
            <a:ext cx="1965325" cy="223837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1" name="Google Shape;691;p22"/>
          <p:cNvGrpSpPr/>
          <p:nvPr/>
        </p:nvGrpSpPr>
        <p:grpSpPr>
          <a:xfrm>
            <a:off x="81305" y="648240"/>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5" name="Google Shape;695;p22"/>
          <p:cNvCxnSpPr/>
          <p:nvPr/>
        </p:nvCxnSpPr>
        <p:spPr>
          <a:xfrm rot="5400000">
            <a:off x="142055" y="232615"/>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
        <p:nvSpPr>
          <p:cNvPr id="3" name="Text Box 2"/>
          <p:cNvSpPr txBox="1"/>
          <p:nvPr/>
        </p:nvSpPr>
        <p:spPr>
          <a:xfrm>
            <a:off x="2339340" y="1055370"/>
            <a:ext cx="4572000" cy="306705"/>
          </a:xfrm>
          <a:prstGeom prst="rect">
            <a:avLst/>
          </a:prstGeom>
          <a:noFill/>
        </p:spPr>
        <p:txBody>
          <a:bodyPr wrap="square" rtlCol="0" anchor="t">
            <a:spAutoFit/>
          </a:bodyPr>
          <a:p>
            <a:r>
              <a:rPr lang="en-US" b="1"/>
              <a:t>Feature Selection</a:t>
            </a:r>
            <a:endParaRPr lang="en-US" b="1"/>
          </a:p>
        </p:txBody>
      </p:sp>
      <p:sp>
        <p:nvSpPr>
          <p:cNvPr id="2" name="Text Box 1"/>
          <p:cNvSpPr txBox="1"/>
          <p:nvPr/>
        </p:nvSpPr>
        <p:spPr>
          <a:xfrm>
            <a:off x="2462530" y="1362075"/>
            <a:ext cx="6431915" cy="3415030"/>
          </a:xfrm>
          <a:prstGeom prst="rect">
            <a:avLst/>
          </a:prstGeom>
          <a:noFill/>
        </p:spPr>
        <p:txBody>
          <a:bodyPr wrap="square" rtlCol="0" anchor="t">
            <a:spAutoFit/>
          </a:bodyPr>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Approach:</a:t>
            </a:r>
            <a:r>
              <a:rPr lang="en-US" sz="1200">
                <a:latin typeface="Bookman Old Style" panose="02050604050505020204" charset="0"/>
                <a:cs typeface="Bookman Old Style" panose="02050604050505020204" charset="0"/>
              </a:rPr>
              <a:t> Used Random Forest Classifier for feature selection.</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Implementation:</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nitialized a Random Forest Classifier with 100 estimators.</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Fit the classifier to the resampled training data.</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Selected features based on importance weights from the classifier.</a:t>
            </a:r>
            <a:endParaRPr lang="en-US" sz="1200">
              <a:latin typeface="Bookman Old Style" panose="02050604050505020204" charset="0"/>
              <a:cs typeface="Bookman Old Style" panose="02050604050505020204" charset="0"/>
            </a:endParaRPr>
          </a:p>
          <a:p>
            <a:pPr marL="171450" lvl="0" indent="-171450">
              <a:buFont typeface="Arial" panose="020B0604020202020204" pitchFamily="34" charset="0"/>
              <a:buChar char="•"/>
            </a:pPr>
            <a:r>
              <a:rPr lang="en-US" sz="1200" b="1">
                <a:latin typeface="Bookman Old Style" panose="02050604050505020204" charset="0"/>
                <a:cs typeface="Bookman Old Style" panose="02050604050505020204" charset="0"/>
              </a:rPr>
              <a:t>Outcome:</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Identified the most important features for loan repayment prediction.</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Result:</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b="1">
              <a:latin typeface="Bookman Old Style" panose="02050604050505020204" charset="0"/>
              <a:cs typeface="Bookman Old Style" panose="02050604050505020204" charset="0"/>
            </a:endParaRPr>
          </a:p>
          <a:p>
            <a:pPr marL="628650" lvl="1" indent="-171450">
              <a:buFont typeface="Arial" panose="020B0604020202020204" pitchFamily="34" charset="0"/>
              <a:buChar char="•"/>
            </a:pPr>
            <a:r>
              <a:rPr lang="en-US" sz="1200" b="1">
                <a:latin typeface="Bookman Old Style" panose="02050604050505020204" charset="0"/>
                <a:cs typeface="Bookman Old Style" panose="02050604050505020204" charset="0"/>
              </a:rPr>
              <a:t>Selected Features:</a:t>
            </a:r>
            <a:endParaRPr lang="en-US" sz="1200" b="1">
              <a:latin typeface="Bookman Old Style" panose="02050604050505020204" charset="0"/>
              <a:cs typeface="Bookman Old Style" panose="02050604050505020204" charset="0"/>
            </a:endParaRPr>
          </a:p>
          <a:p>
            <a:pPr marL="1085850" lvl="2" indent="-171450">
              <a:buFont typeface="Wingdings" panose="05000000000000000000" charset="0"/>
              <a:buChar char="v"/>
            </a:pPr>
            <a:r>
              <a:rPr lang="en-US" sz="1200" b="1">
                <a:latin typeface="Bookman Old Style" panose="02050604050505020204" charset="0"/>
                <a:cs typeface="Bookman Old Style" panose="02050604050505020204" charset="0"/>
              </a:rPr>
              <a:t>'</a:t>
            </a:r>
            <a:r>
              <a:rPr lang="en-US" sz="1200">
                <a:latin typeface="Bookman Old Style" panose="02050604050505020204" charset="0"/>
                <a:cs typeface="Bookman Old Style" panose="02050604050505020204" charset="0"/>
              </a:rPr>
              <a:t>annual_inc', 'fico_range_high', 'fico_range_low', 'int_rate', 'loan_amnt', 'num_actv_bc_tl', 'mort_acc', 'tot_cur_bal', 'open_acc', 'revol_bal', 'revol_util', 'total_acc', 'grade_encoded', 'term_ 60 months'.</a:t>
            </a:r>
            <a:endParaRPr lang="en-US" sz="1200">
              <a:latin typeface="Bookman Old Style" panose="02050604050505020204" charset="0"/>
              <a:cs typeface="Bookman Old Style" panose="02050604050505020204" charset="0"/>
            </a:endParaRPr>
          </a:p>
          <a:p>
            <a:pPr marL="0" lvl="0" indent="0">
              <a:buFont typeface="Wingdings" panose="05000000000000000000" charset="0"/>
              <a:buNone/>
            </a:pPr>
            <a:endParaRPr lang="en-US" sz="1200">
              <a:latin typeface="Bookman Old Style" panose="02050604050505020204" charset="0"/>
              <a:cs typeface="Bookman Old Style" panose="02050604050505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9" name="Shape 589"/>
        <p:cNvGrpSpPr/>
        <p:nvPr/>
      </p:nvGrpSpPr>
      <p:grpSpPr>
        <a:xfrm>
          <a:off x="0" y="0"/>
          <a:ext cx="0" cy="0"/>
          <a:chOff x="0" y="0"/>
          <a:chExt cx="0" cy="0"/>
        </a:xfrm>
      </p:grpSpPr>
      <p:sp>
        <p:nvSpPr>
          <p:cNvPr id="593" name="Google Shape;593;p21"/>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Modeling</a:t>
            </a:r>
            <a:endParaRPr lang="en-GB"/>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Box 2"/>
          <p:cNvSpPr txBox="1"/>
          <p:nvPr/>
        </p:nvSpPr>
        <p:spPr>
          <a:xfrm>
            <a:off x="323215" y="915035"/>
            <a:ext cx="5533390" cy="306705"/>
          </a:xfrm>
          <a:prstGeom prst="rect">
            <a:avLst/>
          </a:prstGeom>
          <a:noFill/>
        </p:spPr>
        <p:txBody>
          <a:bodyPr wrap="square" rtlCol="0" anchor="t">
            <a:spAutoFit/>
          </a:bodyPr>
          <a:p>
            <a:r>
              <a:rPr lang="en-US" b="1"/>
              <a:t>Model Selection:</a:t>
            </a:r>
            <a:endParaRPr lang="en-US" b="1"/>
          </a:p>
        </p:txBody>
      </p:sp>
      <p:sp>
        <p:nvSpPr>
          <p:cNvPr id="2" name="Text Box 1"/>
          <p:cNvSpPr txBox="1"/>
          <p:nvPr/>
        </p:nvSpPr>
        <p:spPr>
          <a:xfrm>
            <a:off x="395605" y="1275080"/>
            <a:ext cx="6431915" cy="3784600"/>
          </a:xfrm>
          <a:prstGeom prst="rect">
            <a:avLst/>
          </a:prstGeom>
          <a:noFill/>
        </p:spPr>
        <p:txBody>
          <a:bodyPr wrap="square" rtlCol="0" anchor="t">
            <a:spAutoFit/>
          </a:bodyPr>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Choice:</a:t>
            </a:r>
            <a:r>
              <a:rPr lang="en-US" sz="1200">
                <a:latin typeface="Bookman Old Style" panose="02050604050505020204" charset="0"/>
                <a:cs typeface="Bookman Old Style" panose="02050604050505020204" charset="0"/>
              </a:rPr>
              <a:t> Selected Gradient Boosting Classifier.</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Reasons:</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Predictive Power: Known for high accuracy and robustness.</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Handling Complexity: Effective for datasets with intricate patterns.</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Reduced Overfitting: Implements techniques to mitigate overfitting, ensuring better generalization.</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Robustness: Less sensitive to outliers compared to other models.</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Interpretability: Provides insights into feature importance for understanding data relationships.</a:t>
            </a:r>
            <a:endParaRPr lang="en-US" sz="1200">
              <a:latin typeface="Bookman Old Style" panose="02050604050505020204" charset="0"/>
              <a:cs typeface="Bookman Old Style" panose="02050604050505020204" charset="0"/>
            </a:endParaRPr>
          </a:p>
          <a:p>
            <a:pPr marL="171450" lvl="0" indent="-171450">
              <a:buFont typeface="Arial" panose="020B0604020202020204" pitchFamily="34" charset="0"/>
              <a:buChar char="•"/>
            </a:pPr>
            <a:endParaRPr lang="en-US" sz="1200" b="1">
              <a:latin typeface="Bookman Old Style" panose="02050604050505020204" charset="0"/>
              <a:cs typeface="Bookman Old Style" panose="02050604050505020204" charset="0"/>
            </a:endParaRPr>
          </a:p>
          <a:p>
            <a:pPr marL="171450" lvl="0" indent="-171450">
              <a:buFont typeface="Arial" panose="020B0604020202020204" pitchFamily="34" charset="0"/>
              <a:buChar char="•"/>
            </a:pPr>
            <a:r>
              <a:rPr lang="en-US" sz="1200" b="1">
                <a:latin typeface="Bookman Old Style" panose="02050604050505020204" charset="0"/>
                <a:cs typeface="Bookman Old Style" panose="02050604050505020204" charset="0"/>
              </a:rPr>
              <a:t>Outcome:</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Arial" panose="020B0604020202020204" pitchFamily="34" charset="0"/>
              <a:buChar char="•"/>
            </a:pPr>
            <a:r>
              <a:rPr lang="en-US" sz="1200">
                <a:latin typeface="Bookman Old Style" panose="02050604050505020204" charset="0"/>
                <a:cs typeface="Bookman Old Style" panose="02050604050505020204" charset="0"/>
              </a:rPr>
              <a:t>Chosen for its balance of predictive performance, robustness, and effectiveness in handling complex datasets.</a:t>
            </a:r>
            <a:endParaRPr lang="en-US" sz="1200">
              <a:latin typeface="Bookman Old Style" panose="02050604050505020204" charset="0"/>
              <a:cs typeface="Bookman Old Style" panose="02050604050505020204" charset="0"/>
            </a:endParaRPr>
          </a:p>
          <a:p>
            <a:pPr marL="628650" lvl="1"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0" indent="0">
              <a:buFont typeface="Arial" panose="020B0604020202020204" pitchFamily="34" charset="0"/>
              <a:buNone/>
            </a:pPr>
            <a:r>
              <a:rPr lang="en-US" sz="1200">
                <a:latin typeface="Bookman Old Style" panose="02050604050505020204" charset="0"/>
                <a:cs typeface="Bookman Old Style" panose="02050604050505020204" charset="0"/>
              </a:rPr>
              <a:t>This summary provides an overview of the decision to select the Gradient Boosting Classifier for loan repayment prediction, highlighting its strengths and suitability for the task at hand.</a:t>
            </a:r>
            <a:endParaRPr lang="en-US" sz="1200">
              <a:latin typeface="Bookman Old Style" panose="02050604050505020204" charset="0"/>
              <a:cs typeface="Bookman Old Style" panose="02050604050505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9" name="Shape 589"/>
        <p:cNvGrpSpPr/>
        <p:nvPr/>
      </p:nvGrpSpPr>
      <p:grpSpPr>
        <a:xfrm>
          <a:off x="0" y="0"/>
          <a:ext cx="0" cy="0"/>
          <a:chOff x="0" y="0"/>
          <a:chExt cx="0" cy="0"/>
        </a:xfrm>
      </p:grpSpPr>
      <p:sp>
        <p:nvSpPr>
          <p:cNvPr id="593" name="Google Shape;593;p21"/>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Modeling</a:t>
            </a:r>
            <a:endParaRPr lang="en-GB"/>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Box 2"/>
          <p:cNvSpPr txBox="1"/>
          <p:nvPr/>
        </p:nvSpPr>
        <p:spPr>
          <a:xfrm>
            <a:off x="323215" y="915035"/>
            <a:ext cx="5533390" cy="306705"/>
          </a:xfrm>
          <a:prstGeom prst="rect">
            <a:avLst/>
          </a:prstGeom>
          <a:noFill/>
        </p:spPr>
        <p:txBody>
          <a:bodyPr wrap="square" rtlCol="0" anchor="t">
            <a:spAutoFit/>
          </a:bodyPr>
          <a:p>
            <a:r>
              <a:rPr lang="en-US" b="1"/>
              <a:t>Training the Model:</a:t>
            </a:r>
            <a:endParaRPr lang="en-US" b="1"/>
          </a:p>
        </p:txBody>
      </p:sp>
      <p:sp>
        <p:nvSpPr>
          <p:cNvPr id="2" name="Text Box 1"/>
          <p:cNvSpPr txBox="1"/>
          <p:nvPr/>
        </p:nvSpPr>
        <p:spPr>
          <a:xfrm>
            <a:off x="395605" y="1275080"/>
            <a:ext cx="6431915" cy="2676525"/>
          </a:xfrm>
          <a:prstGeom prst="rect">
            <a:avLst/>
          </a:prstGeom>
          <a:noFill/>
        </p:spPr>
        <p:txBody>
          <a:bodyPr wrap="square" rtlCol="0" anchor="t">
            <a:spAutoFit/>
          </a:bodyPr>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Initialization: </a:t>
            </a:r>
            <a:r>
              <a:rPr lang="en-US" sz="1200">
                <a:latin typeface="Bookman Old Style" panose="02050604050505020204" charset="0"/>
                <a:cs typeface="Bookman Old Style" panose="02050604050505020204" charset="0"/>
              </a:rPr>
              <a:t>Utilized Gradient Boosting Classifier with 100 estimators and random state 42.</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Training Data: </a:t>
            </a:r>
            <a:r>
              <a:rPr lang="en-US" sz="1200">
                <a:latin typeface="Bookman Old Style" panose="02050604050505020204" charset="0"/>
                <a:cs typeface="Bookman Old Style" panose="02050604050505020204" charset="0"/>
              </a:rPr>
              <a:t>Trained on training dataset (X_train, y_train).</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Objective:</a:t>
            </a:r>
            <a:r>
              <a:rPr lang="en-US" sz="1200">
                <a:latin typeface="Bookman Old Style" panose="02050604050505020204" charset="0"/>
                <a:cs typeface="Bookman Old Style" panose="02050604050505020204" charset="0"/>
              </a:rPr>
              <a:t> Adjusted model parameters to minimize loss function and enhance predictive performance.</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Outcome:</a:t>
            </a:r>
            <a:r>
              <a:rPr lang="en-US" sz="1200">
                <a:latin typeface="Bookman Old Style" panose="02050604050505020204" charset="0"/>
                <a:cs typeface="Bookman Old Style" panose="02050604050505020204" charset="0"/>
              </a:rPr>
              <a:t> Model successfully trained on the dataset, ready for evaluation and prediction tasks.</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0" indent="0">
              <a:buFont typeface="Arial" panose="020B0604020202020204" pitchFamily="34" charset="0"/>
              <a:buNone/>
            </a:pPr>
            <a:r>
              <a:rPr lang="en-US" sz="1200">
                <a:latin typeface="Bookman Old Style" panose="02050604050505020204" charset="0"/>
                <a:cs typeface="Bookman Old Style" panose="02050604050505020204" charset="0"/>
              </a:rPr>
              <a:t>This overview encapsulates the key steps involved in training the Gradient Boosting Classifier, emphasizing the model's initialization, training data usage, and the ultimate objective of achieving optimal predictive performance.</a:t>
            </a:r>
            <a:endParaRPr lang="en-US" sz="1200">
              <a:latin typeface="Bookman Old Style" panose="02050604050505020204" charset="0"/>
              <a:cs typeface="Bookman Old Style" panose="02050604050505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55" name="Shape 1655"/>
        <p:cNvGrpSpPr/>
        <p:nvPr/>
      </p:nvGrpSpPr>
      <p:grpSpPr>
        <a:xfrm>
          <a:off x="0" y="0"/>
          <a:ext cx="0" cy="0"/>
          <a:chOff x="0" y="0"/>
          <a:chExt cx="0" cy="0"/>
        </a:xfrm>
      </p:grpSpPr>
      <p:sp>
        <p:nvSpPr>
          <p:cNvPr id="1656" name="Google Shape;1656;p34"/>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Modeling</a:t>
            </a:r>
            <a:endParaRPr lang="en-GB"/>
          </a:p>
        </p:txBody>
      </p:sp>
      <p:graphicFrame>
        <p:nvGraphicFramePr>
          <p:cNvPr id="1657" name="Google Shape;1657;p34"/>
          <p:cNvGraphicFramePr/>
          <p:nvPr/>
        </p:nvGraphicFramePr>
        <p:xfrm>
          <a:off x="647065" y="1209040"/>
          <a:ext cx="5494020" cy="2209800"/>
        </p:xfrm>
        <a:graphic>
          <a:graphicData uri="http://schemas.openxmlformats.org/drawingml/2006/table">
            <a:tbl>
              <a:tblPr>
                <a:noFill/>
                <a:tableStyleId>{11C96BA1-3EA7-49F1-8FDB-26B73D09E084}</a:tableStyleId>
              </a:tblPr>
              <a:tblGrid>
                <a:gridCol w="2421255"/>
                <a:gridCol w="3072765"/>
              </a:tblGrid>
              <a:tr h="502920">
                <a:tc gridSpan="2">
                  <a:txBody>
                    <a:bodyPr/>
                    <a:lstStyle/>
                    <a:p>
                      <a:pPr marL="0" lvl="0" indent="0" algn="ctr" rtl="0">
                        <a:spcBef>
                          <a:spcPts val="0"/>
                        </a:spcBef>
                        <a:spcAft>
                          <a:spcPts val="0"/>
                        </a:spcAft>
                        <a:buNone/>
                      </a:pPr>
                      <a:r>
                        <a:rPr lang="en-GB" sz="21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Evaluation Metrics on Validation Dataset</a:t>
                      </a:r>
                      <a:endParaRPr lang="en-GB" sz="21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hMerge="1">
                  <a:tcPr/>
                </a:tc>
              </a:tr>
              <a:tr h="426720">
                <a:tc>
                  <a:txBody>
                    <a:bodyPr/>
                    <a:lstStyle/>
                    <a:p>
                      <a:pPr marL="0" lvl="0" indent="0" algn="ctr" rtl="0">
                        <a:spcBef>
                          <a:spcPts val="0"/>
                        </a:spcBef>
                        <a:spcAft>
                          <a:spcPts val="0"/>
                        </a:spcAft>
                        <a:buNone/>
                      </a:pPr>
                      <a:r>
                        <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Accuracy</a:t>
                      </a:r>
                      <a:endPar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84.20%</a:t>
                      </a:r>
                      <a:endParaRPr lang="en-GB" sz="120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r h="426720">
                <a:tc>
                  <a:txBody>
                    <a:bodyPr/>
                    <a:lstStyle/>
                    <a:p>
                      <a:pPr marL="0" lvl="0" indent="0" algn="ctr" rtl="0">
                        <a:spcBef>
                          <a:spcPts val="0"/>
                        </a:spcBef>
                        <a:spcAft>
                          <a:spcPts val="0"/>
                        </a:spcAft>
                        <a:buNone/>
                      </a:pPr>
                      <a:r>
                        <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Precision</a:t>
                      </a:r>
                      <a:endPar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 79.73%</a:t>
                      </a:r>
                      <a:endParaRPr lang="en-GB" sz="120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r>
              <a:tr h="426720">
                <a:tc>
                  <a:txBody>
                    <a:bodyPr/>
                    <a:lstStyle/>
                    <a:p>
                      <a:pPr marL="0" lvl="0" indent="0" algn="ctr" rtl="0">
                        <a:spcBef>
                          <a:spcPts val="0"/>
                        </a:spcBef>
                        <a:spcAft>
                          <a:spcPts val="0"/>
                        </a:spcAft>
                        <a:buNone/>
                      </a:pPr>
                      <a:r>
                        <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Recall</a:t>
                      </a:r>
                      <a:endPar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92.03%</a:t>
                      </a:r>
                      <a:endParaRPr lang="en-GB" sz="120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r h="426720">
                <a:tc>
                  <a:txBody>
                    <a:bodyPr/>
                    <a:lstStyle/>
                    <a:p>
                      <a:pPr marL="0" lvl="0" indent="0" algn="ctr" rtl="0">
                        <a:spcBef>
                          <a:spcPts val="0"/>
                        </a:spcBef>
                        <a:spcAft>
                          <a:spcPts val="0"/>
                        </a:spcAft>
                        <a:buNone/>
                      </a:pPr>
                      <a:r>
                        <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F1-score:</a:t>
                      </a:r>
                      <a:endPar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85.44%</a:t>
                      </a:r>
                      <a:endParaRPr lang="en-GB" sz="120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r>
            </a:tbl>
          </a:graphicData>
        </a:graphic>
      </p:graphicFrame>
      <p:grpSp>
        <p:nvGrpSpPr>
          <p:cNvPr id="1658" name="Google Shape;1658;p34"/>
          <p:cNvGrpSpPr/>
          <p:nvPr/>
        </p:nvGrpSpPr>
        <p:grpSpPr>
          <a:xfrm>
            <a:off x="6245716" y="1209065"/>
            <a:ext cx="2411226" cy="3405834"/>
            <a:chOff x="5894611" y="1313840"/>
            <a:chExt cx="2411226" cy="3405834"/>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Text Box 0"/>
          <p:cNvSpPr txBox="1"/>
          <p:nvPr/>
        </p:nvSpPr>
        <p:spPr>
          <a:xfrm>
            <a:off x="586105" y="3641090"/>
            <a:ext cx="6519545" cy="1383665"/>
          </a:xfrm>
          <a:prstGeom prst="rect">
            <a:avLst/>
          </a:prstGeom>
          <a:noFill/>
        </p:spPr>
        <p:txBody>
          <a:bodyPr wrap="square" rtlCol="0" anchor="t">
            <a:spAutoFit/>
          </a:bodyPr>
          <a:p>
            <a:r>
              <a:rPr lang="en-US" b="1"/>
              <a:t>Outcome:</a:t>
            </a:r>
            <a:r>
              <a:rPr lang="en-US"/>
              <a:t> Model demonstrates strong performance in correctly identifying loan repayment statuses on the validation dataset.</a:t>
            </a:r>
            <a:endParaRPr lang="en-US"/>
          </a:p>
          <a:p>
            <a:endParaRPr lang="en-US"/>
          </a:p>
          <a:p>
            <a:r>
              <a:rPr lang="en-US"/>
              <a:t>This summary provides a concise overview of the model's performance evaluation on the validation dataset, highlighting key metrics that assess its effectiveness in predicting loan repayment status.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9" name="Shape 589"/>
        <p:cNvGrpSpPr/>
        <p:nvPr/>
      </p:nvGrpSpPr>
      <p:grpSpPr>
        <a:xfrm>
          <a:off x="0" y="0"/>
          <a:ext cx="0" cy="0"/>
          <a:chOff x="0" y="0"/>
          <a:chExt cx="0" cy="0"/>
        </a:xfrm>
      </p:grpSpPr>
      <p:sp>
        <p:nvSpPr>
          <p:cNvPr id="593" name="Google Shape;593;p21"/>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Modeling</a:t>
            </a:r>
            <a:endParaRPr lang="en-GB"/>
          </a:p>
        </p:txBody>
      </p:sp>
      <p:sp>
        <p:nvSpPr>
          <p:cNvPr id="3" name="Text Box 2"/>
          <p:cNvSpPr txBox="1"/>
          <p:nvPr/>
        </p:nvSpPr>
        <p:spPr>
          <a:xfrm>
            <a:off x="251460" y="782955"/>
            <a:ext cx="5533390" cy="306705"/>
          </a:xfrm>
          <a:prstGeom prst="rect">
            <a:avLst/>
          </a:prstGeom>
          <a:noFill/>
        </p:spPr>
        <p:txBody>
          <a:bodyPr wrap="square" rtlCol="0" anchor="t">
            <a:spAutoFit/>
          </a:bodyPr>
          <a:p>
            <a:r>
              <a:rPr lang="en-US" b="1"/>
              <a:t>Hyperparameter Tuning Using Grid Search:</a:t>
            </a:r>
            <a:endParaRPr lang="en-US" b="1"/>
          </a:p>
        </p:txBody>
      </p:sp>
      <p:sp>
        <p:nvSpPr>
          <p:cNvPr id="2" name="Text Box 1"/>
          <p:cNvSpPr txBox="1"/>
          <p:nvPr/>
        </p:nvSpPr>
        <p:spPr>
          <a:xfrm>
            <a:off x="108585" y="1203325"/>
            <a:ext cx="7608570" cy="3940175"/>
          </a:xfrm>
          <a:prstGeom prst="rect">
            <a:avLst/>
          </a:prstGeom>
          <a:noFill/>
        </p:spPr>
        <p:txBody>
          <a:bodyPr wrap="square" rtlCol="0" anchor="t">
            <a:noAutofit/>
          </a:bodyPr>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Parameter Grid: </a:t>
            </a:r>
            <a:r>
              <a:rPr lang="en-US" sz="1200">
                <a:latin typeface="Bookman Old Style" panose="02050604050505020204" charset="0"/>
                <a:cs typeface="Bookman Old Style" panose="02050604050505020204" charset="0"/>
              </a:rPr>
              <a:t>Defined a parameter grid including n_estimators, learning_rate, and max_depth</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Initialization:</a:t>
            </a:r>
            <a:r>
              <a:rPr lang="en-US" sz="1200">
                <a:latin typeface="Bookman Old Style" panose="02050604050505020204" charset="0"/>
                <a:cs typeface="Bookman Old Style" panose="02050604050505020204" charset="0"/>
              </a:rPr>
              <a:t> Initialized a Gradient Boosting Classifier with a random state of 42.</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Grid Search Setup:</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Utilized GridSearchCV to search for the best hyperparameters.</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Utilized 5-fold cross-validation and accuracy scoring.</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Best Hyperparameters:</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Found the best hyperparameters: {'n_estimators': 150, 'learning_rate': 0.2, 'max_depth': 5}.</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Achieved a cross-validation score of 0.869.</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Outcome:</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Identified optimal hyperparameters for the Gradient Boosting Classifier using grid search.</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Ensured improved model performance by fine-tuning hyperparameters based on cross-validation results.</a:t>
            </a:r>
            <a:endParaRPr lang="en-US" sz="1200">
              <a:latin typeface="Bookman Old Style" panose="02050604050505020204" charset="0"/>
              <a:cs typeface="Bookman Old Style" panose="02050604050505020204" charset="0"/>
            </a:endParaRPr>
          </a:p>
        </p:txBody>
      </p:sp>
      <p:grpSp>
        <p:nvGrpSpPr>
          <p:cNvPr id="1658" name="Google Shape;1658;p34"/>
          <p:cNvGrpSpPr/>
          <p:nvPr/>
        </p:nvGrpSpPr>
        <p:grpSpPr>
          <a:xfrm>
            <a:off x="7465060" y="2185670"/>
            <a:ext cx="1579880" cy="2529840"/>
            <a:chOff x="5894611" y="1313840"/>
            <a:chExt cx="2411226" cy="3405834"/>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9" name="Shape 589"/>
        <p:cNvGrpSpPr/>
        <p:nvPr/>
      </p:nvGrpSpPr>
      <p:grpSpPr>
        <a:xfrm>
          <a:off x="0" y="0"/>
          <a:ext cx="0" cy="0"/>
          <a:chOff x="0" y="0"/>
          <a:chExt cx="0" cy="0"/>
        </a:xfrm>
      </p:grpSpPr>
      <p:sp>
        <p:nvSpPr>
          <p:cNvPr id="593" name="Google Shape;593;p21"/>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Model</a:t>
            </a:r>
            <a:r>
              <a:rPr lang="en-US" altLang="en-GB"/>
              <a:t> Evaluation</a:t>
            </a:r>
            <a:endParaRPr lang="en-US" altLang="en-GB"/>
          </a:p>
        </p:txBody>
      </p:sp>
      <p:sp>
        <p:nvSpPr>
          <p:cNvPr id="3" name="Text Box 2"/>
          <p:cNvSpPr txBox="1"/>
          <p:nvPr/>
        </p:nvSpPr>
        <p:spPr>
          <a:xfrm>
            <a:off x="251460" y="782955"/>
            <a:ext cx="5533390" cy="306705"/>
          </a:xfrm>
          <a:prstGeom prst="rect">
            <a:avLst/>
          </a:prstGeom>
          <a:noFill/>
        </p:spPr>
        <p:txBody>
          <a:bodyPr wrap="square" rtlCol="0" anchor="t">
            <a:spAutoFit/>
          </a:bodyPr>
          <a:p>
            <a:r>
              <a:rPr lang="en-US" b="1"/>
              <a:t>Model Evaluation with Best Hyperparameters</a:t>
            </a:r>
            <a:endParaRPr lang="en-US" b="1"/>
          </a:p>
        </p:txBody>
      </p:sp>
      <p:sp>
        <p:nvSpPr>
          <p:cNvPr id="2" name="Text Box 1"/>
          <p:cNvSpPr txBox="1"/>
          <p:nvPr/>
        </p:nvSpPr>
        <p:spPr>
          <a:xfrm>
            <a:off x="106680" y="1131570"/>
            <a:ext cx="7608570" cy="3940175"/>
          </a:xfrm>
          <a:prstGeom prst="rect">
            <a:avLst/>
          </a:prstGeom>
          <a:noFill/>
        </p:spPr>
        <p:txBody>
          <a:bodyPr wrap="square" rtlCol="0" anchor="t">
            <a:noAutofit/>
          </a:bodyPr>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Initialization:</a:t>
            </a:r>
            <a:r>
              <a:rPr lang="en-US" sz="1200">
                <a:latin typeface="Bookman Old Style" panose="02050604050505020204" charset="0"/>
                <a:cs typeface="Bookman Old Style" panose="02050604050505020204" charset="0"/>
              </a:rPr>
              <a:t> Initialized a Gradient Boosting Classifier with the best hyperparameters.</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Training:</a:t>
            </a:r>
            <a:r>
              <a:rPr lang="en-US" sz="1200">
                <a:latin typeface="Bookman Old Style" panose="02050604050505020204" charset="0"/>
                <a:cs typeface="Bookman Old Style" panose="02050604050505020204" charset="0"/>
              </a:rPr>
              <a:t> Trained the final model on the entire training dataset.</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Prediction and Evaluation:</a:t>
            </a:r>
            <a:r>
              <a:rPr lang="en-US" sz="1200">
                <a:latin typeface="Bookman Old Style" panose="02050604050505020204" charset="0"/>
                <a:cs typeface="Bookman Old Style" panose="02050604050505020204" charset="0"/>
              </a:rPr>
              <a:t> Made predictions on the validation dataset and evaluated model performance using accuracy, precision, recall, and F1-score.</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Decisions and Rationale:</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Utilization of Grid Search: Leveraged grid search to exhaustively search for optimal hyperparameters, enhancing model performance.</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Cross-Validation: Employed cross-validation to ensure generalization and robustness of model hyperparameters.</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Final Model Training: Utilized the entire training dataset to train the final model, maximizing available data for learning.</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Performance Evaluation: Assessed model performance using multiple metrics to provide a comprehensive understanding of its predictive capabilities.</a:t>
            </a:r>
            <a:endParaRPr lang="en-US" sz="1200">
              <a:latin typeface="Bookman Old Style" panose="02050604050505020204" charset="0"/>
              <a:cs typeface="Bookman Old Style" panose="02050604050505020204" charset="0"/>
            </a:endParaRPr>
          </a:p>
          <a:p>
            <a:pPr marL="0" lvl="0" indent="0">
              <a:buFont typeface="Wingdings" panose="05000000000000000000" charset="0"/>
              <a:buNone/>
            </a:pPr>
            <a:endParaRPr lang="en-US" sz="1200">
              <a:latin typeface="Bookman Old Style" panose="02050604050505020204" charset="0"/>
              <a:cs typeface="Bookman Old Style" panose="02050604050505020204" charset="0"/>
            </a:endParaRPr>
          </a:p>
          <a:p>
            <a:pPr marL="0" lvl="0" indent="0">
              <a:buFont typeface="Wingdings" panose="05000000000000000000" charset="0"/>
              <a:buNone/>
            </a:pPr>
            <a:r>
              <a:rPr lang="en-US" sz="1200">
                <a:latin typeface="Bookman Old Style" panose="02050604050505020204" charset="0"/>
                <a:cs typeface="Bookman Old Style" panose="02050604050505020204" charset="0"/>
              </a:rPr>
              <a:t>This summary encapsulates the process of hyperparameter tuning using grid search, detailing the search for optimal hyperparameters and subsequent evaluation of model performance using the selected parameters.</a:t>
            </a:r>
            <a:endParaRPr lang="en-US" sz="1200">
              <a:latin typeface="Bookman Old Style" panose="02050604050505020204" charset="0"/>
              <a:cs typeface="Bookman Old Style" panose="02050604050505020204" charset="0"/>
            </a:endParaRPr>
          </a:p>
        </p:txBody>
      </p:sp>
      <p:grpSp>
        <p:nvGrpSpPr>
          <p:cNvPr id="1658" name="Google Shape;1658;p34"/>
          <p:cNvGrpSpPr/>
          <p:nvPr/>
        </p:nvGrpSpPr>
        <p:grpSpPr>
          <a:xfrm>
            <a:off x="7465060" y="2185670"/>
            <a:ext cx="1579880" cy="2529840"/>
            <a:chOff x="5894611" y="1313840"/>
            <a:chExt cx="2411226" cy="3405834"/>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54" name="Shape 1854"/>
        <p:cNvGrpSpPr/>
        <p:nvPr/>
      </p:nvGrpSpPr>
      <p:grpSpPr>
        <a:xfrm>
          <a:off x="0" y="0"/>
          <a:ext cx="0" cy="0"/>
          <a:chOff x="0" y="0"/>
          <a:chExt cx="0" cy="0"/>
        </a:xfrm>
      </p:grpSpPr>
      <p:sp>
        <p:nvSpPr>
          <p:cNvPr id="1855" name="Google Shape;1855;p37"/>
          <p:cNvSpPr/>
          <p:nvPr/>
        </p:nvSpPr>
        <p:spPr>
          <a:xfrm>
            <a:off x="6085675" y="1748745"/>
            <a:ext cx="2668500" cy="3200400"/>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7"/>
          <p:cNvSpPr/>
          <p:nvPr/>
        </p:nvSpPr>
        <p:spPr>
          <a:xfrm>
            <a:off x="3316750" y="1748745"/>
            <a:ext cx="2668500" cy="3200400"/>
          </a:xfrm>
          <a:prstGeom prst="rect">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7"/>
          <p:cNvSpPr/>
          <p:nvPr/>
        </p:nvSpPr>
        <p:spPr>
          <a:xfrm>
            <a:off x="547825" y="1748745"/>
            <a:ext cx="2668500" cy="3200400"/>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7"/>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Testing model on test dataset</a:t>
            </a:r>
            <a:endParaRPr lang="en-US" altLang="en-GB"/>
          </a:p>
        </p:txBody>
      </p:sp>
      <p:sp>
        <p:nvSpPr>
          <p:cNvPr id="1859" name="Google Shape;1859;p37"/>
          <p:cNvSpPr/>
          <p:nvPr/>
        </p:nvSpPr>
        <p:spPr>
          <a:xfrm>
            <a:off x="547825" y="1479270"/>
            <a:ext cx="2668500"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7"/>
          <p:cNvSpPr/>
          <p:nvPr/>
        </p:nvSpPr>
        <p:spPr>
          <a:xfrm>
            <a:off x="3316738" y="1479270"/>
            <a:ext cx="2668500" cy="560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7"/>
          <p:cNvSpPr/>
          <p:nvPr/>
        </p:nvSpPr>
        <p:spPr>
          <a:xfrm>
            <a:off x="6085663" y="1479270"/>
            <a:ext cx="2668500"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2" name="Google Shape;1862;p37"/>
          <p:cNvGrpSpPr/>
          <p:nvPr/>
        </p:nvGrpSpPr>
        <p:grpSpPr>
          <a:xfrm>
            <a:off x="683260" y="1593850"/>
            <a:ext cx="2319020" cy="2936874"/>
            <a:chOff x="610094" y="1376475"/>
            <a:chExt cx="2319181" cy="2526435"/>
          </a:xfrm>
        </p:grpSpPr>
        <p:sp>
          <p:nvSpPr>
            <p:cNvPr id="1863" name="Google Shape;1863;p37"/>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Model Training</a:t>
              </a:r>
              <a:endPar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1866" name="Google Shape;1866;p37"/>
            <p:cNvSpPr txBox="1"/>
            <p:nvPr/>
          </p:nvSpPr>
          <p:spPr>
            <a:xfrm>
              <a:off x="688875" y="1845839"/>
              <a:ext cx="22404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Trained the final Gradient Boosting classifier model (best_gb_classifier) on the training dataset (X_train, y_train).</a:t>
              </a:r>
              <a:endParaRPr lang="en-GB">
                <a:latin typeface="Roboto" panose="02000000000000000000"/>
                <a:ea typeface="Roboto" panose="02000000000000000000"/>
                <a:cs typeface="Roboto" panose="02000000000000000000"/>
                <a:sym typeface="Roboto" panose="02000000000000000000"/>
              </a:endParaRPr>
            </a:p>
          </p:txBody>
        </p:sp>
        <p:grpSp>
          <p:nvGrpSpPr>
            <p:cNvPr id="1867" name="Google Shape;1867;p37"/>
            <p:cNvGrpSpPr/>
            <p:nvPr/>
          </p:nvGrpSpPr>
          <p:grpSpPr>
            <a:xfrm>
              <a:off x="610094" y="3010746"/>
              <a:ext cx="2312831" cy="892164"/>
              <a:chOff x="616619" y="1698921"/>
              <a:chExt cx="2312831" cy="892164"/>
            </a:xfrm>
          </p:grpSpPr>
          <p:sp>
            <p:nvSpPr>
              <p:cNvPr id="1868" name="Google Shape;1868;p37"/>
              <p:cNvSpPr txBox="1"/>
              <p:nvPr/>
            </p:nvSpPr>
            <p:spPr>
              <a:xfrm>
                <a:off x="616619" y="1698921"/>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Decision</a:t>
                </a:r>
                <a:endParaRPr lang="en-US" altLang="en-GB" sz="1800" b="1">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1869" name="Google Shape;1869;p37"/>
              <p:cNvSpPr txBox="1"/>
              <p:nvPr/>
            </p:nvSpPr>
            <p:spPr>
              <a:xfrm>
                <a:off x="689050" y="2030385"/>
                <a:ext cx="2240400" cy="5607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Trained the final model on the training dataset to learn patterns and relationships in the data.</a:t>
                </a:r>
                <a:endParaRPr lang="en-GB">
                  <a:latin typeface="Roboto" panose="02000000000000000000"/>
                  <a:ea typeface="Roboto" panose="02000000000000000000"/>
                  <a:cs typeface="Roboto" panose="02000000000000000000"/>
                  <a:sym typeface="Roboto" panose="02000000000000000000"/>
                </a:endParaRPr>
              </a:p>
            </p:txBody>
          </p:sp>
        </p:grpSp>
      </p:grpSp>
      <p:sp>
        <p:nvSpPr>
          <p:cNvPr id="1871" name="Google Shape;1871;p37"/>
          <p:cNvSpPr txBox="1"/>
          <p:nvPr/>
        </p:nvSpPr>
        <p:spPr>
          <a:xfrm>
            <a:off x="3530600" y="1593850"/>
            <a:ext cx="2240280" cy="33210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Predictions on Test Dataset</a:t>
            </a:r>
            <a:endParaRPr lang="en-GB"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grpSp>
        <p:nvGrpSpPr>
          <p:cNvPr id="1878" name="Google Shape;1878;p37"/>
          <p:cNvGrpSpPr/>
          <p:nvPr/>
        </p:nvGrpSpPr>
        <p:grpSpPr>
          <a:xfrm>
            <a:off x="7359225" y="3759658"/>
            <a:ext cx="1188925" cy="1058925"/>
            <a:chOff x="1188850" y="432475"/>
            <a:chExt cx="1188925" cy="1058925"/>
          </a:xfrm>
        </p:grpSpPr>
        <p:sp>
          <p:nvSpPr>
            <p:cNvPr id="1879" name="Google Shape;1879;p37"/>
            <p:cNvSpPr/>
            <p:nvPr/>
          </p:nvSpPr>
          <p:spPr>
            <a:xfrm>
              <a:off x="1746975" y="1078000"/>
              <a:ext cx="458525" cy="413400"/>
            </a:xfrm>
            <a:custGeom>
              <a:avLst/>
              <a:gdLst/>
              <a:ahLst/>
              <a:cxnLst/>
              <a:rect l="l" t="t" r="r" b="b"/>
              <a:pathLst>
                <a:path w="18341" h="16536" extrusionOk="0">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7"/>
            <p:cNvSpPr/>
            <p:nvPr/>
          </p:nvSpPr>
          <p:spPr>
            <a:xfrm>
              <a:off x="1559650" y="861850"/>
              <a:ext cx="746075" cy="429725"/>
            </a:xfrm>
            <a:custGeom>
              <a:avLst/>
              <a:gdLst/>
              <a:ahLst/>
              <a:cxnLst/>
              <a:rect l="l" t="t" r="r" b="b"/>
              <a:pathLst>
                <a:path w="29843" h="17189" extrusionOk="0">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7"/>
            <p:cNvSpPr/>
            <p:nvPr/>
          </p:nvSpPr>
          <p:spPr>
            <a:xfrm>
              <a:off x="1188850" y="444325"/>
              <a:ext cx="1188925" cy="915150"/>
            </a:xfrm>
            <a:custGeom>
              <a:avLst/>
              <a:gdLst/>
              <a:ahLst/>
              <a:cxnLst/>
              <a:rect l="l" t="t" r="r" b="b"/>
              <a:pathLst>
                <a:path w="47557" h="36606" extrusionOk="0">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7"/>
            <p:cNvSpPr/>
            <p:nvPr/>
          </p:nvSpPr>
          <p:spPr>
            <a:xfrm>
              <a:off x="16582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7"/>
            <p:cNvSpPr/>
            <p:nvPr/>
          </p:nvSpPr>
          <p:spPr>
            <a:xfrm>
              <a:off x="17200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7"/>
            <p:cNvSpPr/>
            <p:nvPr/>
          </p:nvSpPr>
          <p:spPr>
            <a:xfrm>
              <a:off x="1783475" y="720000"/>
              <a:ext cx="31400" cy="332075"/>
            </a:xfrm>
            <a:custGeom>
              <a:avLst/>
              <a:gdLst/>
              <a:ahLst/>
              <a:cxnLst/>
              <a:rect l="l" t="t" r="r" b="b"/>
              <a:pathLst>
                <a:path w="1256" h="13283" extrusionOk="0">
                  <a:moveTo>
                    <a:pt x="0" y="1"/>
                  </a:moveTo>
                  <a:lnTo>
                    <a:pt x="0" y="13283"/>
                  </a:lnTo>
                  <a:lnTo>
                    <a:pt x="1255" y="13283"/>
                  </a:lnTo>
                  <a:lnTo>
                    <a:pt x="1255"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7"/>
            <p:cNvSpPr/>
            <p:nvPr/>
          </p:nvSpPr>
          <p:spPr>
            <a:xfrm>
              <a:off x="1570525" y="932625"/>
              <a:ext cx="332075" cy="31725"/>
            </a:xfrm>
            <a:custGeom>
              <a:avLst/>
              <a:gdLst/>
              <a:ahLst/>
              <a:cxnLst/>
              <a:rect l="l" t="t" r="r" b="b"/>
              <a:pathLst>
                <a:path w="13283" h="1269" extrusionOk="0">
                  <a:moveTo>
                    <a:pt x="1" y="0"/>
                  </a:moveTo>
                  <a:lnTo>
                    <a:pt x="1" y="1268"/>
                  </a:lnTo>
                  <a:lnTo>
                    <a:pt x="13283" y="1268"/>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7"/>
            <p:cNvSpPr/>
            <p:nvPr/>
          </p:nvSpPr>
          <p:spPr>
            <a:xfrm>
              <a:off x="1570525" y="870825"/>
              <a:ext cx="332075" cy="31400"/>
            </a:xfrm>
            <a:custGeom>
              <a:avLst/>
              <a:gdLst/>
              <a:ahLst/>
              <a:cxnLst/>
              <a:rect l="l" t="t" r="r" b="b"/>
              <a:pathLst>
                <a:path w="13283" h="1256" extrusionOk="0">
                  <a:moveTo>
                    <a:pt x="1" y="0"/>
                  </a:moveTo>
                  <a:lnTo>
                    <a:pt x="1" y="1256"/>
                  </a:lnTo>
                  <a:lnTo>
                    <a:pt x="13283" y="1256"/>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7"/>
            <p:cNvSpPr/>
            <p:nvPr/>
          </p:nvSpPr>
          <p:spPr>
            <a:xfrm>
              <a:off x="1570525" y="807750"/>
              <a:ext cx="332075" cy="31400"/>
            </a:xfrm>
            <a:custGeom>
              <a:avLst/>
              <a:gdLst/>
              <a:ahLst/>
              <a:cxnLst/>
              <a:rect l="l" t="t" r="r" b="b"/>
              <a:pathLst>
                <a:path w="13283" h="1256" extrusionOk="0">
                  <a:moveTo>
                    <a:pt x="1" y="0"/>
                  </a:moveTo>
                  <a:lnTo>
                    <a:pt x="1" y="1255"/>
                  </a:lnTo>
                  <a:lnTo>
                    <a:pt x="13283" y="1255"/>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7"/>
            <p:cNvSpPr/>
            <p:nvPr/>
          </p:nvSpPr>
          <p:spPr>
            <a:xfrm>
              <a:off x="1617275" y="767400"/>
              <a:ext cx="237300" cy="237300"/>
            </a:xfrm>
            <a:custGeom>
              <a:avLst/>
              <a:gdLst/>
              <a:ahLst/>
              <a:cxnLst/>
              <a:rect l="l" t="t" r="r" b="b"/>
              <a:pathLst>
                <a:path w="9492" h="9492" extrusionOk="0">
                  <a:moveTo>
                    <a:pt x="1" y="0"/>
                  </a:moveTo>
                  <a:lnTo>
                    <a:pt x="1" y="9491"/>
                  </a:lnTo>
                  <a:lnTo>
                    <a:pt x="9491" y="9491"/>
                  </a:lnTo>
                  <a:lnTo>
                    <a:pt x="9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7"/>
            <p:cNvSpPr/>
            <p:nvPr/>
          </p:nvSpPr>
          <p:spPr>
            <a:xfrm>
              <a:off x="1617275" y="767400"/>
              <a:ext cx="118500" cy="237300"/>
            </a:xfrm>
            <a:custGeom>
              <a:avLst/>
              <a:gdLst/>
              <a:ahLst/>
              <a:cxnLst/>
              <a:rect l="l" t="t" r="r" b="b"/>
              <a:pathLst>
                <a:path w="4740" h="9492" extrusionOk="0">
                  <a:moveTo>
                    <a:pt x="1" y="0"/>
                  </a:moveTo>
                  <a:lnTo>
                    <a:pt x="1" y="9491"/>
                  </a:lnTo>
                  <a:lnTo>
                    <a:pt x="4740" y="47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7"/>
            <p:cNvSpPr/>
            <p:nvPr/>
          </p:nvSpPr>
          <p:spPr>
            <a:xfrm>
              <a:off x="1735750" y="767400"/>
              <a:ext cx="118825" cy="237300"/>
            </a:xfrm>
            <a:custGeom>
              <a:avLst/>
              <a:gdLst/>
              <a:ahLst/>
              <a:cxnLst/>
              <a:rect l="l" t="t" r="r" b="b"/>
              <a:pathLst>
                <a:path w="4753" h="9492" extrusionOk="0">
                  <a:moveTo>
                    <a:pt x="4752" y="0"/>
                  </a:moveTo>
                  <a:lnTo>
                    <a:pt x="1" y="4739"/>
                  </a:lnTo>
                  <a:lnTo>
                    <a:pt x="4752" y="9491"/>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7"/>
            <p:cNvSpPr/>
            <p:nvPr/>
          </p:nvSpPr>
          <p:spPr>
            <a:xfrm>
              <a:off x="1656675" y="806775"/>
              <a:ext cx="158200" cy="158200"/>
            </a:xfrm>
            <a:custGeom>
              <a:avLst/>
              <a:gdLst/>
              <a:ahLst/>
              <a:cxnLst/>
              <a:rect l="l" t="t" r="r" b="b"/>
              <a:pathLst>
                <a:path w="6328" h="6328" extrusionOk="0">
                  <a:moveTo>
                    <a:pt x="0" y="1"/>
                  </a:moveTo>
                  <a:lnTo>
                    <a:pt x="0" y="6328"/>
                  </a:lnTo>
                  <a:lnTo>
                    <a:pt x="6327" y="6328"/>
                  </a:lnTo>
                  <a:lnTo>
                    <a:pt x="6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37"/>
            <p:cNvSpPr/>
            <p:nvPr/>
          </p:nvSpPr>
          <p:spPr>
            <a:xfrm>
              <a:off x="2035450" y="552225"/>
              <a:ext cx="89050" cy="345200"/>
            </a:xfrm>
            <a:custGeom>
              <a:avLst/>
              <a:gdLst/>
              <a:ahLst/>
              <a:cxnLst/>
              <a:rect l="l" t="t" r="r" b="b"/>
              <a:pathLst>
                <a:path w="3562" h="13808" extrusionOk="0">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7"/>
            <p:cNvSpPr/>
            <p:nvPr/>
          </p:nvSpPr>
          <p:spPr>
            <a:xfrm>
              <a:off x="2215400" y="721925"/>
              <a:ext cx="80075" cy="173250"/>
            </a:xfrm>
            <a:custGeom>
              <a:avLst/>
              <a:gdLst/>
              <a:ahLst/>
              <a:cxnLst/>
              <a:rect l="l" t="t" r="r" b="b"/>
              <a:pathLst>
                <a:path w="3203" h="6930" extrusionOk="0">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37"/>
            <p:cNvSpPr/>
            <p:nvPr/>
          </p:nvSpPr>
          <p:spPr>
            <a:xfrm>
              <a:off x="2016250" y="986725"/>
              <a:ext cx="127150" cy="171025"/>
            </a:xfrm>
            <a:custGeom>
              <a:avLst/>
              <a:gdLst/>
              <a:ahLst/>
              <a:cxnLst/>
              <a:rect l="l" t="t" r="r" b="b"/>
              <a:pathLst>
                <a:path w="5086" h="6841" extrusionOk="0">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7"/>
            <p:cNvSpPr/>
            <p:nvPr/>
          </p:nvSpPr>
          <p:spPr>
            <a:xfrm>
              <a:off x="1636825" y="432475"/>
              <a:ext cx="325325" cy="175500"/>
            </a:xfrm>
            <a:custGeom>
              <a:avLst/>
              <a:gdLst/>
              <a:ahLst/>
              <a:cxnLst/>
              <a:rect l="l" t="t" r="r" b="b"/>
              <a:pathLst>
                <a:path w="13013" h="7020" extrusionOk="0">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7"/>
            <p:cNvSpPr/>
            <p:nvPr/>
          </p:nvSpPr>
          <p:spPr>
            <a:xfrm>
              <a:off x="1382575" y="555100"/>
              <a:ext cx="204950" cy="139650"/>
            </a:xfrm>
            <a:custGeom>
              <a:avLst/>
              <a:gdLst/>
              <a:ahLst/>
              <a:cxnLst/>
              <a:rect l="l" t="t" r="r" b="b"/>
              <a:pathLst>
                <a:path w="8198" h="5586" extrusionOk="0">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7"/>
            <p:cNvSpPr/>
            <p:nvPr/>
          </p:nvSpPr>
          <p:spPr>
            <a:xfrm>
              <a:off x="1286200" y="717775"/>
              <a:ext cx="120425" cy="148600"/>
            </a:xfrm>
            <a:custGeom>
              <a:avLst/>
              <a:gdLst/>
              <a:ahLst/>
              <a:cxnLst/>
              <a:rect l="l" t="t" r="r" b="b"/>
              <a:pathLst>
                <a:path w="4817" h="5944" extrusionOk="0">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7"/>
            <p:cNvSpPr/>
            <p:nvPr/>
          </p:nvSpPr>
          <p:spPr>
            <a:xfrm>
              <a:off x="1684200" y="1149400"/>
              <a:ext cx="111125" cy="186375"/>
            </a:xfrm>
            <a:custGeom>
              <a:avLst/>
              <a:gdLst/>
              <a:ahLst/>
              <a:cxnLst/>
              <a:rect l="l" t="t" r="r" b="b"/>
              <a:pathLst>
                <a:path w="4445" h="7455" extrusionOk="0">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7"/>
            <p:cNvSpPr/>
            <p:nvPr/>
          </p:nvSpPr>
          <p:spPr>
            <a:xfrm>
              <a:off x="1399875" y="986725"/>
              <a:ext cx="244650" cy="379150"/>
            </a:xfrm>
            <a:custGeom>
              <a:avLst/>
              <a:gdLst/>
              <a:ahLst/>
              <a:cxnLst/>
              <a:rect l="l" t="t" r="r" b="b"/>
              <a:pathLst>
                <a:path w="9786" h="15166" extrusionOk="0">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7"/>
            <p:cNvSpPr/>
            <p:nvPr/>
          </p:nvSpPr>
          <p:spPr>
            <a:xfrm>
              <a:off x="1920500" y="1064550"/>
              <a:ext cx="24375" cy="166850"/>
            </a:xfrm>
            <a:custGeom>
              <a:avLst/>
              <a:gdLst/>
              <a:ahLst/>
              <a:cxnLst/>
              <a:rect l="l" t="t" r="r" b="b"/>
              <a:pathLst>
                <a:path w="975" h="6674" extrusionOk="0">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7"/>
            <p:cNvSpPr/>
            <p:nvPr/>
          </p:nvSpPr>
          <p:spPr>
            <a:xfrm>
              <a:off x="1386100" y="972975"/>
              <a:ext cx="51900" cy="51900"/>
            </a:xfrm>
            <a:custGeom>
              <a:avLst/>
              <a:gdLst/>
              <a:ahLst/>
              <a:cxnLst/>
              <a:rect l="l" t="t" r="r" b="b"/>
              <a:pathLst>
                <a:path w="2076" h="2076" extrusionOk="0">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7"/>
            <p:cNvSpPr/>
            <p:nvPr/>
          </p:nvSpPr>
          <p:spPr>
            <a:xfrm>
              <a:off x="1360175" y="818625"/>
              <a:ext cx="51875" cy="52225"/>
            </a:xfrm>
            <a:custGeom>
              <a:avLst/>
              <a:gdLst/>
              <a:ahLst/>
              <a:cxnLst/>
              <a:rect l="l" t="t" r="r" b="b"/>
              <a:pathLst>
                <a:path w="2075" h="2089" extrusionOk="0">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7"/>
            <p:cNvSpPr/>
            <p:nvPr/>
          </p:nvSpPr>
          <p:spPr>
            <a:xfrm>
              <a:off x="1549400" y="656600"/>
              <a:ext cx="52225" cy="51900"/>
            </a:xfrm>
            <a:custGeom>
              <a:avLst/>
              <a:gdLst/>
              <a:ahLst/>
              <a:cxnLst/>
              <a:rect l="l" t="t" r="r" b="b"/>
              <a:pathLst>
                <a:path w="2089" h="2076" extrusionOk="0">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7"/>
            <p:cNvSpPr/>
            <p:nvPr/>
          </p:nvSpPr>
          <p:spPr>
            <a:xfrm>
              <a:off x="1924025" y="569825"/>
              <a:ext cx="52225" cy="52225"/>
            </a:xfrm>
            <a:custGeom>
              <a:avLst/>
              <a:gdLst/>
              <a:ahLst/>
              <a:cxnLst/>
              <a:rect l="l" t="t" r="r" b="b"/>
              <a:pathLst>
                <a:path w="2089" h="2089" extrusionOk="0">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7"/>
            <p:cNvSpPr/>
            <p:nvPr/>
          </p:nvSpPr>
          <p:spPr>
            <a:xfrm>
              <a:off x="2174100" y="857050"/>
              <a:ext cx="51900" cy="51900"/>
            </a:xfrm>
            <a:custGeom>
              <a:avLst/>
              <a:gdLst/>
              <a:ahLst/>
              <a:cxnLst/>
              <a:rect l="l" t="t" r="r" b="b"/>
              <a:pathLst>
                <a:path w="2076" h="2076" extrusionOk="0">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7"/>
            <p:cNvSpPr/>
            <p:nvPr/>
          </p:nvSpPr>
          <p:spPr>
            <a:xfrm>
              <a:off x="2021375" y="859300"/>
              <a:ext cx="51900" cy="51900"/>
            </a:xfrm>
            <a:custGeom>
              <a:avLst/>
              <a:gdLst/>
              <a:ahLst/>
              <a:cxnLst/>
              <a:rect l="l" t="t" r="r" b="b"/>
              <a:pathLst>
                <a:path w="2076" h="2076" extrusionOk="0">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7"/>
            <p:cNvSpPr/>
            <p:nvPr/>
          </p:nvSpPr>
          <p:spPr>
            <a:xfrm>
              <a:off x="2101425" y="982250"/>
              <a:ext cx="52200" cy="51900"/>
            </a:xfrm>
            <a:custGeom>
              <a:avLst/>
              <a:gdLst/>
              <a:ahLst/>
              <a:cxnLst/>
              <a:rect l="l" t="t" r="r" b="b"/>
              <a:pathLst>
                <a:path w="2088" h="2076" extrusionOk="0">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7"/>
            <p:cNvSpPr/>
            <p:nvPr/>
          </p:nvSpPr>
          <p:spPr>
            <a:xfrm>
              <a:off x="1906750" y="1052050"/>
              <a:ext cx="51875" cy="51900"/>
            </a:xfrm>
            <a:custGeom>
              <a:avLst/>
              <a:gdLst/>
              <a:ahLst/>
              <a:cxnLst/>
              <a:rect l="l" t="t" r="r" b="b"/>
              <a:pathLst>
                <a:path w="2075" h="2076" extrusionOk="0">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7"/>
            <p:cNvSpPr/>
            <p:nvPr/>
          </p:nvSpPr>
          <p:spPr>
            <a:xfrm>
              <a:off x="1670425" y="1135625"/>
              <a:ext cx="51900" cy="51900"/>
            </a:xfrm>
            <a:custGeom>
              <a:avLst/>
              <a:gdLst/>
              <a:ahLst/>
              <a:cxnLst/>
              <a:rect l="l" t="t" r="r" b="b"/>
              <a:pathLst>
                <a:path w="2076" h="2076" extrusionOk="0">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7"/>
            <p:cNvSpPr/>
            <p:nvPr/>
          </p:nvSpPr>
          <p:spPr>
            <a:xfrm>
              <a:off x="1515775" y="1060050"/>
              <a:ext cx="24375" cy="97700"/>
            </a:xfrm>
            <a:custGeom>
              <a:avLst/>
              <a:gdLst/>
              <a:ahLst/>
              <a:cxnLst/>
              <a:rect l="l" t="t" r="r" b="b"/>
              <a:pathLst>
                <a:path w="975" h="3908" extrusionOk="0">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7"/>
            <p:cNvSpPr/>
            <p:nvPr/>
          </p:nvSpPr>
          <p:spPr>
            <a:xfrm>
              <a:off x="1502025" y="1052050"/>
              <a:ext cx="52200" cy="51900"/>
            </a:xfrm>
            <a:custGeom>
              <a:avLst/>
              <a:gdLst/>
              <a:ahLst/>
              <a:cxnLst/>
              <a:rect l="l" t="t" r="r" b="b"/>
              <a:pathLst>
                <a:path w="2088" h="2076" extrusionOk="0">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7"/>
            <p:cNvSpPr/>
            <p:nvPr/>
          </p:nvSpPr>
          <p:spPr>
            <a:xfrm>
              <a:off x="1988075" y="721925"/>
              <a:ext cx="136425" cy="24375"/>
            </a:xfrm>
            <a:custGeom>
              <a:avLst/>
              <a:gdLst/>
              <a:ahLst/>
              <a:cxnLst/>
              <a:rect l="l" t="t" r="r" b="b"/>
              <a:pathLst>
                <a:path w="5457" h="975" extrusionOk="0">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7"/>
            <p:cNvSpPr/>
            <p:nvPr/>
          </p:nvSpPr>
          <p:spPr>
            <a:xfrm>
              <a:off x="1974300" y="708150"/>
              <a:ext cx="51900" cy="52225"/>
            </a:xfrm>
            <a:custGeom>
              <a:avLst/>
              <a:gdLst/>
              <a:ahLst/>
              <a:cxnLst/>
              <a:rect l="l" t="t" r="r" b="b"/>
              <a:pathLst>
                <a:path w="2076" h="2089" extrusionOk="0">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4" name="Google Shape;1914;p37"/>
          <p:cNvGrpSpPr/>
          <p:nvPr/>
        </p:nvGrpSpPr>
        <p:grpSpPr>
          <a:xfrm>
            <a:off x="6235730" y="1593645"/>
            <a:ext cx="2304356" cy="1679240"/>
            <a:chOff x="6162705" y="1376475"/>
            <a:chExt cx="2304356" cy="1679240"/>
          </a:xfrm>
        </p:grpSpPr>
        <p:sp>
          <p:nvSpPr>
            <p:cNvPr id="1915" name="Google Shape;1915;p37"/>
            <p:cNvSpPr txBox="1"/>
            <p:nvPr/>
          </p:nvSpPr>
          <p:spPr>
            <a:xfrm>
              <a:off x="6226661"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Evaluation</a:t>
              </a:r>
              <a:endParaRPr lang="en-GB"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1916" name="Google Shape;1916;p37"/>
            <p:cNvSpPr txBox="1"/>
            <p:nvPr/>
          </p:nvSpPr>
          <p:spPr>
            <a:xfrm>
              <a:off x="6162705" y="1922315"/>
              <a:ext cx="22404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Predictions on the test dataset will be used to evaluate the model's performance on completely new data, assessing its generalization capability.</a:t>
              </a:r>
              <a:endParaRPr lang="en-GB">
                <a:latin typeface="Roboto" panose="02000000000000000000"/>
                <a:ea typeface="Roboto" panose="02000000000000000000"/>
                <a:cs typeface="Roboto" panose="02000000000000000000"/>
                <a:sym typeface="Roboto" panose="02000000000000000000"/>
              </a:endParaRPr>
            </a:p>
          </p:txBody>
        </p:sp>
      </p:grpSp>
      <p:sp>
        <p:nvSpPr>
          <p:cNvPr id="1" name="Text Box 0"/>
          <p:cNvSpPr txBox="1"/>
          <p:nvPr/>
        </p:nvSpPr>
        <p:spPr>
          <a:xfrm>
            <a:off x="755650" y="987425"/>
            <a:ext cx="4572000" cy="306705"/>
          </a:xfrm>
          <a:prstGeom prst="rect">
            <a:avLst/>
          </a:prstGeom>
          <a:noFill/>
        </p:spPr>
        <p:txBody>
          <a:bodyPr wrap="square" rtlCol="0" anchor="t">
            <a:spAutoFit/>
          </a:bodyPr>
          <a:p>
            <a:r>
              <a:rPr lang="en-US" b="1">
                <a:latin typeface="+mj-lt"/>
                <a:cs typeface="+mj-lt"/>
              </a:rPr>
              <a:t>Training the Final Model on the Test Dataset</a:t>
            </a:r>
            <a:endParaRPr lang="en-US" b="1">
              <a:latin typeface="+mj-lt"/>
              <a:cs typeface="+mj-lt"/>
            </a:endParaRPr>
          </a:p>
        </p:txBody>
      </p:sp>
      <p:sp>
        <p:nvSpPr>
          <p:cNvPr id="2" name="Google Shape;1866;p37"/>
          <p:cNvSpPr txBox="1"/>
          <p:nvPr/>
        </p:nvSpPr>
        <p:spPr>
          <a:xfrm>
            <a:off x="3530636" y="2211856"/>
            <a:ext cx="2240244" cy="1317530"/>
          </a:xfrm>
          <a:prstGeom prst="rect">
            <a:avLst/>
          </a:prstGeom>
          <a:noFill/>
          <a:ln>
            <a:noFill/>
          </a:ln>
        </p:spPr>
        <p:txBody>
          <a:bodyPr spcFirstLastPara="1" wrap="square" lIns="91425" tIns="91425" rIns="91425" bIns="91425" anchor="t" anchorCtr="0">
            <a:noAutofit/>
          </a:bodyPr>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Utilized the trained model to make predictions on the test dataset (X_test_selected).</a:t>
            </a:r>
            <a:endParaRPr lang="en-GB">
              <a:latin typeface="Roboto" panose="02000000000000000000"/>
              <a:ea typeface="Roboto" panose="02000000000000000000"/>
              <a:cs typeface="Roboto" panose="02000000000000000000"/>
              <a:sym typeface="Roboto" panose="02000000000000000000"/>
            </a:endParaRPr>
          </a:p>
        </p:txBody>
      </p:sp>
      <p:sp>
        <p:nvSpPr>
          <p:cNvPr id="3" name="Google Shape;1868;p37"/>
          <p:cNvSpPr txBox="1"/>
          <p:nvPr/>
        </p:nvSpPr>
        <p:spPr>
          <a:xfrm>
            <a:off x="3451860" y="3566011"/>
            <a:ext cx="2114253" cy="385704"/>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Decision</a:t>
            </a:r>
            <a:endParaRPr lang="en-US" altLang="en-GB" sz="1800" b="1">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4" name="Google Shape;1869;p37"/>
          <p:cNvSpPr txBox="1"/>
          <p:nvPr/>
        </p:nvSpPr>
        <p:spPr>
          <a:xfrm>
            <a:off x="3524286" y="3951324"/>
            <a:ext cx="2240244" cy="651790"/>
          </a:xfrm>
          <a:prstGeom prst="rect">
            <a:avLst/>
          </a:prstGeom>
          <a:noFill/>
          <a:ln>
            <a:noFill/>
          </a:ln>
        </p:spPr>
        <p:txBody>
          <a:bodyPr spcFirstLastPara="1" wrap="square" lIns="91425" tIns="91425" rIns="91425" bIns="91425" anchor="t" anchorCtr="0">
            <a:noAutofit/>
          </a:bodyPr>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Applied the trained model to the test dataset to generate predictions on unseen data.</a:t>
            </a:r>
            <a:endParaRPr lang="en-GB">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Project Objectives and Goals</a:t>
            </a:r>
            <a:endParaRPr lang="en-GB"/>
          </a:p>
        </p:txBody>
      </p:sp>
      <p:grpSp>
        <p:nvGrpSpPr>
          <p:cNvPr id="241" name="Google Shape;241;p16"/>
          <p:cNvGrpSpPr/>
          <p:nvPr/>
        </p:nvGrpSpPr>
        <p:grpSpPr>
          <a:xfrm>
            <a:off x="400050" y="1274445"/>
            <a:ext cx="2467610" cy="2699385"/>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 Box 1"/>
          <p:cNvSpPr txBox="1"/>
          <p:nvPr/>
        </p:nvSpPr>
        <p:spPr>
          <a:xfrm>
            <a:off x="5385435" y="1932305"/>
            <a:ext cx="3048000" cy="306705"/>
          </a:xfrm>
          <a:prstGeom prst="rect">
            <a:avLst/>
          </a:prstGeom>
          <a:noFill/>
        </p:spPr>
        <p:txBody>
          <a:bodyPr wrap="square" rtlCol="0">
            <a:spAutoFit/>
          </a:bodyPr>
          <a:p>
            <a:endParaRPr lang="en-US"/>
          </a:p>
        </p:txBody>
      </p:sp>
      <p:sp>
        <p:nvSpPr>
          <p:cNvPr id="3" name="Text Box 2"/>
          <p:cNvSpPr txBox="1"/>
          <p:nvPr/>
        </p:nvSpPr>
        <p:spPr>
          <a:xfrm>
            <a:off x="3589655" y="1216660"/>
            <a:ext cx="5235575" cy="3169285"/>
          </a:xfrm>
          <a:prstGeom prst="rect">
            <a:avLst/>
          </a:prstGeom>
          <a:noFill/>
        </p:spPr>
        <p:txBody>
          <a:bodyPr wrap="square" rtlCol="0">
            <a:spAutoFit/>
          </a:bodyPr>
          <a:p>
            <a:r>
              <a:rPr lang="en-US" sz="2000">
                <a:latin typeface="Bookman Old Style" panose="02050604050505020204" charset="0"/>
                <a:cs typeface="Bookman Old Style" panose="02050604050505020204" charset="0"/>
              </a:rPr>
              <a:t>The primary objective of this project is to develop a robust predictive model capable of assessing loan repayment likelihood based on applicant information. By achieving this, we aim to support financial institutions in making more informed lending decisions, thereby reducing the risk of defaults and optimizing their loan portfolio management strategies.</a:t>
            </a:r>
            <a:endParaRPr lang="en-US" sz="2000">
              <a:latin typeface="Bookman Old Style" panose="02050604050505020204" charset="0"/>
              <a:cs typeface="Bookman Old Style" panose="02050604050505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89" name="Shape 589"/>
        <p:cNvGrpSpPr/>
        <p:nvPr/>
      </p:nvGrpSpPr>
      <p:grpSpPr>
        <a:xfrm>
          <a:off x="0" y="0"/>
          <a:ext cx="0" cy="0"/>
          <a:chOff x="0" y="0"/>
          <a:chExt cx="0" cy="0"/>
        </a:xfrm>
      </p:grpSpPr>
      <p:sp>
        <p:nvSpPr>
          <p:cNvPr id="593" name="Google Shape;593;p21"/>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ym typeface="+mn-ea"/>
              </a:rPr>
              <a:t>Testing model on test dataset</a:t>
            </a:r>
            <a:endParaRPr lang="en-US" altLang="en-GB"/>
          </a:p>
        </p:txBody>
      </p:sp>
      <p:sp>
        <p:nvSpPr>
          <p:cNvPr id="3" name="Text Box 2"/>
          <p:cNvSpPr txBox="1"/>
          <p:nvPr/>
        </p:nvSpPr>
        <p:spPr>
          <a:xfrm>
            <a:off x="251460" y="782955"/>
            <a:ext cx="5533390" cy="306705"/>
          </a:xfrm>
          <a:prstGeom prst="rect">
            <a:avLst/>
          </a:prstGeom>
          <a:noFill/>
        </p:spPr>
        <p:txBody>
          <a:bodyPr wrap="square" rtlCol="0" anchor="t">
            <a:spAutoFit/>
          </a:bodyPr>
          <a:p>
            <a:r>
              <a:rPr lang="en-US" b="1"/>
              <a:t>Predicted Loan Status for Test Data</a:t>
            </a:r>
            <a:endParaRPr lang="en-US" b="1"/>
          </a:p>
        </p:txBody>
      </p:sp>
      <p:sp>
        <p:nvSpPr>
          <p:cNvPr id="2" name="Text Box 1"/>
          <p:cNvSpPr txBox="1"/>
          <p:nvPr/>
        </p:nvSpPr>
        <p:spPr>
          <a:xfrm>
            <a:off x="106680" y="1059180"/>
            <a:ext cx="7145655" cy="3940175"/>
          </a:xfrm>
          <a:prstGeom prst="rect">
            <a:avLst/>
          </a:prstGeom>
          <a:noFill/>
        </p:spPr>
        <p:txBody>
          <a:bodyPr wrap="square" rtlCol="0" anchor="t">
            <a:noAutofit/>
          </a:bodyPr>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Data Processing:</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Created a DataFrame predicted_data to store predicted loan status labels (y_pred_test) generated by the final model.</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Mapped predicted labels to their corresponding categories using a dictionary: 0 -&gt; 'Defaulted', 1 -&gt; 'Paid'.</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Merging DataFrames:</a:t>
            </a:r>
            <a:r>
              <a:rPr lang="en-US" sz="1200">
                <a:latin typeface="Bookman Old Style" panose="02050604050505020204" charset="0"/>
                <a:cs typeface="Bookman Old Style" panose="02050604050505020204" charset="0"/>
              </a:rPr>
              <a:t> Combined the original test DataFrame (test_df) with the predicted loan status DataFrame (predicted_data) to create predicted_test_loan_data.</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Output:</a:t>
            </a:r>
            <a:r>
              <a:rPr lang="en-US" sz="1200">
                <a:latin typeface="Bookman Old Style" panose="02050604050505020204" charset="0"/>
                <a:cs typeface="Bookman Old Style" panose="02050604050505020204" charset="0"/>
              </a:rPr>
              <a:t> Displayed the merged DataFrame predicted_test_loan_data, containing original test data and predicted loan status labels.</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Decisions and Rationale:</a:t>
            </a: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Categorical Mapping: Converted numerical predictions to categorical labels for clarity and ease of interpretation.</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Data Comparison: Merged original test data with predicted loan statuses to facilitate comparison and evaluation of model predictions against actual loan statuses.</a:t>
            </a: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Evaluation: Provides insights into the model's performance in predicting loan statuses on unseen data, aiding in the assessment of model effectiveness.</a:t>
            </a:r>
            <a:endParaRPr lang="en-US" sz="1200">
              <a:latin typeface="Bookman Old Style" panose="02050604050505020204" charset="0"/>
              <a:cs typeface="Bookman Old Style" panose="02050604050505020204" charset="0"/>
            </a:endParaRPr>
          </a:p>
        </p:txBody>
      </p:sp>
      <p:grpSp>
        <p:nvGrpSpPr>
          <p:cNvPr id="1287" name="Google Shape;1287;p30"/>
          <p:cNvGrpSpPr/>
          <p:nvPr/>
        </p:nvGrpSpPr>
        <p:grpSpPr>
          <a:xfrm>
            <a:off x="7146925" y="2280920"/>
            <a:ext cx="1824990" cy="2706370"/>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435" name="Shape 1435"/>
        <p:cNvGrpSpPr/>
        <p:nvPr/>
      </p:nvGrpSpPr>
      <p:grpSpPr>
        <a:xfrm>
          <a:off x="0" y="0"/>
          <a:ext cx="0" cy="0"/>
          <a:chOff x="0" y="0"/>
          <a:chExt cx="0" cy="0"/>
        </a:xfrm>
      </p:grpSpPr>
      <p:sp>
        <p:nvSpPr>
          <p:cNvPr id="1436" name="Google Shape;1436;p32"/>
          <p:cNvSpPr/>
          <p:nvPr/>
        </p:nvSpPr>
        <p:spPr>
          <a:xfrm>
            <a:off x="5293360" y="3131185"/>
            <a:ext cx="3658235" cy="1880870"/>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32"/>
          <p:cNvSpPr/>
          <p:nvPr/>
        </p:nvSpPr>
        <p:spPr>
          <a:xfrm>
            <a:off x="5316220" y="1219200"/>
            <a:ext cx="3658235" cy="1797050"/>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32"/>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Export </a:t>
            </a:r>
            <a:r>
              <a:rPr lang="en-GB"/>
              <a:t>Predicted Loan Status Data</a:t>
            </a:r>
            <a:endParaRPr lang="en-GB"/>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8" name="Google Shape;1528;p32"/>
          <p:cNvSpPr txBox="1"/>
          <p:nvPr/>
        </p:nvSpPr>
        <p:spPr>
          <a:xfrm>
            <a:off x="3045288" y="2558750"/>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Predicted Loan Status Data</a:t>
            </a:r>
            <a:endPar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grpSp>
        <p:nvGrpSpPr>
          <p:cNvPr id="1529" name="Google Shape;1529;p32"/>
          <p:cNvGrpSpPr/>
          <p:nvPr/>
        </p:nvGrpSpPr>
        <p:grpSpPr>
          <a:xfrm>
            <a:off x="5449042" y="1327938"/>
            <a:ext cx="3446145" cy="1428750"/>
            <a:chOff x="5449042" y="1327938"/>
            <a:chExt cx="3446145" cy="1428750"/>
          </a:xfrm>
        </p:grpSpPr>
        <p:sp>
          <p:nvSpPr>
            <p:cNvPr id="1530" name="Google Shape;1530;p32"/>
            <p:cNvSpPr txBox="1"/>
            <p:nvPr/>
          </p:nvSpPr>
          <p:spPr>
            <a:xfrm>
              <a:off x="5449042" y="1828318"/>
              <a:ext cx="3446145" cy="92837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GB" sz="1200">
                  <a:solidFill>
                    <a:schemeClr val="dk1"/>
                  </a:solidFill>
                  <a:latin typeface="Roboto" panose="02000000000000000000"/>
                  <a:ea typeface="Roboto" panose="02000000000000000000"/>
                  <a:cs typeface="Roboto" panose="02000000000000000000"/>
                  <a:sym typeface="Roboto" panose="02000000000000000000"/>
                </a:rPr>
                <a:t>Utilized the to_csv() function to save the DataFrame predicted_test_loan_data into a CSV </a:t>
              </a:r>
              <a:r>
                <a:rPr lang="en-GB" sz="1200">
                  <a:solidFill>
                    <a:schemeClr val="dk1"/>
                  </a:solidFill>
                  <a:latin typeface="Roboto" panose="02000000000000000000"/>
                  <a:ea typeface="Roboto" panose="02000000000000000000"/>
                  <a:cs typeface="Roboto" panose="02000000000000000000"/>
                  <a:sym typeface="Roboto" panose="02000000000000000000"/>
                </a:rPr>
                <a:t>file named 'predicted_test_loan_data.csv'.</a:t>
              </a:r>
              <a:endParaRPr lang="en-GB" sz="1200">
                <a:solidFill>
                  <a:schemeClr val="dk1"/>
                </a:solidFill>
                <a:latin typeface="Roboto" panose="02000000000000000000"/>
                <a:ea typeface="Roboto" panose="02000000000000000000"/>
                <a:cs typeface="Roboto" panose="02000000000000000000"/>
                <a:sym typeface="Roboto" panose="02000000000000000000"/>
              </a:endParaRPr>
            </a:p>
            <a:p>
              <a:pPr marL="171450" lvl="0" indent="-171450" algn="l" rtl="0">
                <a:spcBef>
                  <a:spcPts val="0"/>
                </a:spcBef>
                <a:spcAft>
                  <a:spcPts val="0"/>
                </a:spcAft>
                <a:buFont typeface="Arial" panose="020B0604020202020204" pitchFamily="34" charset="0"/>
                <a:buChar char="•"/>
              </a:pPr>
              <a:r>
                <a:rPr lang="en-GB" sz="1200">
                  <a:solidFill>
                    <a:schemeClr val="dk1"/>
                  </a:solidFill>
                  <a:latin typeface="Roboto" panose="02000000000000000000"/>
                  <a:ea typeface="Roboto" panose="02000000000000000000"/>
                  <a:cs typeface="Roboto" panose="02000000000000000000"/>
                  <a:sym typeface="Roboto" panose="02000000000000000000"/>
                </a:rPr>
                <a:t>Excluded the DataFrame index from the CSV file using the parameter index=False.</a:t>
              </a:r>
              <a:endParaRPr lang="en-GB" sz="12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531" name="Google Shape;1531;p32"/>
            <p:cNvSpPr txBox="1"/>
            <p:nvPr/>
          </p:nvSpPr>
          <p:spPr>
            <a:xfrm>
              <a:off x="5466822" y="1327938"/>
              <a:ext cx="212725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Action Taken</a:t>
              </a:r>
              <a:endPar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grpSp>
      <p:cxnSp>
        <p:nvCxnSpPr>
          <p:cNvPr id="1537" name="Google Shape;1537;p32"/>
          <p:cNvCxnSpPr>
            <a:stCxn id="1438" idx="3"/>
            <a:endCxn id="1437" idx="1"/>
          </p:cNvCxnSpPr>
          <p:nvPr/>
        </p:nvCxnSpPr>
        <p:spPr>
          <a:xfrm flipV="1">
            <a:off x="4572000" y="2117725"/>
            <a:ext cx="744220" cy="857885"/>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38" name="Google Shape;1538;p32"/>
          <p:cNvCxnSpPr>
            <a:stCxn id="1438" idx="3"/>
            <a:endCxn id="1436" idx="1"/>
          </p:cNvCxnSpPr>
          <p:nvPr/>
        </p:nvCxnSpPr>
        <p:spPr>
          <a:xfrm>
            <a:off x="4572000" y="2976245"/>
            <a:ext cx="721360" cy="1095375"/>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 name="Google Shape;1530;p32"/>
          <p:cNvSpPr txBox="1"/>
          <p:nvPr/>
        </p:nvSpPr>
        <p:spPr>
          <a:xfrm>
            <a:off x="5448300" y="3629025"/>
            <a:ext cx="3526155" cy="1325245"/>
          </a:xfrm>
          <a:prstGeom prst="rect">
            <a:avLst/>
          </a:prstGeom>
          <a:noFill/>
          <a:ln>
            <a:noFill/>
          </a:ln>
        </p:spPr>
        <p:txBody>
          <a:bodyPr spcFirstLastPara="1" wrap="square" lIns="91425" tIns="91425" rIns="91425" bIns="91425" anchor="ctr" anchorCtr="0">
            <a:noAutofit/>
          </a:bodyPr>
          <a:p>
            <a:pPr marL="171450" lvl="0" indent="-171450" algn="l" rtl="0">
              <a:spcBef>
                <a:spcPts val="0"/>
              </a:spcBef>
              <a:spcAft>
                <a:spcPts val="0"/>
              </a:spcAft>
              <a:buFont typeface="Arial" panose="020B0604020202020204" pitchFamily="34" charset="0"/>
              <a:buChar char="•"/>
            </a:pPr>
            <a:r>
              <a:rPr lang="en-GB" sz="1200" u="sng">
                <a:solidFill>
                  <a:schemeClr val="dk1"/>
                </a:solidFill>
                <a:latin typeface="Roboto" panose="02000000000000000000"/>
                <a:ea typeface="Roboto" panose="02000000000000000000"/>
                <a:cs typeface="Roboto" panose="02000000000000000000"/>
                <a:sym typeface="Roboto" panose="02000000000000000000"/>
              </a:rPr>
              <a:t>Data Preservation:</a:t>
            </a:r>
            <a:r>
              <a:rPr lang="en-GB" sz="1200">
                <a:solidFill>
                  <a:schemeClr val="dk1"/>
                </a:solidFill>
                <a:latin typeface="Roboto" panose="02000000000000000000"/>
                <a:ea typeface="Roboto" panose="02000000000000000000"/>
                <a:cs typeface="Roboto" panose="02000000000000000000"/>
                <a:sym typeface="Roboto" panose="02000000000000000000"/>
              </a:rPr>
              <a:t> Saving the predicted loan status data facilitates additional analysis or sharing with stakeholders.</a:t>
            </a:r>
            <a:endParaRPr lang="en-GB" sz="1200">
              <a:solidFill>
                <a:schemeClr val="dk1"/>
              </a:solidFill>
              <a:latin typeface="Roboto" panose="02000000000000000000"/>
              <a:ea typeface="Roboto" panose="02000000000000000000"/>
              <a:cs typeface="Roboto" panose="02000000000000000000"/>
              <a:sym typeface="Roboto" panose="02000000000000000000"/>
            </a:endParaRPr>
          </a:p>
          <a:p>
            <a:pPr marL="171450" lvl="0" indent="-171450" algn="l" rtl="0">
              <a:spcBef>
                <a:spcPts val="0"/>
              </a:spcBef>
              <a:spcAft>
                <a:spcPts val="0"/>
              </a:spcAft>
              <a:buFont typeface="Arial" panose="020B0604020202020204" pitchFamily="34" charset="0"/>
              <a:buChar char="•"/>
            </a:pPr>
            <a:r>
              <a:rPr lang="en-GB" sz="1200" u="sng">
                <a:solidFill>
                  <a:schemeClr val="dk1"/>
                </a:solidFill>
                <a:latin typeface="Roboto" panose="02000000000000000000"/>
                <a:ea typeface="Roboto" panose="02000000000000000000"/>
                <a:cs typeface="Roboto" panose="02000000000000000000"/>
                <a:sym typeface="Roboto" panose="02000000000000000000"/>
              </a:rPr>
              <a:t>File Cleanliness:</a:t>
            </a:r>
            <a:r>
              <a:rPr lang="en-GB" sz="1200">
                <a:solidFill>
                  <a:schemeClr val="dk1"/>
                </a:solidFill>
                <a:latin typeface="Roboto" panose="02000000000000000000"/>
                <a:ea typeface="Roboto" panose="02000000000000000000"/>
                <a:cs typeface="Roboto" panose="02000000000000000000"/>
                <a:sym typeface="Roboto" panose="02000000000000000000"/>
              </a:rPr>
              <a:t> Excluding the index column maintains the CSV file's clarity and conciseness, particularly if the index lacks meaningful information for interpretation.</a:t>
            </a:r>
            <a:endParaRPr lang="en-GB" sz="1200">
              <a:solidFill>
                <a:schemeClr val="dk1"/>
              </a:solidFill>
              <a:latin typeface="Roboto" panose="02000000000000000000"/>
              <a:ea typeface="Roboto" panose="02000000000000000000"/>
              <a:cs typeface="Roboto" panose="02000000000000000000"/>
              <a:sym typeface="Roboto" panose="02000000000000000000"/>
            </a:endParaRPr>
          </a:p>
        </p:txBody>
      </p:sp>
      <p:sp>
        <p:nvSpPr>
          <p:cNvPr id="2" name="Google Shape;1531;p32"/>
          <p:cNvSpPr txBox="1"/>
          <p:nvPr/>
        </p:nvSpPr>
        <p:spPr>
          <a:xfrm>
            <a:off x="5435600" y="3221355"/>
            <a:ext cx="2981960" cy="33210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Decisions and Rationale</a:t>
            </a:r>
            <a:endPar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57" name="Shape 2257"/>
        <p:cNvGrpSpPr/>
        <p:nvPr/>
      </p:nvGrpSpPr>
      <p:grpSpPr>
        <a:xfrm>
          <a:off x="0" y="0"/>
          <a:ext cx="0" cy="0"/>
          <a:chOff x="0" y="0"/>
          <a:chExt cx="0" cy="0"/>
        </a:xfrm>
      </p:grpSpPr>
      <p:sp>
        <p:nvSpPr>
          <p:cNvPr id="2258" name="Google Shape;2258;p44"/>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Summary</a:t>
            </a:r>
            <a:endParaRPr lang="en-US" altLang="en-GB"/>
          </a:p>
        </p:txBody>
      </p:sp>
      <p:sp>
        <p:nvSpPr>
          <p:cNvPr id="2" name="Google Shape;2260;p44"/>
          <p:cNvSpPr/>
          <p:nvPr/>
        </p:nvSpPr>
        <p:spPr>
          <a:xfrm>
            <a:off x="179070" y="946150"/>
            <a:ext cx="3105785" cy="175450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 name="Google Shape;2261;p44"/>
          <p:cNvGrpSpPr/>
          <p:nvPr/>
        </p:nvGrpSpPr>
        <p:grpSpPr>
          <a:xfrm>
            <a:off x="328295" y="1149985"/>
            <a:ext cx="2718435" cy="1203960"/>
            <a:chOff x="695359" y="2302076"/>
            <a:chExt cx="3343229" cy="1488799"/>
          </a:xfrm>
        </p:grpSpPr>
        <p:sp>
          <p:nvSpPr>
            <p:cNvPr id="4" name="Google Shape;2262;p44"/>
            <p:cNvSpPr txBox="1"/>
            <p:nvPr/>
          </p:nvSpPr>
          <p:spPr>
            <a:xfrm>
              <a:off x="695359" y="2302076"/>
              <a:ext cx="3254201" cy="332153"/>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Model Performance</a:t>
              </a:r>
              <a:endPar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p>
              <a:pPr marL="2540" lvl="0" indent="0" algn="l" rtl="0">
                <a:spcBef>
                  <a:spcPts val="0"/>
                </a:spcBef>
                <a:spcAft>
                  <a:spcPts val="0"/>
                </a:spcAft>
                <a:buSzPts val="1400"/>
                <a:buFont typeface="Roboto" panose="02000000000000000000"/>
                <a:buNone/>
              </a:pPr>
              <a:r>
                <a:rPr lang="en-GB" sz="1200">
                  <a:latin typeface="Roboto" panose="02000000000000000000"/>
                  <a:ea typeface="Roboto" panose="02000000000000000000"/>
                  <a:cs typeface="Roboto" panose="02000000000000000000"/>
                  <a:sym typeface="Roboto" panose="02000000000000000000"/>
                </a:rPr>
                <a:t>Gradient Boosting model achieves impressive accuracy, precision, recall, and F1-score, indicating its effectiveness in predicting loan repayment outcomes.</a:t>
              </a:r>
              <a:endParaRPr lang="en-GB" sz="1200">
                <a:latin typeface="Roboto" panose="02000000000000000000"/>
                <a:ea typeface="Roboto" panose="02000000000000000000"/>
                <a:cs typeface="Roboto" panose="02000000000000000000"/>
                <a:sym typeface="Roboto" panose="02000000000000000000"/>
              </a:endParaRPr>
            </a:p>
          </p:txBody>
        </p:sp>
      </p:grpSp>
      <p:sp>
        <p:nvSpPr>
          <p:cNvPr id="9" name="Google Shape;2260;p44"/>
          <p:cNvSpPr/>
          <p:nvPr/>
        </p:nvSpPr>
        <p:spPr>
          <a:xfrm>
            <a:off x="179070" y="3086735"/>
            <a:ext cx="3105785" cy="175450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0" name="Google Shape;2261;p44"/>
          <p:cNvGrpSpPr/>
          <p:nvPr/>
        </p:nvGrpSpPr>
        <p:grpSpPr>
          <a:xfrm>
            <a:off x="328295" y="3290570"/>
            <a:ext cx="2718435" cy="1203960"/>
            <a:chOff x="695359" y="2302076"/>
            <a:chExt cx="3343229" cy="1488799"/>
          </a:xfrm>
        </p:grpSpPr>
        <p:sp>
          <p:nvSpPr>
            <p:cNvPr id="11" name="Google Shape;2262;p44"/>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Strengths</a:t>
              </a:r>
              <a:endPar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12"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p>
              <a:pPr marL="2540" lvl="0" indent="0" algn="l" rtl="0">
                <a:spcBef>
                  <a:spcPts val="0"/>
                </a:spcBef>
                <a:spcAft>
                  <a:spcPts val="0"/>
                </a:spcAft>
                <a:buSzPts val="1400"/>
                <a:buFont typeface="Roboto" panose="02000000000000000000"/>
                <a:buNone/>
              </a:pPr>
              <a:r>
                <a:rPr lang="en-GB" sz="1200">
                  <a:latin typeface="Roboto" panose="02000000000000000000"/>
                  <a:ea typeface="Roboto" panose="02000000000000000000"/>
                  <a:cs typeface="Roboto" panose="02000000000000000000"/>
                  <a:sym typeface="Roboto" panose="02000000000000000000"/>
                </a:rPr>
                <a:t>The model demonstrates high recall, essential for identifying loans likely to be repaid, and maintains a good balance between precision and recall, making it suitable for banking applications.</a:t>
              </a:r>
              <a:endParaRPr lang="en-GB" sz="1200">
                <a:latin typeface="Roboto" panose="02000000000000000000"/>
                <a:ea typeface="Roboto" panose="02000000000000000000"/>
                <a:cs typeface="Roboto" panose="02000000000000000000"/>
                <a:sym typeface="Roboto" panose="02000000000000000000"/>
              </a:endParaRPr>
            </a:p>
          </p:txBody>
        </p:sp>
      </p:grpSp>
      <p:sp>
        <p:nvSpPr>
          <p:cNvPr id="13" name="Google Shape;2260;p44"/>
          <p:cNvSpPr/>
          <p:nvPr/>
        </p:nvSpPr>
        <p:spPr>
          <a:xfrm>
            <a:off x="3395345" y="2225040"/>
            <a:ext cx="2396490" cy="155829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4" name="Google Shape;2261;p44"/>
          <p:cNvGrpSpPr/>
          <p:nvPr/>
        </p:nvGrpSpPr>
        <p:grpSpPr>
          <a:xfrm>
            <a:off x="3479165" y="2469515"/>
            <a:ext cx="2253615" cy="1016635"/>
            <a:chOff x="695359" y="2302076"/>
            <a:chExt cx="3343229" cy="1488799"/>
          </a:xfrm>
        </p:grpSpPr>
        <p:sp>
          <p:nvSpPr>
            <p:cNvPr id="15" name="Google Shape;2262;p44"/>
            <p:cNvSpPr txBox="1"/>
            <p:nvPr/>
          </p:nvSpPr>
          <p:spPr>
            <a:xfrm>
              <a:off x="695359" y="2302076"/>
              <a:ext cx="3338519" cy="331981"/>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Areas for Improvement</a:t>
              </a:r>
              <a:endPar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16"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p>
              <a:pPr marL="2540" lvl="0" indent="0" algn="l" rtl="0">
                <a:spcBef>
                  <a:spcPts val="0"/>
                </a:spcBef>
                <a:spcAft>
                  <a:spcPts val="0"/>
                </a:spcAft>
                <a:buSzPts val="1400"/>
                <a:buFont typeface="Roboto" panose="02000000000000000000"/>
                <a:buNone/>
              </a:pPr>
              <a:r>
                <a:rPr lang="en-GB" sz="1200">
                  <a:latin typeface="Roboto" panose="02000000000000000000"/>
                  <a:ea typeface="Roboto" panose="02000000000000000000"/>
                  <a:cs typeface="Roboto" panose="02000000000000000000"/>
                  <a:sym typeface="Roboto" panose="02000000000000000000"/>
                </a:rPr>
                <a:t>While precision is relatively high, reducing false positive predictions could enhance the model's performance further.</a:t>
              </a:r>
              <a:endParaRPr lang="en-GB" sz="1200">
                <a:latin typeface="Roboto" panose="02000000000000000000"/>
                <a:ea typeface="Roboto" panose="02000000000000000000"/>
                <a:cs typeface="Roboto" panose="02000000000000000000"/>
                <a:sym typeface="Roboto" panose="02000000000000000000"/>
              </a:endParaRPr>
            </a:p>
          </p:txBody>
        </p:sp>
      </p:grpSp>
      <p:sp>
        <p:nvSpPr>
          <p:cNvPr id="21" name="Google Shape;2260;p44"/>
          <p:cNvSpPr/>
          <p:nvPr/>
        </p:nvSpPr>
        <p:spPr>
          <a:xfrm>
            <a:off x="5923915" y="915035"/>
            <a:ext cx="3105785" cy="175450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2" name="Google Shape;2261;p44"/>
          <p:cNvGrpSpPr/>
          <p:nvPr/>
        </p:nvGrpSpPr>
        <p:grpSpPr>
          <a:xfrm>
            <a:off x="6073140" y="1118870"/>
            <a:ext cx="2741295" cy="1257935"/>
            <a:chOff x="695359" y="2302076"/>
            <a:chExt cx="3371343" cy="1555544"/>
          </a:xfrm>
        </p:grpSpPr>
        <p:sp>
          <p:nvSpPr>
            <p:cNvPr id="23" name="Google Shape;2262;p44"/>
            <p:cNvSpPr txBox="1"/>
            <p:nvPr/>
          </p:nvSpPr>
          <p:spPr>
            <a:xfrm>
              <a:off x="695359" y="2302076"/>
              <a:ext cx="3313553" cy="332153"/>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Model Applicability</a:t>
              </a:r>
              <a:endPar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24" name="Google Shape;2263;p44"/>
            <p:cNvSpPr txBox="1"/>
            <p:nvPr/>
          </p:nvSpPr>
          <p:spPr>
            <a:xfrm>
              <a:off x="723502" y="2724220"/>
              <a:ext cx="3343200" cy="1133400"/>
            </a:xfrm>
            <a:prstGeom prst="rect">
              <a:avLst/>
            </a:prstGeom>
            <a:noFill/>
            <a:ln>
              <a:noFill/>
            </a:ln>
          </p:spPr>
          <p:txBody>
            <a:bodyPr spcFirstLastPara="1" wrap="square" lIns="91425" tIns="91425" rIns="91425" bIns="91425" anchor="t" anchorCtr="0">
              <a:noAutofit/>
            </a:bodyPr>
            <a:p>
              <a:pPr marL="2540" lvl="0" indent="0" algn="l" rtl="0">
                <a:spcBef>
                  <a:spcPts val="0"/>
                </a:spcBef>
                <a:spcAft>
                  <a:spcPts val="0"/>
                </a:spcAft>
                <a:buSzPts val="1400"/>
                <a:buFont typeface="Roboto" panose="02000000000000000000"/>
                <a:buNone/>
              </a:pPr>
              <a:r>
                <a:rPr lang="en-US" altLang="en-GB" sz="1200">
                  <a:latin typeface="Roboto" panose="02000000000000000000"/>
                  <a:ea typeface="Roboto" panose="02000000000000000000"/>
                  <a:cs typeface="Roboto" panose="02000000000000000000"/>
                  <a:sym typeface="Roboto" panose="02000000000000000000"/>
                </a:rPr>
                <a:t>M</a:t>
              </a:r>
              <a:r>
                <a:rPr lang="en-GB" sz="1200">
                  <a:latin typeface="Roboto" panose="02000000000000000000"/>
                  <a:ea typeface="Roboto" panose="02000000000000000000"/>
                  <a:cs typeface="Roboto" panose="02000000000000000000"/>
                  <a:sym typeface="Roboto" panose="02000000000000000000"/>
                </a:rPr>
                <a:t>odel is well-suited for real-world banking applications, offering reliable insights to aid in risk assessment and decision-making processes.</a:t>
              </a:r>
              <a:endParaRPr lang="en-GB" sz="1200">
                <a:latin typeface="Roboto" panose="02000000000000000000"/>
                <a:ea typeface="Roboto" panose="02000000000000000000"/>
                <a:cs typeface="Roboto" panose="02000000000000000000"/>
                <a:sym typeface="Roboto" panose="02000000000000000000"/>
              </a:endParaRPr>
            </a:p>
          </p:txBody>
        </p:sp>
      </p:grpSp>
      <p:sp>
        <p:nvSpPr>
          <p:cNvPr id="25" name="Google Shape;2260;p44"/>
          <p:cNvSpPr/>
          <p:nvPr/>
        </p:nvSpPr>
        <p:spPr>
          <a:xfrm>
            <a:off x="5927090" y="3090545"/>
            <a:ext cx="3105785" cy="175450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6" name="Google Shape;2261;p44"/>
          <p:cNvGrpSpPr/>
          <p:nvPr/>
        </p:nvGrpSpPr>
        <p:grpSpPr>
          <a:xfrm>
            <a:off x="6076315" y="3294380"/>
            <a:ext cx="2718435" cy="1203960"/>
            <a:chOff x="695359" y="2302076"/>
            <a:chExt cx="3343229" cy="1488799"/>
          </a:xfrm>
        </p:grpSpPr>
        <p:sp>
          <p:nvSpPr>
            <p:cNvPr id="27" name="Google Shape;2262;p44"/>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Conclusion</a:t>
              </a:r>
              <a:endPar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28"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p>
              <a:pPr marL="2540" lvl="0" indent="0" algn="l" rtl="0">
                <a:spcBef>
                  <a:spcPts val="0"/>
                </a:spcBef>
                <a:spcAft>
                  <a:spcPts val="0"/>
                </a:spcAft>
                <a:buSzPts val="1400"/>
                <a:buFont typeface="Roboto" panose="02000000000000000000"/>
                <a:buNone/>
              </a:pPr>
              <a:r>
                <a:rPr lang="en-GB" sz="1200">
                  <a:latin typeface="Roboto" panose="02000000000000000000"/>
                  <a:ea typeface="Roboto" panose="02000000000000000000"/>
                  <a:cs typeface="Roboto" panose="02000000000000000000"/>
                  <a:sym typeface="Roboto" panose="02000000000000000000"/>
                </a:rPr>
                <a:t>The Gradient Boosting model presents a powerful tool for financial institutions, contributing to prudent lending practices and minimizing financial risks associated with loan defaults.</a:t>
              </a:r>
              <a:endParaRPr lang="en-GB" sz="1200">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57" name="Shape 2257"/>
        <p:cNvGrpSpPr/>
        <p:nvPr/>
      </p:nvGrpSpPr>
      <p:grpSpPr>
        <a:xfrm>
          <a:off x="0" y="0"/>
          <a:ext cx="0" cy="0"/>
          <a:chOff x="0" y="0"/>
          <a:chExt cx="0" cy="0"/>
        </a:xfrm>
      </p:grpSpPr>
      <p:sp>
        <p:nvSpPr>
          <p:cNvPr id="2258" name="Google Shape;2258;p44"/>
          <p:cNvSpPr txBox="1"/>
          <p:nvPr>
            <p:ph type="title"/>
          </p:nvPr>
        </p:nvSpPr>
        <p:spPr>
          <a:xfrm>
            <a:off x="2483485" y="1488440"/>
            <a:ext cx="4384675" cy="21659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6600">
                <a:latin typeface="Bookman Old Style" panose="02050604050505020204" charset="0"/>
                <a:cs typeface="Bookman Old Style" panose="02050604050505020204" charset="0"/>
              </a:rPr>
              <a:t>Thank you</a:t>
            </a:r>
            <a:endParaRPr lang="en-US" altLang="en-GB" sz="6600">
              <a:latin typeface="Bookman Old Style" panose="02050604050505020204" charset="0"/>
              <a:cs typeface="Bookman Old Style" panose="02050604050505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txBox="1"/>
          <p:nvPr>
            <p:ph type="title"/>
          </p:nvPr>
        </p:nvSpPr>
        <p:spPr>
          <a:xfrm>
            <a:off x="1056005" y="398780"/>
            <a:ext cx="6887210" cy="371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Importance of Loan Repayment Prediction in Banking and Finance</a:t>
            </a:r>
            <a:endParaRPr lang="en-GB"/>
          </a:p>
        </p:txBody>
      </p:sp>
      <p:sp>
        <p:nvSpPr>
          <p:cNvPr id="351" name="Google Shape;351;p17"/>
          <p:cNvSpPr txBox="1"/>
          <p:nvPr/>
        </p:nvSpPr>
        <p:spPr>
          <a:xfrm>
            <a:off x="611505" y="1851660"/>
            <a:ext cx="3373120" cy="2291715"/>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panose="02000000000000000000"/>
              <a:buChar char="●"/>
            </a:pPr>
            <a:r>
              <a:rPr lang="en-GB" sz="1200">
                <a:latin typeface="Bookman Old Style" panose="02050604050505020204" charset="0"/>
                <a:ea typeface="Roboto" panose="02000000000000000000"/>
                <a:cs typeface="Bookman Old Style" panose="02050604050505020204" charset="0"/>
                <a:sym typeface="Roboto" panose="02000000000000000000"/>
              </a:rPr>
              <a:t>Risk Management: Predicting loan repayment likelihood helps financial institutions assess the creditworthiness of applicants, thereby mitigating the risk of defaults and minimizing potential losses.</a:t>
            </a:r>
            <a:endParaRPr lang="en-GB" sz="1200">
              <a:latin typeface="Bookman Old Style" panose="02050604050505020204" charset="0"/>
              <a:ea typeface="Roboto" panose="02000000000000000000"/>
              <a:cs typeface="Bookman Old Style" panose="02050604050505020204" charset="0"/>
              <a:sym typeface="Roboto" panose="02000000000000000000"/>
            </a:endParaRPr>
          </a:p>
          <a:p>
            <a:pPr marL="320040" lvl="0" indent="-317500" algn="l" rtl="0">
              <a:spcBef>
                <a:spcPts val="0"/>
              </a:spcBef>
              <a:spcAft>
                <a:spcPts val="0"/>
              </a:spcAft>
              <a:buSzPts val="1400"/>
              <a:buFont typeface="Roboto" panose="02000000000000000000"/>
              <a:buChar char="●"/>
            </a:pPr>
            <a:endParaRPr lang="en-GB" sz="1200">
              <a:latin typeface="Bookman Old Style" panose="02050604050505020204" charset="0"/>
              <a:ea typeface="Roboto" panose="02000000000000000000"/>
              <a:cs typeface="Bookman Old Style" panose="02050604050505020204" charset="0"/>
              <a:sym typeface="Roboto" panose="02000000000000000000"/>
            </a:endParaRPr>
          </a:p>
          <a:p>
            <a:pPr marL="320040" lvl="0" indent="-317500" algn="l" rtl="0">
              <a:spcBef>
                <a:spcPts val="0"/>
              </a:spcBef>
              <a:spcAft>
                <a:spcPts val="0"/>
              </a:spcAft>
              <a:buSzPts val="1400"/>
              <a:buFont typeface="Roboto" panose="02000000000000000000"/>
              <a:buChar char="●"/>
            </a:pPr>
            <a:r>
              <a:rPr lang="en-GB" sz="1200">
                <a:latin typeface="Bookman Old Style" panose="02050604050505020204" charset="0"/>
                <a:ea typeface="Roboto" panose="02000000000000000000"/>
                <a:cs typeface="Bookman Old Style" panose="02050604050505020204" charset="0"/>
                <a:sym typeface="Roboto" panose="02000000000000000000"/>
              </a:rPr>
              <a:t>Portfolio Optimization: By accurately predicting loan repayment, banks can optimize their loan portfolios by identifying low-risk borrowers and offering them favorable loan terms.</a:t>
            </a:r>
            <a:endParaRPr lang="en-GB" sz="1200">
              <a:latin typeface="Bookman Old Style" panose="02050604050505020204" charset="0"/>
              <a:ea typeface="Roboto" panose="02000000000000000000"/>
              <a:cs typeface="Bookman Old Style" panose="02050604050505020204" charset="0"/>
              <a:sym typeface="Roboto" panose="02000000000000000000"/>
            </a:endParaRPr>
          </a:p>
        </p:txBody>
      </p:sp>
      <p:sp>
        <p:nvSpPr>
          <p:cNvPr id="2" name="Google Shape;351;p17"/>
          <p:cNvSpPr txBox="1"/>
          <p:nvPr/>
        </p:nvSpPr>
        <p:spPr>
          <a:xfrm>
            <a:off x="4994275" y="1779270"/>
            <a:ext cx="3666490" cy="2291715"/>
          </a:xfrm>
          <a:prstGeom prst="rect">
            <a:avLst/>
          </a:prstGeom>
          <a:noFill/>
          <a:ln>
            <a:noFill/>
          </a:ln>
        </p:spPr>
        <p:txBody>
          <a:bodyPr spcFirstLastPara="1" wrap="square" lIns="91425" tIns="91425" rIns="91425" bIns="91425" anchor="t" anchorCtr="0">
            <a:noAutofit/>
          </a:bodyPr>
          <a:p>
            <a:pPr marL="320040" lvl="0" indent="-317500" algn="l" rtl="0">
              <a:spcBef>
                <a:spcPts val="0"/>
              </a:spcBef>
              <a:spcAft>
                <a:spcPts val="0"/>
              </a:spcAft>
              <a:buSzPts val="1400"/>
              <a:buFont typeface="Roboto" panose="02000000000000000000"/>
              <a:buChar char="●"/>
            </a:pPr>
            <a:r>
              <a:rPr lang="en-GB" sz="1200">
                <a:latin typeface="Bookman Old Style" panose="02050604050505020204" charset="0"/>
                <a:ea typeface="Roboto" panose="02000000000000000000"/>
                <a:cs typeface="Bookman Old Style" panose="02050604050505020204" charset="0"/>
                <a:sym typeface="Roboto" panose="02000000000000000000"/>
              </a:rPr>
              <a:t>Customer Satisfaction: Effective loan repayment prediction ensures that borrowers receive loans tailored to their financial capabilities, leading to higher customer satisfaction and loyalty.</a:t>
            </a:r>
            <a:endParaRPr lang="en-GB" sz="1200">
              <a:latin typeface="Bookman Old Style" panose="02050604050505020204" charset="0"/>
              <a:ea typeface="Roboto" panose="02000000000000000000"/>
              <a:cs typeface="Bookman Old Style" panose="02050604050505020204" charset="0"/>
              <a:sym typeface="Roboto" panose="02000000000000000000"/>
            </a:endParaRPr>
          </a:p>
          <a:p>
            <a:pPr marL="320040" lvl="0" indent="-317500" algn="l" rtl="0">
              <a:spcBef>
                <a:spcPts val="0"/>
              </a:spcBef>
              <a:spcAft>
                <a:spcPts val="0"/>
              </a:spcAft>
              <a:buSzPts val="1400"/>
              <a:buFont typeface="Roboto" panose="02000000000000000000"/>
              <a:buChar char="●"/>
            </a:pPr>
            <a:endParaRPr lang="en-GB" sz="1200">
              <a:latin typeface="Bookman Old Style" panose="02050604050505020204" charset="0"/>
              <a:ea typeface="Roboto" panose="02000000000000000000"/>
              <a:cs typeface="Bookman Old Style" panose="02050604050505020204" charset="0"/>
              <a:sym typeface="Roboto" panose="02000000000000000000"/>
            </a:endParaRPr>
          </a:p>
          <a:p>
            <a:pPr marL="320040" lvl="0" indent="-317500" algn="l" rtl="0">
              <a:spcBef>
                <a:spcPts val="0"/>
              </a:spcBef>
              <a:spcAft>
                <a:spcPts val="0"/>
              </a:spcAft>
              <a:buSzPts val="1400"/>
              <a:buFont typeface="Roboto" panose="02000000000000000000"/>
              <a:buChar char="●"/>
            </a:pPr>
            <a:r>
              <a:rPr lang="en-GB" sz="1200">
                <a:latin typeface="Bookman Old Style" panose="02050604050505020204" charset="0"/>
                <a:ea typeface="Roboto" panose="02000000000000000000"/>
                <a:cs typeface="Bookman Old Style" panose="02050604050505020204" charset="0"/>
                <a:sym typeface="Roboto" panose="02000000000000000000"/>
              </a:rPr>
              <a:t>Regulatory Compliance: Financial institutions are often subject to regulatory requirements related to lending practices. Implementing robust loan repayment prediction models helps ensure compliance with these regulations.</a:t>
            </a:r>
            <a:endParaRPr lang="en-GB" sz="1200">
              <a:latin typeface="Bookman Old Style" panose="02050604050505020204" charset="0"/>
              <a:ea typeface="Roboto" panose="02000000000000000000"/>
              <a:cs typeface="Bookman Old Style" panose="02050604050505020204" charset="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2" name="Google Shape;452;p19"/>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endParaRPr lang="en-GB"/>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Box 2"/>
          <p:cNvSpPr txBox="1"/>
          <p:nvPr/>
        </p:nvSpPr>
        <p:spPr>
          <a:xfrm>
            <a:off x="2411730" y="1131570"/>
            <a:ext cx="2440940" cy="306705"/>
          </a:xfrm>
          <a:prstGeom prst="rect">
            <a:avLst/>
          </a:prstGeom>
          <a:noFill/>
        </p:spPr>
        <p:txBody>
          <a:bodyPr wrap="square" rtlCol="0" anchor="t">
            <a:spAutoFit/>
          </a:bodyPr>
          <a:p>
            <a:r>
              <a:rPr lang="en-US" b="1"/>
              <a:t>Overview of the Dataset:</a:t>
            </a:r>
            <a:endParaRPr lang="en-US" b="1"/>
          </a:p>
        </p:txBody>
      </p:sp>
      <p:sp>
        <p:nvSpPr>
          <p:cNvPr id="2" name="Text Box 1"/>
          <p:cNvSpPr txBox="1"/>
          <p:nvPr/>
        </p:nvSpPr>
        <p:spPr>
          <a:xfrm>
            <a:off x="2489200" y="1680210"/>
            <a:ext cx="6337300" cy="2861310"/>
          </a:xfrm>
          <a:prstGeom prst="rect">
            <a:avLst/>
          </a:prstGeom>
          <a:noFill/>
        </p:spPr>
        <p:txBody>
          <a:bodyPr wrap="square" rtlCol="0" anchor="t">
            <a:spAutoFit/>
          </a:bodyPr>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Features: Personal and financial information of loan applicants. Includes employment details, credit scores, loan amount, interest rate, etc.</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Target Variable: Indicates whether the loan was paid or defaulted.</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Key Insights: Diverse range of features influencing loan approval. Potential indicators of creditworthiness and repayment behavior.</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Purpose: To build predictive models for assessing loan repayment likelihood.</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Significance: Helps financial institutions make informed decisions and mitigate risks.</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Conclusion: Valuable resource for understanding lending patterns and borrower behaviors.</a:t>
            </a:r>
            <a:endParaRPr lang="en-US" sz="1200">
              <a:latin typeface="Bookman Old Style" panose="02050604050505020204" charset="0"/>
              <a:cs typeface="Bookman Old Style" panose="02050604050505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2" name="Google Shape;452;p19"/>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endParaRPr lang="en-GB"/>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 Box 1"/>
          <p:cNvSpPr txBox="1"/>
          <p:nvPr/>
        </p:nvSpPr>
        <p:spPr>
          <a:xfrm>
            <a:off x="2411730" y="1131570"/>
            <a:ext cx="3814445" cy="306705"/>
          </a:xfrm>
          <a:prstGeom prst="rect">
            <a:avLst/>
          </a:prstGeom>
          <a:noFill/>
        </p:spPr>
        <p:txBody>
          <a:bodyPr wrap="square" rtlCol="0" anchor="t">
            <a:spAutoFit/>
          </a:bodyPr>
          <a:p>
            <a:r>
              <a:rPr lang="en-US" b="1"/>
              <a:t>Summary statistics of numerical features:</a:t>
            </a:r>
            <a:endParaRPr lang="en-US" b="1"/>
          </a:p>
        </p:txBody>
      </p:sp>
      <p:pic>
        <p:nvPicPr>
          <p:cNvPr id="5" name="Picture 4"/>
          <p:cNvPicPr>
            <a:picLocks noChangeAspect="1"/>
          </p:cNvPicPr>
          <p:nvPr/>
        </p:nvPicPr>
        <p:blipFill>
          <a:blip r:embed="rId1"/>
          <a:srcRect l="6442" t="46218" r="1001" b="16638"/>
          <a:stretch>
            <a:fillRect/>
          </a:stretch>
        </p:blipFill>
        <p:spPr>
          <a:xfrm>
            <a:off x="2489200" y="1563370"/>
            <a:ext cx="6548120" cy="1478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2" name="Google Shape;452;p19"/>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endParaRPr lang="en-GB"/>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rcRect l="4489" t="12957" r="43790" b="5630"/>
          <a:stretch>
            <a:fillRect/>
          </a:stretch>
        </p:blipFill>
        <p:spPr>
          <a:xfrm>
            <a:off x="2434590" y="1366520"/>
            <a:ext cx="5215890" cy="3644900"/>
          </a:xfrm>
          <a:prstGeom prst="rect">
            <a:avLst/>
          </a:prstGeom>
        </p:spPr>
      </p:pic>
      <p:sp>
        <p:nvSpPr>
          <p:cNvPr id="7" name="Text Box 6"/>
          <p:cNvSpPr txBox="1"/>
          <p:nvPr/>
        </p:nvSpPr>
        <p:spPr>
          <a:xfrm>
            <a:off x="2411730" y="1059815"/>
            <a:ext cx="4572000" cy="306705"/>
          </a:xfrm>
          <a:prstGeom prst="rect">
            <a:avLst/>
          </a:prstGeom>
          <a:noFill/>
        </p:spPr>
        <p:txBody>
          <a:bodyPr wrap="square" rtlCol="0" anchor="t">
            <a:spAutoFit/>
          </a:bodyPr>
          <a:p>
            <a:r>
              <a:rPr lang="en-US" b="1"/>
              <a:t>Visualization of feature correlations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2" name="Google Shape;452;p19"/>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endParaRPr lang="en-GB"/>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 name="Text Box 6"/>
          <p:cNvSpPr txBox="1"/>
          <p:nvPr/>
        </p:nvSpPr>
        <p:spPr>
          <a:xfrm>
            <a:off x="2411730" y="1059815"/>
            <a:ext cx="4572000" cy="306705"/>
          </a:xfrm>
          <a:prstGeom prst="rect">
            <a:avLst/>
          </a:prstGeom>
          <a:noFill/>
        </p:spPr>
        <p:txBody>
          <a:bodyPr wrap="square" rtlCol="0" anchor="t">
            <a:spAutoFit/>
          </a:bodyPr>
          <a:p>
            <a:r>
              <a:rPr lang="en-US" b="1"/>
              <a:t>Distribution of loan status (target variable)</a:t>
            </a:r>
            <a:endParaRPr lang="en-US" b="1"/>
          </a:p>
        </p:txBody>
      </p:sp>
      <p:pic>
        <p:nvPicPr>
          <p:cNvPr id="2" name="Picture 1"/>
          <p:cNvPicPr>
            <a:picLocks noChangeAspect="1"/>
          </p:cNvPicPr>
          <p:nvPr/>
        </p:nvPicPr>
        <p:blipFill>
          <a:blip r:embed="rId1"/>
          <a:stretch>
            <a:fillRect/>
          </a:stretch>
        </p:blipFill>
        <p:spPr>
          <a:xfrm>
            <a:off x="2339340" y="1419860"/>
            <a:ext cx="4742815" cy="3609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2" name="Google Shape;452;p19"/>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endParaRPr lang="en-GB"/>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 name="Text Box 6"/>
          <p:cNvSpPr txBox="1"/>
          <p:nvPr/>
        </p:nvSpPr>
        <p:spPr>
          <a:xfrm>
            <a:off x="2411730" y="1059815"/>
            <a:ext cx="4572000" cy="306705"/>
          </a:xfrm>
          <a:prstGeom prst="rect">
            <a:avLst/>
          </a:prstGeom>
          <a:noFill/>
        </p:spPr>
        <p:txBody>
          <a:bodyPr wrap="square" rtlCol="0" anchor="t">
            <a:spAutoFit/>
          </a:bodyPr>
          <a:p>
            <a:r>
              <a:rPr lang="en-US" b="1"/>
              <a:t>Distribution of categorical features</a:t>
            </a:r>
            <a:endParaRPr lang="en-US" b="1"/>
          </a:p>
        </p:txBody>
      </p:sp>
      <p:pic>
        <p:nvPicPr>
          <p:cNvPr id="2" name="Picture 1"/>
          <p:cNvPicPr>
            <a:picLocks noChangeAspect="1"/>
          </p:cNvPicPr>
          <p:nvPr/>
        </p:nvPicPr>
        <p:blipFill>
          <a:blip r:embed="rId1"/>
          <a:stretch>
            <a:fillRect/>
          </a:stretch>
        </p:blipFill>
        <p:spPr>
          <a:xfrm>
            <a:off x="2434590" y="1393190"/>
            <a:ext cx="2852420" cy="1871345"/>
          </a:xfrm>
          <a:prstGeom prst="rect">
            <a:avLst/>
          </a:prstGeom>
        </p:spPr>
      </p:pic>
      <p:pic>
        <p:nvPicPr>
          <p:cNvPr id="5" name="Picture 4"/>
          <p:cNvPicPr>
            <a:picLocks noChangeAspect="1"/>
          </p:cNvPicPr>
          <p:nvPr/>
        </p:nvPicPr>
        <p:blipFill>
          <a:blip r:embed="rId2"/>
          <a:stretch>
            <a:fillRect/>
          </a:stretch>
        </p:blipFill>
        <p:spPr>
          <a:xfrm>
            <a:off x="5494020" y="1433195"/>
            <a:ext cx="2792095" cy="1825625"/>
          </a:xfrm>
          <a:prstGeom prst="rect">
            <a:avLst/>
          </a:prstGeom>
        </p:spPr>
      </p:pic>
      <p:pic>
        <p:nvPicPr>
          <p:cNvPr id="6" name="Picture 5"/>
          <p:cNvPicPr>
            <a:picLocks noChangeAspect="1"/>
          </p:cNvPicPr>
          <p:nvPr/>
        </p:nvPicPr>
        <p:blipFill>
          <a:blip r:embed="rId3"/>
          <a:stretch>
            <a:fillRect/>
          </a:stretch>
        </p:blipFill>
        <p:spPr>
          <a:xfrm>
            <a:off x="2457450" y="3291840"/>
            <a:ext cx="2804795" cy="1766570"/>
          </a:xfrm>
          <a:prstGeom prst="rect">
            <a:avLst/>
          </a:prstGeom>
        </p:spPr>
      </p:pic>
      <p:pic>
        <p:nvPicPr>
          <p:cNvPr id="8" name="Picture 7"/>
          <p:cNvPicPr>
            <a:picLocks noChangeAspect="1"/>
          </p:cNvPicPr>
          <p:nvPr/>
        </p:nvPicPr>
        <p:blipFill>
          <a:blip r:embed="rId4"/>
          <a:stretch>
            <a:fillRect/>
          </a:stretch>
        </p:blipFill>
        <p:spPr>
          <a:xfrm>
            <a:off x="5679440" y="3328035"/>
            <a:ext cx="2600325" cy="1725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4" name="Shape 524"/>
        <p:cNvGrpSpPr/>
        <p:nvPr/>
      </p:nvGrpSpPr>
      <p:grpSpPr>
        <a:xfrm>
          <a:off x="0" y="0"/>
          <a:ext cx="0" cy="0"/>
          <a:chOff x="0" y="0"/>
          <a:chExt cx="0" cy="0"/>
        </a:xfrm>
      </p:grpSpPr>
      <p:sp>
        <p:nvSpPr>
          <p:cNvPr id="525" name="Google Shape;525;p20"/>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Data Preprocessing</a:t>
            </a:r>
            <a:endParaRPr lang="en-GB"/>
          </a:p>
        </p:txBody>
      </p:sp>
      <p:grpSp>
        <p:nvGrpSpPr>
          <p:cNvPr id="526" name="Google Shape;526;p20"/>
          <p:cNvGrpSpPr/>
          <p:nvPr/>
        </p:nvGrpSpPr>
        <p:grpSpPr>
          <a:xfrm>
            <a:off x="3704250" y="2113000"/>
            <a:ext cx="1734600" cy="986200"/>
            <a:chOff x="3704250" y="2113000"/>
            <a:chExt cx="1734600" cy="986200"/>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Machine learning</a:t>
              </a:r>
              <a:endParaRPr sz="1800" b="1">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28" name="Google Shape;528;p20"/>
            <p:cNvSpPr txBox="1"/>
            <p:nvPr/>
          </p:nvSpPr>
          <p:spPr>
            <a:xfrm>
              <a:off x="3809200" y="2398700"/>
              <a:ext cx="1524600" cy="70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a:latin typeface="Roboto" panose="02000000000000000000"/>
                <a:ea typeface="Roboto" panose="02000000000000000000"/>
                <a:cs typeface="Roboto" panose="02000000000000000000"/>
                <a:sym typeface="Roboto" panose="02000000000000000000"/>
              </a:endParaRPr>
            </a:p>
          </p:txBody>
        </p:sp>
      </p:gr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66" name="Google Shape;566;p20"/>
          <p:cNvGrpSpPr/>
          <p:nvPr/>
        </p:nvGrpSpPr>
        <p:grpSpPr>
          <a:xfrm>
            <a:off x="6949580" y="3042675"/>
            <a:ext cx="1734600" cy="1080522"/>
            <a:chOff x="6949580" y="3042675"/>
            <a:chExt cx="1734600" cy="10805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04</a:t>
              </a: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Feature selection</a:t>
              </a:r>
              <a:endPar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grpSp>
      <p:grpSp>
        <p:nvGrpSpPr>
          <p:cNvPr id="570" name="Google Shape;570;p20"/>
          <p:cNvGrpSpPr/>
          <p:nvPr/>
        </p:nvGrpSpPr>
        <p:grpSpPr>
          <a:xfrm>
            <a:off x="6949580" y="1001783"/>
            <a:ext cx="1734600" cy="1114992"/>
            <a:chOff x="6949580" y="1001783"/>
            <a:chExt cx="1734600" cy="11149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02</a:t>
              </a: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Feature engineering</a:t>
              </a:r>
              <a:endPar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grpSp>
      <p:grpSp>
        <p:nvGrpSpPr>
          <p:cNvPr id="574" name="Google Shape;574;p20"/>
          <p:cNvGrpSpPr/>
          <p:nvPr/>
        </p:nvGrpSpPr>
        <p:grpSpPr>
          <a:xfrm>
            <a:off x="561753" y="1001783"/>
            <a:ext cx="1524600" cy="1409987"/>
            <a:chOff x="561753" y="1001783"/>
            <a:chExt cx="1524600" cy="1409987"/>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01</a:t>
              </a: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77" name="Google Shape;577;p20"/>
            <p:cNvSpPr txBox="1"/>
            <p:nvPr/>
          </p:nvSpPr>
          <p:spPr>
            <a:xfrm>
              <a:off x="561753" y="1822870"/>
              <a:ext cx="1524600" cy="588900"/>
            </a:xfrm>
            <a:prstGeom prst="rect">
              <a:avLst/>
            </a:prstGeom>
            <a:noFill/>
            <a:ln>
              <a:noFill/>
            </a:ln>
          </p:spPr>
          <p:txBody>
            <a:bodyPr spcFirstLastPara="1" wrap="square" lIns="91425" tIns="91425" rIns="91425" bIns="91425" anchor="ctr" anchorCtr="0">
              <a:noAutofit/>
            </a:bodyPr>
            <a:lstStyle/>
            <a:p>
              <a:pPr lvl="0" algn="ctr">
                <a:buSzTx/>
              </a:pPr>
              <a:r>
                <a:rPr lang="en-GB" sz="1800" b="1">
                  <a:latin typeface="Fira Sans Extra Condensed" panose="020B0603050000020004"/>
                  <a:ea typeface="Fira Sans Extra Condensed" panose="020B0603050000020004"/>
                  <a:cs typeface="Fira Sans Extra Condensed" panose="020B0603050000020004"/>
                  <a:sym typeface="Roboto" panose="02000000000000000000"/>
                </a:rPr>
                <a:t>Handling missing values</a:t>
              </a:r>
              <a:endParaRPr lang="en-GB" sz="1800" b="1">
                <a:latin typeface="Fira Sans Extra Condensed" panose="020B0603050000020004"/>
                <a:ea typeface="Fira Sans Extra Condensed" panose="020B0603050000020004"/>
                <a:cs typeface="Fira Sans Extra Condensed" panose="020B0603050000020004"/>
                <a:sym typeface="Roboto" panose="02000000000000000000"/>
              </a:endParaRPr>
            </a:p>
          </p:txBody>
        </p:sp>
      </p:grpSp>
      <p:grpSp>
        <p:nvGrpSpPr>
          <p:cNvPr id="578" name="Google Shape;578;p20"/>
          <p:cNvGrpSpPr/>
          <p:nvPr/>
        </p:nvGrpSpPr>
        <p:grpSpPr>
          <a:xfrm>
            <a:off x="456753" y="3042675"/>
            <a:ext cx="1734600" cy="1080522"/>
            <a:chOff x="456753" y="3042675"/>
            <a:chExt cx="1734600" cy="108052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03</a:t>
              </a: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Handling class imbalance </a:t>
              </a:r>
              <a:endPar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grpSp>
      <p:cxnSp>
        <p:nvCxnSpPr>
          <p:cNvPr id="582" name="Google Shape;582;p20"/>
          <p:cNvCxnSpPr>
            <a:stCxn id="560" idx="2"/>
            <a:endCxn id="575" idx="6"/>
          </p:cNvCxnSpPr>
          <p:nvPr/>
        </p:nvCxnSpPr>
        <p:spPr>
          <a:xfrm rot="10800000" flipV="1">
            <a:off x="1626235" y="1303655"/>
            <a:ext cx="2385060" cy="635"/>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flipV="1">
            <a:off x="1626235" y="3159125"/>
            <a:ext cx="1162050" cy="186055"/>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rot="10800000" flipV="1">
            <a:off x="6194425" y="1304290"/>
            <a:ext cx="1320165" cy="733425"/>
          </a:xfrm>
          <a:prstGeom prst="bentConnector3">
            <a:avLst>
              <a:gd name="adj1" fmla="val 49976"/>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rot="10800000" flipV="1">
            <a:off x="4964430" y="3345180"/>
            <a:ext cx="2550160" cy="499745"/>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11157</Words>
  <Application>WPS Presentation</Application>
  <PresentationFormat/>
  <Paragraphs>347</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SimSun</vt:lpstr>
      <vt:lpstr>Wingdings</vt:lpstr>
      <vt:lpstr>Arial</vt:lpstr>
      <vt:lpstr>Fira Sans Extra Condensed</vt:lpstr>
      <vt:lpstr>Roboto</vt:lpstr>
      <vt:lpstr>Fira Sans Extra Condensed SemiBold</vt:lpstr>
      <vt:lpstr>Proxima Nova Semibold</vt:lpstr>
      <vt:lpstr>Proxima Nova</vt:lpstr>
      <vt:lpstr>Bookman Old Style</vt:lpstr>
      <vt:lpstr>Wingdings</vt:lpstr>
      <vt:lpstr>Microsoft YaHei</vt:lpstr>
      <vt:lpstr>Arial Unicode MS</vt:lpstr>
      <vt:lpstr>Book Antiqua</vt:lpstr>
      <vt:lpstr>Machine Learning Infographics by Slidesgo</vt:lpstr>
      <vt:lpstr>Loan Repayment Assessment in Banking</vt:lpstr>
      <vt:lpstr>Project Objectives and Goals</vt:lpstr>
      <vt:lpstr>Importance of Loan Repayment Prediction in Banking and Finance</vt:lpstr>
      <vt:lpstr>Exploratory Data Analysis (EDA)</vt:lpstr>
      <vt:lpstr>Exploratory Data Analysis (EDA)</vt:lpstr>
      <vt:lpstr>Exploratory Data Analysis (EDA)</vt:lpstr>
      <vt:lpstr>Exploratory Data Analysis (EDA)</vt:lpstr>
      <vt:lpstr>Exploratory Data Analysis (EDA)</vt:lpstr>
      <vt:lpstr>Data Preprocessing</vt:lpstr>
      <vt:lpstr>Machine Learning Infographics</vt:lpstr>
      <vt:lpstr>Machine Learning Infographics</vt:lpstr>
      <vt:lpstr>Machine Learning Infographics</vt:lpstr>
      <vt:lpstr>Machine Learning Infographics</vt:lpstr>
      <vt:lpstr>Machine Learning Infographics</vt:lpstr>
      <vt:lpstr>Modeling</vt:lpstr>
      <vt:lpstr>Machine Learning Infographics</vt:lpstr>
      <vt:lpstr>Modeling</vt:lpstr>
      <vt:lpstr>Modeling</vt:lpstr>
      <vt:lpstr>Machine Learning Infographics</vt:lpstr>
      <vt:lpstr>Model Evaluation</vt:lpstr>
      <vt:lpstr>Machine Learning Infographics</vt:lpstr>
      <vt:lpstr>Machine Learning Infographics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 Assessment in Banking</dc:title>
  <dc:creator/>
  <cp:lastModifiedBy>Akshit</cp:lastModifiedBy>
  <cp:revision>3</cp:revision>
  <dcterms:created xsi:type="dcterms:W3CDTF">2024-03-17T23:08:00Z</dcterms:created>
  <dcterms:modified xsi:type="dcterms:W3CDTF">2024-03-18T06:39:35Z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064D868AEB1246A880863C738471C341_12</vt:lpwstr>
  </property>
  <property fmtid="{D5CDD505-2E9C-101B-9397-08002B2CF9AE}" pid="3" name="KSOProductBuildVer">
    <vt:lpwstr>1033-12.2.0.13518</vt:lpwstr>
  </property>
</Properties>
</file>