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9" r:id="rId3"/>
    <p:sldId id="257" r:id="rId4"/>
    <p:sldId id="281" r:id="rId5"/>
    <p:sldId id="258" r:id="rId6"/>
    <p:sldId id="282" r:id="rId7"/>
    <p:sldId id="259" r:id="rId8"/>
    <p:sldId id="283" r:id="rId9"/>
    <p:sldId id="260" r:id="rId10"/>
    <p:sldId id="295" r:id="rId11"/>
    <p:sldId id="296" r:id="rId12"/>
    <p:sldId id="284" r:id="rId13"/>
    <p:sldId id="261" r:id="rId14"/>
    <p:sldId id="297" r:id="rId15"/>
    <p:sldId id="272" r:id="rId16"/>
    <p:sldId id="286" r:id="rId17"/>
    <p:sldId id="291" r:id="rId18"/>
    <p:sldId id="292" r:id="rId19"/>
    <p:sldId id="293" r:id="rId20"/>
    <p:sldId id="294" r:id="rId21"/>
    <p:sldId id="299" r:id="rId22"/>
    <p:sldId id="298" r:id="rId23"/>
    <p:sldId id="285" r:id="rId24"/>
  </p:sldIdLst>
  <p:sldSz cx="9144000" cy="5143500" type="screen16x9"/>
  <p:notesSz cx="6858000" cy="9144000"/>
  <p:embeddedFontLst>
    <p:embeddedFont>
      <p:font typeface="Cambria" panose="02040503050406030204" pitchFamily="18"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F6FA"/>
    <a:srgbClr val="9A9A9C"/>
    <a:srgbClr val="FFFFFF"/>
    <a:srgbClr val="53505C"/>
    <a:srgbClr val="737373"/>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32b445edb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32b445edb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168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886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80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2b445ed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2b445ed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32b445edb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32b445edb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32b445edb_0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32b445edb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32b445edb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32b445edb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32b445edb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32b445edb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024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32b445edb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32b445edb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2b445edb_0_1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2b445edb_0_1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857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2b445edb_0_1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2b445edb_0_1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TEAM-14</a:t>
            </a:r>
            <a:endParaRPr dirty="0">
              <a:latin typeface="Roboto" panose="020B0604020202020204" charset="0"/>
              <a:ea typeface="Roboto" panose="020B0604020202020204" charset="0"/>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pic>
        <p:nvPicPr>
          <p:cNvPr id="5" name="Picture 4">
            <a:extLst>
              <a:ext uri="{FF2B5EF4-FFF2-40B4-BE49-F238E27FC236}">
                <a16:creationId xmlns:a16="http://schemas.microsoft.com/office/drawing/2014/main" id="{A72A7376-E659-450A-8832-196C6405890C}"/>
              </a:ext>
            </a:extLst>
          </p:cNvPr>
          <p:cNvPicPr>
            <a:picLocks noChangeAspect="1"/>
          </p:cNvPicPr>
          <p:nvPr/>
        </p:nvPicPr>
        <p:blipFill>
          <a:blip r:embed="rId3"/>
          <a:stretch>
            <a:fillRect/>
          </a:stretch>
        </p:blipFill>
        <p:spPr>
          <a:xfrm>
            <a:off x="1366906" y="99399"/>
            <a:ext cx="5980192" cy="4951066"/>
          </a:xfrm>
          <a:prstGeom prst="rect">
            <a:avLst/>
          </a:prstGeom>
        </p:spPr>
      </p:pic>
    </p:spTree>
    <p:extLst>
      <p:ext uri="{BB962C8B-B14F-4D97-AF65-F5344CB8AC3E}">
        <p14:creationId xmlns:p14="http://schemas.microsoft.com/office/powerpoint/2010/main" val="134673933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6EBD8C-67C9-4239-AC87-BCC1A1E8E7B1}"/>
              </a:ext>
            </a:extLst>
          </p:cNvPr>
          <p:cNvPicPr>
            <a:picLocks noChangeAspect="1"/>
          </p:cNvPicPr>
          <p:nvPr/>
        </p:nvPicPr>
        <p:blipFill>
          <a:blip r:embed="rId2"/>
          <a:stretch>
            <a:fillRect/>
          </a:stretch>
        </p:blipFill>
        <p:spPr>
          <a:xfrm>
            <a:off x="1669311" y="172266"/>
            <a:ext cx="6079854" cy="4971234"/>
          </a:xfrm>
          <a:prstGeom prst="rect">
            <a:avLst/>
          </a:prstGeom>
        </p:spPr>
      </p:pic>
    </p:spTree>
    <p:extLst>
      <p:ext uri="{BB962C8B-B14F-4D97-AF65-F5344CB8AC3E}">
        <p14:creationId xmlns:p14="http://schemas.microsoft.com/office/powerpoint/2010/main" val="368133633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218702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PRE-PROCESSING</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262229910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algn="ctr"/>
            <a:r>
              <a:rPr lang="en-US" dirty="0">
                <a:latin typeface="Roboto" panose="020B0604020202020204" charset="0"/>
                <a:ea typeface="Roboto" panose="020B0604020202020204" charset="0"/>
              </a:rPr>
              <a:t>PRE-PROCESSING</a:t>
            </a:r>
            <a:br>
              <a:rPr lang="hi-IN" dirty="0">
                <a:latin typeface="Roboto" panose="020B0604020202020204" charset="0"/>
                <a:ea typeface="Roboto" panose="020B0604020202020204" charset="0"/>
              </a:rPr>
            </a:br>
            <a:endParaRPr dirty="0">
              <a:latin typeface="Roboto" panose="020B0604020202020204" charset="0"/>
              <a:ea typeface="Roboto" panose="020B0604020202020204" charset="0"/>
            </a:endParaRPr>
          </a:p>
        </p:txBody>
      </p:sp>
      <p:sp>
        <p:nvSpPr>
          <p:cNvPr id="100" name="Google Shape;100;p18"/>
          <p:cNvSpPr txBox="1">
            <a:spLocks noGrp="1"/>
          </p:cNvSpPr>
          <p:nvPr>
            <p:ph type="body" idx="1"/>
          </p:nvPr>
        </p:nvSpPr>
        <p:spPr>
          <a:xfrm>
            <a:off x="460950" y="2281976"/>
            <a:ext cx="8222100" cy="2710200"/>
          </a:xfrm>
          <a:prstGeom prst="rect">
            <a:avLst/>
          </a:prstGeom>
        </p:spPr>
        <p:txBody>
          <a:bodyPr spcFirstLastPara="1" wrap="square" lIns="91425" tIns="91425" rIns="91425" bIns="91425" anchor="t" anchorCtr="0">
            <a:noAutofit/>
          </a:bodyPr>
          <a:lstStyle/>
          <a:p>
            <a:r>
              <a:rPr lang="en-US" sz="2000" dirty="0"/>
              <a:t>Columns signifying year, month and cell name were removed because of the  insignificance in prediction of the final class of congestion.</a:t>
            </a:r>
          </a:p>
          <a:p>
            <a:r>
              <a:rPr lang="en-US" sz="2000" dirty="0"/>
              <a:t>For dimensional reduction of data t-SNE (t-Distributed Stochastic Neighbor Embedding) was plotted for the data.</a:t>
            </a:r>
          </a:p>
          <a:p>
            <a:r>
              <a:rPr lang="en-US" sz="2000" dirty="0"/>
              <a:t>Data was normalized to make it a better fit for possible models. </a:t>
            </a:r>
          </a:p>
          <a:p>
            <a:pPr marL="571500" indent="-571500" algn="ctr">
              <a:spcAft>
                <a:spcPts val="1600"/>
              </a:spcAft>
            </a:pPr>
            <a:endParaRPr sz="2000" i="1" dirty="0">
              <a:solidFill>
                <a:schemeClr val="bg2">
                  <a:lumMod val="50000"/>
                </a:schemeClr>
              </a:solidFill>
              <a:latin typeface="Cambria" panose="02040503050406030204" pitchFamily="18" charset="0"/>
              <a:ea typeface="Cambria" panose="020405030504060302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1000"/>
                                        <p:tgtEl>
                                          <p:spTgt spid="100">
                                            <p:txEl>
                                              <p:pRg st="0" end="0"/>
                                            </p:txEl>
                                          </p:spTgt>
                                        </p:tgtEl>
                                      </p:cBhvr>
                                    </p:animEffect>
                                    <p:anim calcmode="lin" valueType="num">
                                      <p:cBhvr>
                                        <p:cTn id="8" dur="100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
                                            <p:txEl>
                                              <p:pRg st="1" end="1"/>
                                            </p:txEl>
                                          </p:spTgt>
                                        </p:tgtEl>
                                        <p:attrNameLst>
                                          <p:attrName>style.visibility</p:attrName>
                                        </p:attrNameLst>
                                      </p:cBhvr>
                                      <p:to>
                                        <p:strVal val="visible"/>
                                      </p:to>
                                    </p:set>
                                    <p:animEffect transition="in" filter="fade">
                                      <p:cBhvr>
                                        <p:cTn id="14" dur="1000"/>
                                        <p:tgtEl>
                                          <p:spTgt spid="100">
                                            <p:txEl>
                                              <p:pRg st="1" end="1"/>
                                            </p:txEl>
                                          </p:spTgt>
                                        </p:tgtEl>
                                      </p:cBhvr>
                                    </p:animEffect>
                                    <p:anim calcmode="lin" valueType="num">
                                      <p:cBhvr>
                                        <p:cTn id="15" dur="1000" fill="hold"/>
                                        <p:tgtEl>
                                          <p:spTgt spid="1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0">
                                            <p:txEl>
                                              <p:pRg st="2" end="2"/>
                                            </p:txEl>
                                          </p:spTgt>
                                        </p:tgtEl>
                                        <p:attrNameLst>
                                          <p:attrName>style.visibility</p:attrName>
                                        </p:attrNameLst>
                                      </p:cBhvr>
                                      <p:to>
                                        <p:strVal val="visible"/>
                                      </p:to>
                                    </p:set>
                                    <p:animEffect transition="in" filter="fade">
                                      <p:cBhvr>
                                        <p:cTn id="21" dur="1000"/>
                                        <p:tgtEl>
                                          <p:spTgt spid="100">
                                            <p:txEl>
                                              <p:pRg st="2" end="2"/>
                                            </p:txEl>
                                          </p:spTgt>
                                        </p:tgtEl>
                                      </p:cBhvr>
                                    </p:animEffect>
                                    <p:anim calcmode="lin" valueType="num">
                                      <p:cBhvr>
                                        <p:cTn id="22" dur="1000" fill="hold"/>
                                        <p:tgtEl>
                                          <p:spTgt spid="1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pic>
        <p:nvPicPr>
          <p:cNvPr id="5" name="Picture 4">
            <a:extLst>
              <a:ext uri="{FF2B5EF4-FFF2-40B4-BE49-F238E27FC236}">
                <a16:creationId xmlns:a16="http://schemas.microsoft.com/office/drawing/2014/main" id="{B11A203A-0530-4C70-911A-FD4D69C65BD0}"/>
              </a:ext>
            </a:extLst>
          </p:cNvPr>
          <p:cNvPicPr>
            <a:picLocks noChangeAspect="1"/>
          </p:cNvPicPr>
          <p:nvPr/>
        </p:nvPicPr>
        <p:blipFill>
          <a:blip r:embed="rId3"/>
          <a:stretch>
            <a:fillRect/>
          </a:stretch>
        </p:blipFill>
        <p:spPr>
          <a:xfrm>
            <a:off x="196057" y="605292"/>
            <a:ext cx="5768277" cy="3932916"/>
          </a:xfrm>
          <a:prstGeom prst="rect">
            <a:avLst/>
          </a:prstGeom>
        </p:spPr>
      </p:pic>
      <p:sp>
        <p:nvSpPr>
          <p:cNvPr id="6" name="TextBox 5">
            <a:extLst>
              <a:ext uri="{FF2B5EF4-FFF2-40B4-BE49-F238E27FC236}">
                <a16:creationId xmlns:a16="http://schemas.microsoft.com/office/drawing/2014/main" id="{EB1429F8-219D-4C1F-B5E7-77546F229284}"/>
              </a:ext>
            </a:extLst>
          </p:cNvPr>
          <p:cNvSpPr txBox="1"/>
          <p:nvPr/>
        </p:nvSpPr>
        <p:spPr>
          <a:xfrm>
            <a:off x="5964334" y="3647352"/>
            <a:ext cx="3349787" cy="707886"/>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tx1">
                    <a:lumMod val="50000"/>
                  </a:schemeClr>
                </a:solidFill>
              </a:rPr>
              <a:t>BLUE</a:t>
            </a:r>
            <a:r>
              <a:rPr lang="en-US" sz="1000" dirty="0"/>
              <a:t>-NO CONGESTION</a:t>
            </a:r>
          </a:p>
          <a:p>
            <a:pPr marL="285750" indent="-285750">
              <a:buFont typeface="Arial" panose="020B0604020202020204" pitchFamily="34" charset="0"/>
              <a:buChar char="•"/>
            </a:pPr>
            <a:r>
              <a:rPr lang="en-US" sz="1000" dirty="0">
                <a:solidFill>
                  <a:srgbClr val="FFFF00"/>
                </a:solidFill>
              </a:rPr>
              <a:t>YELLOW</a:t>
            </a:r>
            <a:r>
              <a:rPr lang="en-US" sz="1000" dirty="0"/>
              <a:t>-4G BACKHAUL CONGESTION</a:t>
            </a:r>
          </a:p>
          <a:p>
            <a:pPr marL="285750" indent="-285750">
              <a:buFont typeface="Arial" panose="020B0604020202020204" pitchFamily="34" charset="0"/>
              <a:buChar char="•"/>
            </a:pPr>
            <a:r>
              <a:rPr lang="en-US" sz="1000" dirty="0">
                <a:solidFill>
                  <a:srgbClr val="FFC000"/>
                </a:solidFill>
              </a:rPr>
              <a:t>ORANGE</a:t>
            </a:r>
            <a:r>
              <a:rPr lang="en-US" sz="1000" dirty="0"/>
              <a:t>-3G BACKHAUL CONGESTION</a:t>
            </a:r>
          </a:p>
          <a:p>
            <a:pPr marL="285750" indent="-285750">
              <a:buFont typeface="Arial" panose="020B0604020202020204" pitchFamily="34" charset="0"/>
              <a:buChar char="•"/>
            </a:pPr>
            <a:r>
              <a:rPr lang="en-US" sz="1000" dirty="0">
                <a:solidFill>
                  <a:srgbClr val="FF0000"/>
                </a:solidFill>
              </a:rPr>
              <a:t>RED</a:t>
            </a:r>
            <a:r>
              <a:rPr lang="en-US" sz="1000" dirty="0"/>
              <a:t>-4G RAN CONGESTION</a:t>
            </a:r>
            <a:endParaRPr lang="hi-IN" sz="1000" dirty="0"/>
          </a:p>
        </p:txBody>
      </p:sp>
    </p:spTree>
    <p:extLst>
      <p:ext uri="{BB962C8B-B14F-4D97-AF65-F5344CB8AC3E}">
        <p14:creationId xmlns:p14="http://schemas.microsoft.com/office/powerpoint/2010/main" val="324297410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APPLICATION OF CODE</a:t>
            </a:r>
            <a:endParaRPr dirty="0">
              <a:latin typeface="Roboto" panose="020B0604020202020204" charset="0"/>
              <a:ea typeface="Roboto" panose="020B0604020202020204" charset="0"/>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Shape 98"/>
        <p:cNvGrpSpPr/>
        <p:nvPr/>
      </p:nvGrpSpPr>
      <p:grpSpPr>
        <a:xfrm>
          <a:off x="0" y="0"/>
          <a:ext cx="0" cy="0"/>
          <a:chOff x="0" y="0"/>
          <a:chExt cx="0" cy="0"/>
        </a:xfrm>
      </p:grpSpPr>
      <p:sp>
        <p:nvSpPr>
          <p:cNvPr id="100" name="Google Shape;100;p18"/>
          <p:cNvSpPr txBox="1">
            <a:spLocks noGrp="1"/>
          </p:cNvSpPr>
          <p:nvPr>
            <p:ph type="body" idx="1"/>
          </p:nvPr>
        </p:nvSpPr>
        <p:spPr>
          <a:xfrm>
            <a:off x="460950" y="2281976"/>
            <a:ext cx="8222100" cy="2710200"/>
          </a:xfrm>
          <a:prstGeom prst="rect">
            <a:avLst/>
          </a:prstGeom>
        </p:spPr>
        <p:txBody>
          <a:bodyPr spcFirstLastPara="1" wrap="square" lIns="91425" tIns="91425" rIns="91425" bIns="91425" anchor="t" anchorCtr="0">
            <a:noAutofit/>
          </a:bodyPr>
          <a:lstStyle/>
          <a:p>
            <a:pPr marL="114300" indent="0">
              <a:buNone/>
            </a:pPr>
            <a:r>
              <a:rPr lang="en-US" dirty="0"/>
              <a:t> </a:t>
            </a:r>
          </a:p>
          <a:p>
            <a:r>
              <a:rPr lang="en-US" dirty="0"/>
              <a:t>A bit of correlation was observed from t-SNE, here we can see that the points containing NC (No Congestion) , 3G_BACKHAUL_CONGESTION, 4G_RAN_CONGESTION, 4G_BACKHAUL_CONGESTION were segregated .</a:t>
            </a:r>
          </a:p>
          <a:p>
            <a:r>
              <a:rPr lang="en-US" dirty="0"/>
              <a:t>So we thought of using SVC as it also works on same way.</a:t>
            </a:r>
          </a:p>
          <a:p>
            <a:pPr marL="0" lvl="0" indent="0" algn="ctr" rtl="0">
              <a:spcBef>
                <a:spcPts val="0"/>
              </a:spcBef>
              <a:spcAft>
                <a:spcPts val="1600"/>
              </a:spcAft>
              <a:buNone/>
            </a:pPr>
            <a:endParaRPr sz="4400" i="1" dirty="0">
              <a:solidFill>
                <a:schemeClr val="bg2">
                  <a:lumMod val="50000"/>
                </a:schemeClr>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2A8C457D-D5B6-47E3-9AE6-8616AFCE2599}"/>
              </a:ext>
            </a:extLst>
          </p:cNvPr>
          <p:cNvSpPr>
            <a:spLocks noGrp="1"/>
          </p:cNvSpPr>
          <p:nvPr>
            <p:ph type="title"/>
          </p:nvPr>
        </p:nvSpPr>
        <p:spPr/>
        <p:txBody>
          <a:bodyPr/>
          <a:lstStyle/>
          <a:p>
            <a:pPr algn="ctr"/>
            <a:r>
              <a:rPr lang="en-US" dirty="0">
                <a:latin typeface="Roboto" panose="020B0604020202020204" charset="0"/>
                <a:ea typeface="Roboto" panose="020B0604020202020204" charset="0"/>
              </a:rPr>
              <a:t>APPLICATION OF CODE</a:t>
            </a:r>
            <a:endParaRPr lang="hi-IN" dirty="0">
              <a:latin typeface="Roboto" panose="020B0604020202020204" charset="0"/>
              <a:ea typeface="Roboto" panose="020B0604020202020204" charset="0"/>
            </a:endParaRPr>
          </a:p>
        </p:txBody>
      </p:sp>
    </p:spTree>
    <p:extLst>
      <p:ext uri="{BB962C8B-B14F-4D97-AF65-F5344CB8AC3E}">
        <p14:creationId xmlns:p14="http://schemas.microsoft.com/office/powerpoint/2010/main" val="6572329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1000"/>
                                        <p:tgtEl>
                                          <p:spTgt spid="100">
                                            <p:txEl>
                                              <p:pRg st="0" end="0"/>
                                            </p:txEl>
                                          </p:spTgt>
                                        </p:tgtEl>
                                      </p:cBhvr>
                                    </p:animEffect>
                                    <p:anim calcmode="lin" valueType="num">
                                      <p:cBhvr>
                                        <p:cTn id="8" dur="100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
                                            <p:txEl>
                                              <p:pRg st="1" end="1"/>
                                            </p:txEl>
                                          </p:spTgt>
                                        </p:tgtEl>
                                        <p:attrNameLst>
                                          <p:attrName>style.visibility</p:attrName>
                                        </p:attrNameLst>
                                      </p:cBhvr>
                                      <p:to>
                                        <p:strVal val="visible"/>
                                      </p:to>
                                    </p:set>
                                    <p:animEffect transition="in" filter="fade">
                                      <p:cBhvr>
                                        <p:cTn id="14" dur="1000"/>
                                        <p:tgtEl>
                                          <p:spTgt spid="100">
                                            <p:txEl>
                                              <p:pRg st="1" end="1"/>
                                            </p:txEl>
                                          </p:spTgt>
                                        </p:tgtEl>
                                      </p:cBhvr>
                                    </p:animEffect>
                                    <p:anim calcmode="lin" valueType="num">
                                      <p:cBhvr>
                                        <p:cTn id="15" dur="1000" fill="hold"/>
                                        <p:tgtEl>
                                          <p:spTgt spid="1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0">
                                            <p:txEl>
                                              <p:pRg st="2" end="2"/>
                                            </p:txEl>
                                          </p:spTgt>
                                        </p:tgtEl>
                                        <p:attrNameLst>
                                          <p:attrName>style.visibility</p:attrName>
                                        </p:attrNameLst>
                                      </p:cBhvr>
                                      <p:to>
                                        <p:strVal val="visible"/>
                                      </p:to>
                                    </p:set>
                                    <p:animEffect transition="in" filter="fade">
                                      <p:cBhvr>
                                        <p:cTn id="21" dur="1000"/>
                                        <p:tgtEl>
                                          <p:spTgt spid="100">
                                            <p:txEl>
                                              <p:pRg st="2" end="2"/>
                                            </p:txEl>
                                          </p:spTgt>
                                        </p:tgtEl>
                                      </p:cBhvr>
                                    </p:animEffect>
                                    <p:anim calcmode="lin" valueType="num">
                                      <p:cBhvr>
                                        <p:cTn id="22" dur="1000" fill="hold"/>
                                        <p:tgtEl>
                                          <p:spTgt spid="1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4F6DCC-A7F4-41BF-A477-C4A96F73B6EF}"/>
              </a:ext>
            </a:extLst>
          </p:cNvPr>
          <p:cNvSpPr>
            <a:spLocks noGrp="1"/>
          </p:cNvSpPr>
          <p:nvPr>
            <p:ph type="body" idx="1"/>
          </p:nvPr>
        </p:nvSpPr>
        <p:spPr/>
        <p:txBody>
          <a:bodyPr/>
          <a:lstStyle/>
          <a:p>
            <a:r>
              <a:rPr lang="en-US" dirty="0"/>
              <a:t> A Support Vector Machine (SVM) is a discriminative classifier formally defined by a  separating hyperplane. In other words, given labeled training data (supervised learning),  the algorithm outputs an optimal hyperplane which categorizes new examples. In two  dimensional space, this hyperplane is a line dividing a plane into two parts wherein each  class dimensional lay in either side.</a:t>
            </a:r>
          </a:p>
          <a:p>
            <a:endParaRPr lang="hi-IN" dirty="0"/>
          </a:p>
        </p:txBody>
      </p:sp>
      <p:sp>
        <p:nvSpPr>
          <p:cNvPr id="4" name="TextBox 3">
            <a:extLst>
              <a:ext uri="{FF2B5EF4-FFF2-40B4-BE49-F238E27FC236}">
                <a16:creationId xmlns:a16="http://schemas.microsoft.com/office/drawing/2014/main" id="{95FC5761-C1A2-4CEF-B989-71E254A95C3D}"/>
              </a:ext>
            </a:extLst>
          </p:cNvPr>
          <p:cNvSpPr txBox="1"/>
          <p:nvPr/>
        </p:nvSpPr>
        <p:spPr>
          <a:xfrm>
            <a:off x="1637414" y="425302"/>
            <a:ext cx="6156251"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 </a:t>
            </a:r>
          </a:p>
          <a:p>
            <a:pPr algn="ctr"/>
            <a:r>
              <a:rPr lang="en-US" sz="3200" dirty="0">
                <a:solidFill>
                  <a:schemeClr val="bg1"/>
                </a:solidFill>
                <a:latin typeface="Roboto" panose="020B0604020202020204" charset="0"/>
                <a:ea typeface="Roboto" panose="020B0604020202020204" charset="0"/>
              </a:rPr>
              <a:t>					</a:t>
            </a:r>
            <a:endParaRPr lang="hi-IN" sz="3200" dirty="0">
              <a:solidFill>
                <a:schemeClr val="bg1"/>
              </a:solidFill>
            </a:endParaRPr>
          </a:p>
        </p:txBody>
      </p:sp>
    </p:spTree>
    <p:extLst>
      <p:ext uri="{BB962C8B-B14F-4D97-AF65-F5344CB8AC3E}">
        <p14:creationId xmlns:p14="http://schemas.microsoft.com/office/powerpoint/2010/main" val="263583026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FEE838-2A6A-4773-B731-D29AC3AC9CF9}"/>
              </a:ext>
            </a:extLst>
          </p:cNvPr>
          <p:cNvSpPr>
            <a:spLocks noGrp="1"/>
          </p:cNvSpPr>
          <p:nvPr>
            <p:ph type="body" idx="1"/>
          </p:nvPr>
        </p:nvSpPr>
        <p:spPr/>
        <p:txBody>
          <a:bodyPr/>
          <a:lstStyle/>
          <a:p>
            <a:pPr marL="114300" indent="0">
              <a:buNone/>
            </a:pPr>
            <a:r>
              <a:rPr lang="en-US" dirty="0"/>
              <a:t> </a:t>
            </a:r>
          </a:p>
          <a:p>
            <a:r>
              <a:rPr lang="en-US" dirty="0"/>
              <a:t>It has been found that neural networks works quite robustly in classification tasks. So, we applied </a:t>
            </a:r>
            <a:r>
              <a:rPr lang="en-US" dirty="0" err="1"/>
              <a:t>MLPClassifier</a:t>
            </a:r>
            <a:r>
              <a:rPr lang="en-US" dirty="0"/>
              <a:t> on the preprocessed data.</a:t>
            </a:r>
          </a:p>
          <a:p>
            <a:r>
              <a:rPr lang="en-US" dirty="0"/>
              <a:t>As, it can approximate any continuous function well for a given hidden layer.</a:t>
            </a:r>
          </a:p>
          <a:p>
            <a:r>
              <a:rPr lang="en-US" dirty="0"/>
              <a:t>A ​multilayer perceptron​ (MLP) is a class of feedforward artificial ​neural network​. An MLP  consists of, at least, three layers of nodes: an input layer, a hidden layer, and an output  layer. Except for the input nodes, each node is a neuron that uses a nonlinear activation  function​.</a:t>
            </a:r>
          </a:p>
          <a:p>
            <a:endParaRPr lang="hi-IN" dirty="0"/>
          </a:p>
        </p:txBody>
      </p:sp>
      <p:sp>
        <p:nvSpPr>
          <p:cNvPr id="5" name="TextBox 4">
            <a:extLst>
              <a:ext uri="{FF2B5EF4-FFF2-40B4-BE49-F238E27FC236}">
                <a16:creationId xmlns:a16="http://schemas.microsoft.com/office/drawing/2014/main" id="{89E31F69-2F4C-4A9B-AAA5-1EC3732EC367}"/>
              </a:ext>
            </a:extLst>
          </p:cNvPr>
          <p:cNvSpPr txBox="1"/>
          <p:nvPr/>
        </p:nvSpPr>
        <p:spPr>
          <a:xfrm>
            <a:off x="1307805" y="435935"/>
            <a:ext cx="6794204"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a:t>
            </a:r>
          </a:p>
          <a:p>
            <a:pPr algn="ctr"/>
            <a:r>
              <a:rPr lang="en-US" sz="3200" dirty="0">
                <a:solidFill>
                  <a:schemeClr val="bg1"/>
                </a:solidFill>
                <a:latin typeface="Roboto" panose="020B0604020202020204" charset="0"/>
                <a:ea typeface="Roboto" panose="020B0604020202020204" charset="0"/>
              </a:rPr>
              <a:t>				         </a:t>
            </a:r>
            <a:endParaRPr lang="hi-IN" sz="3200" dirty="0">
              <a:solidFill>
                <a:schemeClr val="bg1"/>
              </a:solidFill>
            </a:endParaRPr>
          </a:p>
        </p:txBody>
      </p:sp>
    </p:spTree>
    <p:extLst>
      <p:ext uri="{BB962C8B-B14F-4D97-AF65-F5344CB8AC3E}">
        <p14:creationId xmlns:p14="http://schemas.microsoft.com/office/powerpoint/2010/main" val="424509247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C7513E-F6F6-4D9E-A6EE-47011C5EEDF7}"/>
              </a:ext>
            </a:extLst>
          </p:cNvPr>
          <p:cNvSpPr>
            <a:spLocks noGrp="1"/>
          </p:cNvSpPr>
          <p:nvPr>
            <p:ph type="body" idx="1"/>
          </p:nvPr>
        </p:nvSpPr>
        <p:spPr>
          <a:xfrm>
            <a:off x="588858" y="1982871"/>
            <a:ext cx="8222100" cy="2710200"/>
          </a:xfrm>
        </p:spPr>
        <p:txBody>
          <a:bodyPr/>
          <a:lstStyle/>
          <a:p>
            <a:r>
              <a:rPr lang="en-US" dirty="0"/>
              <a:t> Next, we also tried Naive Bayes.</a:t>
            </a:r>
          </a:p>
          <a:p>
            <a:r>
              <a:rPr lang="en-US" dirty="0"/>
              <a:t>Initial intuition behind using Naive Bayes was the conditional independence of the  available features. This was implied from the ​correlation plot ​between all the  features. </a:t>
            </a:r>
          </a:p>
          <a:p>
            <a:endParaRPr lang="hi-IN" dirty="0"/>
          </a:p>
        </p:txBody>
      </p:sp>
      <p:sp>
        <p:nvSpPr>
          <p:cNvPr id="4" name="TextBox 3">
            <a:extLst>
              <a:ext uri="{FF2B5EF4-FFF2-40B4-BE49-F238E27FC236}">
                <a16:creationId xmlns:a16="http://schemas.microsoft.com/office/drawing/2014/main" id="{8F820B44-1356-4ECC-8BEC-035D38A104E6}"/>
              </a:ext>
            </a:extLst>
          </p:cNvPr>
          <p:cNvSpPr txBox="1"/>
          <p:nvPr/>
        </p:nvSpPr>
        <p:spPr>
          <a:xfrm>
            <a:off x="1307805" y="435935"/>
            <a:ext cx="6794204" cy="1077218"/>
          </a:xfrm>
          <a:prstGeom prst="rect">
            <a:avLst/>
          </a:prstGeom>
          <a:noFill/>
        </p:spPr>
        <p:txBody>
          <a:bodyPr wrap="square" rtlCol="0">
            <a:spAutoFit/>
          </a:bodyPr>
          <a:lstStyle/>
          <a:p>
            <a:pPr algn="ctr"/>
            <a:r>
              <a:rPr lang="en-US" sz="3200" dirty="0">
                <a:solidFill>
                  <a:schemeClr val="bg1"/>
                </a:solidFill>
                <a:latin typeface="Roboto" panose="020B0604020202020204" charset="0"/>
                <a:ea typeface="Roboto" panose="020B0604020202020204" charset="0"/>
              </a:rPr>
              <a:t>APPLICATION OF CODE</a:t>
            </a:r>
          </a:p>
          <a:p>
            <a:pPr algn="ctr"/>
            <a:r>
              <a:rPr lang="en-US" sz="3200" dirty="0">
                <a:solidFill>
                  <a:schemeClr val="bg1"/>
                </a:solidFill>
                <a:latin typeface="Roboto" panose="020B0604020202020204" charset="0"/>
                <a:ea typeface="Roboto" panose="020B0604020202020204" charset="0"/>
              </a:rPr>
              <a:t>				         </a:t>
            </a:r>
            <a:endParaRPr lang="hi-IN" sz="3200" dirty="0">
              <a:solidFill>
                <a:schemeClr val="bg1"/>
              </a:solidFill>
            </a:endParaRPr>
          </a:p>
        </p:txBody>
      </p:sp>
    </p:spTree>
    <p:extLst>
      <p:ext uri="{BB962C8B-B14F-4D97-AF65-F5344CB8AC3E}">
        <p14:creationId xmlns:p14="http://schemas.microsoft.com/office/powerpoint/2010/main" val="30898849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4399-8FA8-4433-BDC3-9A722F6483C7}"/>
              </a:ext>
            </a:extLst>
          </p:cNvPr>
          <p:cNvSpPr>
            <a:spLocks noGrp="1"/>
          </p:cNvSpPr>
          <p:nvPr>
            <p:ph type="title"/>
          </p:nvPr>
        </p:nvSpPr>
        <p:spPr/>
        <p:txBody>
          <a:bodyPr/>
          <a:lstStyle/>
          <a:p>
            <a:pPr algn="ctr"/>
            <a:r>
              <a:rPr lang="en-US" dirty="0">
                <a:latin typeface="Roboto" panose="020B0604020202020204" charset="0"/>
                <a:ea typeface="Roboto" panose="020B0604020202020204" charset="0"/>
                <a:cs typeface="Segoe UI Light" panose="020B0502040204020203" pitchFamily="34" charset="0"/>
              </a:rPr>
              <a:t>PROBLEM STATEMENT</a:t>
            </a:r>
            <a:endParaRPr lang="hi-IN" dirty="0">
              <a:latin typeface="Roboto" panose="020B0604020202020204" charset="0"/>
              <a:ea typeface="Roboto" panose="020B0604020202020204" charset="0"/>
            </a:endParaRPr>
          </a:p>
        </p:txBody>
      </p:sp>
    </p:spTree>
    <p:extLst>
      <p:ext uri="{BB962C8B-B14F-4D97-AF65-F5344CB8AC3E}">
        <p14:creationId xmlns:p14="http://schemas.microsoft.com/office/powerpoint/2010/main" val="1122684153"/>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A9A9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B6D9FE-5068-4F29-8110-B291CA8E6DDE}"/>
              </a:ext>
            </a:extLst>
          </p:cNvPr>
          <p:cNvSpPr>
            <a:spLocks noGrp="1"/>
          </p:cNvSpPr>
          <p:nvPr>
            <p:ph type="body" idx="1"/>
          </p:nvPr>
        </p:nvSpPr>
        <p:spPr/>
        <p:txBody>
          <a:bodyPr/>
          <a:lstStyle/>
          <a:p>
            <a:r>
              <a:rPr lang="en-US" dirty="0"/>
              <a:t>After getting a (near satisfactory) results from the above 3 we tried a hybrid approach.</a:t>
            </a:r>
          </a:p>
          <a:p>
            <a:endParaRPr lang="en-US" dirty="0"/>
          </a:p>
          <a:p>
            <a:r>
              <a:rPr lang="en-US" dirty="0"/>
              <a:t>In order to capture various features such as non-dependency (​Naive Bayes​) as well as subtle  features from weaker algorithms ( ​SVC and MLP Neural Networks​) and various nuances from  different activation functions such as </a:t>
            </a:r>
            <a:r>
              <a:rPr lang="en-US" dirty="0" err="1"/>
              <a:t>ReLU</a:t>
            </a:r>
            <a:r>
              <a:rPr lang="en-US" dirty="0"/>
              <a:t> ​</a:t>
            </a:r>
            <a:r>
              <a:rPr lang="en-US" dirty="0" err="1"/>
              <a:t>ensembling</a:t>
            </a:r>
            <a:r>
              <a:rPr lang="en-US" dirty="0"/>
              <a:t> ​was incorporated.  </a:t>
            </a:r>
          </a:p>
          <a:p>
            <a:pPr marL="114300" indent="0">
              <a:buNone/>
            </a:pPr>
            <a:endParaRPr lang="en-US" dirty="0"/>
          </a:p>
          <a:p>
            <a:endParaRPr lang="en-US" dirty="0"/>
          </a:p>
        </p:txBody>
      </p:sp>
      <p:sp>
        <p:nvSpPr>
          <p:cNvPr id="4" name="TextBox 3">
            <a:extLst>
              <a:ext uri="{FF2B5EF4-FFF2-40B4-BE49-F238E27FC236}">
                <a16:creationId xmlns:a16="http://schemas.microsoft.com/office/drawing/2014/main" id="{EF55CEB2-B371-4605-9210-E343D48129CF}"/>
              </a:ext>
            </a:extLst>
          </p:cNvPr>
          <p:cNvSpPr txBox="1"/>
          <p:nvPr/>
        </p:nvSpPr>
        <p:spPr>
          <a:xfrm>
            <a:off x="1307805" y="435935"/>
            <a:ext cx="6794204" cy="584775"/>
          </a:xfrm>
          <a:prstGeom prst="rect">
            <a:avLst/>
          </a:prstGeom>
          <a:noFill/>
        </p:spPr>
        <p:txBody>
          <a:bodyPr wrap="square" rtlCol="0">
            <a:spAutoFit/>
          </a:bodyPr>
          <a:lstStyle/>
          <a:p>
            <a:pPr algn="ctr"/>
            <a:r>
              <a:rPr lang="en-US" sz="3200" dirty="0">
                <a:solidFill>
                  <a:schemeClr val="bg1"/>
                </a:solidFill>
              </a:rPr>
              <a:t>ENSEMBLING</a:t>
            </a:r>
            <a:endParaRPr lang="hi-IN" sz="3200" dirty="0">
              <a:solidFill>
                <a:schemeClr val="bg1"/>
              </a:solidFill>
            </a:endParaRPr>
          </a:p>
        </p:txBody>
      </p:sp>
    </p:spTree>
    <p:extLst>
      <p:ext uri="{BB962C8B-B14F-4D97-AF65-F5344CB8AC3E}">
        <p14:creationId xmlns:p14="http://schemas.microsoft.com/office/powerpoint/2010/main" val="25362084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ea typeface="Roboto" panose="020B0604020202020204" charset="0"/>
              </a:rPr>
              <a:t>RESULT</a:t>
            </a:r>
            <a:endParaRPr dirty="0">
              <a:latin typeface="+mj-lt"/>
              <a:ea typeface="Roboto" panose="020B0604020202020204" charset="0"/>
            </a:endParaRPr>
          </a:p>
        </p:txBody>
      </p:sp>
    </p:spTree>
    <p:extLst>
      <p:ext uri="{BB962C8B-B14F-4D97-AF65-F5344CB8AC3E}">
        <p14:creationId xmlns:p14="http://schemas.microsoft.com/office/powerpoint/2010/main" val="176983343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A52B-0C5B-49E9-B21A-054E2F9B9200}"/>
              </a:ext>
            </a:extLst>
          </p:cNvPr>
          <p:cNvSpPr>
            <a:spLocks noGrp="1"/>
          </p:cNvSpPr>
          <p:nvPr>
            <p:ph type="title"/>
          </p:nvPr>
        </p:nvSpPr>
        <p:spPr/>
        <p:txBody>
          <a:bodyPr/>
          <a:lstStyle/>
          <a:p>
            <a:pPr algn="ctr"/>
            <a:r>
              <a:rPr lang="en-US" dirty="0"/>
              <a:t>RESULT</a:t>
            </a:r>
            <a:endParaRPr lang="hi-IN" dirty="0"/>
          </a:p>
        </p:txBody>
      </p:sp>
      <p:sp>
        <p:nvSpPr>
          <p:cNvPr id="3" name="Text Placeholder 2">
            <a:extLst>
              <a:ext uri="{FF2B5EF4-FFF2-40B4-BE49-F238E27FC236}">
                <a16:creationId xmlns:a16="http://schemas.microsoft.com/office/drawing/2014/main" id="{BBCFD44E-46E8-40FB-A68B-6CCD5A4FA428}"/>
              </a:ext>
            </a:extLst>
          </p:cNvPr>
          <p:cNvSpPr>
            <a:spLocks noGrp="1"/>
          </p:cNvSpPr>
          <p:nvPr>
            <p:ph type="body" idx="1"/>
          </p:nvPr>
        </p:nvSpPr>
        <p:spPr>
          <a:xfrm>
            <a:off x="471900" y="2571750"/>
            <a:ext cx="8222100" cy="2710200"/>
          </a:xfrm>
        </p:spPr>
        <p:txBody>
          <a:bodyPr/>
          <a:lstStyle/>
          <a:p>
            <a:r>
              <a:rPr lang="en-US" dirty="0"/>
              <a:t>The accuracy obtained through </a:t>
            </a:r>
            <a:r>
              <a:rPr lang="en-US" dirty="0" err="1"/>
              <a:t>ensembling</a:t>
            </a:r>
            <a:r>
              <a:rPr lang="en-US" dirty="0"/>
              <a:t> is  </a:t>
            </a:r>
            <a:r>
              <a:rPr lang="en-US" b="1" dirty="0"/>
              <a:t>0.79</a:t>
            </a:r>
            <a:r>
              <a:rPr lang="en-US" dirty="0"/>
              <a:t>.</a:t>
            </a:r>
          </a:p>
          <a:p>
            <a:r>
              <a:rPr lang="en-US" dirty="0"/>
              <a:t>The MCC obtained through </a:t>
            </a:r>
            <a:r>
              <a:rPr lang="en-US" dirty="0" err="1"/>
              <a:t>ensembling</a:t>
            </a:r>
            <a:r>
              <a:rPr lang="en-US" dirty="0"/>
              <a:t> is </a:t>
            </a:r>
            <a:r>
              <a:rPr lang="hi-IN" b="1" dirty="0"/>
              <a:t>0.7176</a:t>
            </a:r>
            <a:r>
              <a:rPr lang="hi-IN" dirty="0"/>
              <a:t>.</a:t>
            </a:r>
            <a:endParaRPr lang="en-US" dirty="0"/>
          </a:p>
          <a:p>
            <a:endParaRPr lang="hi-IN" dirty="0"/>
          </a:p>
        </p:txBody>
      </p:sp>
    </p:spTree>
    <p:extLst>
      <p:ext uri="{BB962C8B-B14F-4D97-AF65-F5344CB8AC3E}">
        <p14:creationId xmlns:p14="http://schemas.microsoft.com/office/powerpoint/2010/main" val="51350255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ea typeface="Roboto" panose="020B0604020202020204" charset="0"/>
              </a:rPr>
              <a:t>THANK YOU !</a:t>
            </a:r>
            <a:endParaRPr dirty="0">
              <a:latin typeface="+mj-lt"/>
              <a:ea typeface="Roboto" panose="020B0604020202020204" charset="0"/>
            </a:endParaRPr>
          </a:p>
        </p:txBody>
      </p:sp>
    </p:spTree>
    <p:extLst>
      <p:ext uri="{BB962C8B-B14F-4D97-AF65-F5344CB8AC3E}">
        <p14:creationId xmlns:p14="http://schemas.microsoft.com/office/powerpoint/2010/main" val="383953973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92950" y="597043"/>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800" dirty="0">
              <a:latin typeface="Roboto" panose="020B0604020202020204" charset="0"/>
              <a:ea typeface="Roboto" panose="020B0604020202020204" charset="0"/>
            </a:endParaRPr>
          </a:p>
          <a:p>
            <a:pPr marL="0" lvl="0" indent="0" algn="ctr" rtl="0">
              <a:spcBef>
                <a:spcPts val="0"/>
              </a:spcBef>
              <a:spcAft>
                <a:spcPts val="0"/>
              </a:spcAft>
              <a:buNone/>
            </a:pPr>
            <a:r>
              <a:rPr lang="en" sz="2800" dirty="0">
                <a:latin typeface="Roboto" panose="020B0604020202020204" charset="0"/>
                <a:ea typeface="Roboto" panose="020B0604020202020204" charset="0"/>
              </a:rPr>
              <a:t>                                   </a:t>
            </a:r>
            <a:endParaRPr sz="2800" dirty="0">
              <a:latin typeface="Roboto" panose="020B0604020202020204" charset="0"/>
              <a:ea typeface="Roboto" panose="020B0604020202020204" charset="0"/>
            </a:endParaRPr>
          </a:p>
          <a:p>
            <a:pPr marL="0" lvl="0" indent="0" algn="ctr" rtl="0">
              <a:spcBef>
                <a:spcPts val="0"/>
              </a:spcBef>
              <a:spcAft>
                <a:spcPts val="0"/>
              </a:spcAft>
              <a:buNone/>
            </a:pPr>
            <a:r>
              <a:rPr lang="en" sz="2800" dirty="0">
                <a:latin typeface="Roboto" panose="020B0604020202020204" charset="0"/>
                <a:ea typeface="Roboto" panose="020B0604020202020204" charset="0"/>
              </a:rPr>
              <a:t>                                 PROBLEM STATEMENT     </a:t>
            </a:r>
            <a:endParaRPr sz="2800" dirty="0">
              <a:latin typeface="Roboto" panose="020B0604020202020204" charset="0"/>
              <a:ea typeface="Roboto" panose="020B0604020202020204" charset="0"/>
              <a:cs typeface="Pacifico"/>
              <a:sym typeface="Pacifico"/>
            </a:endParaRPr>
          </a:p>
        </p:txBody>
      </p:sp>
      <p:sp>
        <p:nvSpPr>
          <p:cNvPr id="73" name="Google Shape;73;p14"/>
          <p:cNvSpPr txBox="1"/>
          <p:nvPr/>
        </p:nvSpPr>
        <p:spPr>
          <a:xfrm>
            <a:off x="614700" y="2131525"/>
            <a:ext cx="52068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 name="Google Shape;74;p14"/>
          <p:cNvSpPr txBox="1">
            <a:spLocks noGrp="1"/>
          </p:cNvSpPr>
          <p:nvPr>
            <p:ph type="body" idx="1"/>
          </p:nvPr>
        </p:nvSpPr>
        <p:spPr>
          <a:xfrm>
            <a:off x="460950" y="2346540"/>
            <a:ext cx="8222100" cy="2710200"/>
          </a:xfrm>
          <a:prstGeom prst="rect">
            <a:avLst/>
          </a:prstGeom>
        </p:spPr>
        <p:txBody>
          <a:bodyPr spcFirstLastPara="1" wrap="square" lIns="91425" tIns="91425" rIns="91425" bIns="91425" anchor="t" anchorCtr="0">
            <a:noAutofit/>
          </a:bodyPr>
          <a:lstStyle/>
          <a:p>
            <a:pPr marL="114300" indent="0" algn="ctr">
              <a:buNone/>
            </a:pPr>
            <a:r>
              <a:rPr lang="en-US" sz="4400" b="1" dirty="0">
                <a:latin typeface="Roboto" panose="020B0604020202020204" charset="0"/>
                <a:ea typeface="Roboto" panose="020B0604020202020204" charset="0"/>
              </a:rPr>
              <a:t>Network Congestion</a:t>
            </a:r>
          </a:p>
          <a:p>
            <a:pPr marL="114300" indent="0" algn="ctr">
              <a:buNone/>
            </a:pPr>
            <a:r>
              <a:rPr lang="en-US" sz="4400" b="1" dirty="0">
                <a:latin typeface="Roboto" panose="020B0604020202020204" charset="0"/>
                <a:ea typeface="Roboto" panose="020B0604020202020204" charset="0"/>
              </a:rPr>
              <a:t>in Telecom Industry</a:t>
            </a:r>
            <a:endParaRPr sz="4400" dirty="0">
              <a:solidFill>
                <a:schemeClr val="bg2">
                  <a:lumMod val="50000"/>
                </a:schemeClr>
              </a:solidFill>
              <a:effectLst>
                <a:outerShdw blurRad="38100" dist="38100" dir="2700000" algn="tl">
                  <a:srgbClr val="000000">
                    <a:alpha val="43137"/>
                  </a:srgbClr>
                </a:outerShdw>
              </a:effectLst>
              <a:latin typeface="Roboto" panose="020B0604020202020204" charset="0"/>
              <a:ea typeface="Roboto" panose="020B0604020202020204" charset="0"/>
              <a:cs typeface="Calibri" panose="020F050202020403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Effect transition="in" filter="fade">
                                      <p:cBhvr>
                                        <p:cTn id="7" dur="1000"/>
                                        <p:tgtEl>
                                          <p:spTgt spid="74">
                                            <p:txEl>
                                              <p:pRg st="0" end="0"/>
                                            </p:txEl>
                                          </p:spTgt>
                                        </p:tgtEl>
                                      </p:cBhvr>
                                    </p:animEffect>
                                    <p:anim calcmode="lin" valueType="num">
                                      <p:cBhvr>
                                        <p:cTn id="8"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4">
                                            <p:txEl>
                                              <p:pRg st="1" end="1"/>
                                            </p:txEl>
                                          </p:spTgt>
                                        </p:tgtEl>
                                        <p:attrNameLst>
                                          <p:attrName>style.visibility</p:attrName>
                                        </p:attrNameLst>
                                      </p:cBhvr>
                                      <p:to>
                                        <p:strVal val="visible"/>
                                      </p:to>
                                    </p:set>
                                    <p:animEffect transition="in" filter="fade">
                                      <p:cBhvr>
                                        <p:cTn id="12" dur="1000"/>
                                        <p:tgtEl>
                                          <p:spTgt spid="74">
                                            <p:txEl>
                                              <p:pRg st="1" end="1"/>
                                            </p:txEl>
                                          </p:spTgt>
                                        </p:tgtEl>
                                      </p:cBhvr>
                                    </p:animEffect>
                                    <p:anim calcmode="lin" valueType="num">
                                      <p:cBhvr>
                                        <p:cTn id="13"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1183784"/>
            <a:ext cx="6326373" cy="2800767"/>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DECIPHERING </a:t>
            </a:r>
          </a:p>
          <a:p>
            <a:pPr algn="ctr"/>
            <a:r>
              <a:rPr lang="en-US" sz="4400" dirty="0">
                <a:solidFill>
                  <a:schemeClr val="bg1"/>
                </a:solidFill>
                <a:latin typeface="Roboto" panose="020B0604020202020204" charset="0"/>
                <a:ea typeface="Roboto" panose="020B0604020202020204" charset="0"/>
              </a:rPr>
              <a:t>THE </a:t>
            </a:r>
          </a:p>
          <a:p>
            <a:pPr algn="ctr"/>
            <a:r>
              <a:rPr lang="en-US" sz="4400" dirty="0">
                <a:solidFill>
                  <a:schemeClr val="bg1"/>
                </a:solidFill>
                <a:latin typeface="Roboto" panose="020B0604020202020204" charset="0"/>
                <a:ea typeface="Roboto" panose="020B0604020202020204" charset="0"/>
              </a:rPr>
              <a:t>PROBLEM STATEMENT</a:t>
            </a:r>
            <a:r>
              <a:rPr lang="en" sz="4400" dirty="0">
                <a:solidFill>
                  <a:schemeClr val="bg1"/>
                </a:solidFill>
                <a:latin typeface="Roboto" panose="020B0604020202020204" charset="0"/>
                <a:ea typeface="Roboto" panose="020B0604020202020204" charset="0"/>
              </a:rPr>
              <a:t> </a:t>
            </a:r>
            <a:endParaRPr lang="hi-IN" sz="4400" dirty="0">
              <a:solidFill>
                <a:schemeClr val="bg1"/>
              </a:solidFill>
              <a:latin typeface="Roboto" panose="020B0604020202020204" charset="0"/>
              <a:ea typeface="Roboto" panose="020B0604020202020204" charset="0"/>
            </a:endParaRPr>
          </a:p>
          <a:p>
            <a:pPr algn="ct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6181403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oboto" panose="020B0604020202020204" charset="0"/>
                <a:ea typeface="Roboto" panose="020B0604020202020204" charset="0"/>
              </a:rPr>
              <a:t>                           </a:t>
            </a:r>
            <a:endParaRPr dirty="0">
              <a:latin typeface="Roboto" panose="020B0604020202020204" charset="0"/>
              <a:ea typeface="Roboto" panose="020B0604020202020204" charset="0"/>
            </a:endParaRPr>
          </a:p>
        </p:txBody>
      </p:sp>
      <p:sp>
        <p:nvSpPr>
          <p:cNvPr id="80" name="Google Shape;80;p15"/>
          <p:cNvSpPr txBox="1">
            <a:spLocks noGrp="1"/>
          </p:cNvSpPr>
          <p:nvPr>
            <p:ph type="body" idx="1"/>
          </p:nvPr>
        </p:nvSpPr>
        <p:spPr>
          <a:xfrm>
            <a:off x="460950" y="1972238"/>
            <a:ext cx="8222100" cy="2710200"/>
          </a:xfrm>
          <a:prstGeom prst="rect">
            <a:avLst/>
          </a:prstGeom>
        </p:spPr>
        <p:txBody>
          <a:bodyPr spcFirstLastPara="1" wrap="square" lIns="91425" tIns="91425" rIns="91425" bIns="91425" anchor="t" anchorCtr="0">
            <a:noAutofit/>
          </a:bodyPr>
          <a:lstStyle/>
          <a:p>
            <a:pPr marL="114300" indent="0">
              <a:buNone/>
            </a:pPr>
            <a:r>
              <a:rPr lang="en-US" sz="2400" dirty="0"/>
              <a:t>Network congestion has been one of the most significant issues faced by the modern telecom industry. It leads to a decrease in quality or complete failure of services because of over burdening of the network with data. Dealing with congestion is one of the most significant issue faced by the market players of telecom industry. Its solution involves analyzing the data.</a:t>
            </a:r>
            <a:endParaRPr sz="2400" dirty="0"/>
          </a:p>
        </p:txBody>
      </p:sp>
      <p:sp>
        <p:nvSpPr>
          <p:cNvPr id="2" name="Rectangle 1">
            <a:extLst>
              <a:ext uri="{FF2B5EF4-FFF2-40B4-BE49-F238E27FC236}">
                <a16:creationId xmlns:a16="http://schemas.microsoft.com/office/drawing/2014/main" id="{72371F3E-64B6-4022-BB71-01833663CD82}"/>
              </a:ext>
            </a:extLst>
          </p:cNvPr>
          <p:cNvSpPr/>
          <p:nvPr/>
        </p:nvSpPr>
        <p:spPr>
          <a:xfrm>
            <a:off x="95692" y="731954"/>
            <a:ext cx="9622465" cy="584775"/>
          </a:xfrm>
          <a:prstGeom prst="rect">
            <a:avLst/>
          </a:prstGeom>
        </p:spPr>
        <p:txBody>
          <a:bodyPr wrap="square">
            <a:spAutoFit/>
          </a:bodyPr>
          <a:lstStyle/>
          <a:p>
            <a:r>
              <a:rPr lang="en-US" sz="3200" dirty="0">
                <a:solidFill>
                  <a:schemeClr val="bg1"/>
                </a:solidFill>
                <a:latin typeface="+mj-lt"/>
              </a:rPr>
              <a:t>DECIPHERING THE PROBLEM STATEMENT</a:t>
            </a:r>
            <a:r>
              <a:rPr lang="en" sz="3200" dirty="0">
                <a:solidFill>
                  <a:schemeClr val="bg1"/>
                </a:solidFill>
                <a:latin typeface="+mj-lt"/>
              </a:rPr>
              <a:t> </a:t>
            </a:r>
            <a:endParaRPr lang="hi-IN" sz="3200" dirty="0">
              <a:solidFill>
                <a:schemeClr val="bg1"/>
              </a:solidFill>
              <a:latin typeface="+mj-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fade">
                                      <p:cBhvr>
                                        <p:cTn id="7" dur="1000"/>
                                        <p:tgtEl>
                                          <p:spTgt spid="80">
                                            <p:txEl>
                                              <p:pRg st="0" end="0"/>
                                            </p:txEl>
                                          </p:spTgt>
                                        </p:tgtEl>
                                      </p:cBhvr>
                                    </p:animEffect>
                                    <p:anim calcmode="lin" valueType="num">
                                      <p:cBhvr>
                                        <p:cTn id="8" dur="1000" fill="hold"/>
                                        <p:tgtEl>
                                          <p:spTgt spid="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180230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APPROACH</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86907719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60939" y="631534"/>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APPROACH</a:t>
            </a:r>
          </a:p>
        </p:txBody>
      </p:sp>
      <p:sp>
        <p:nvSpPr>
          <p:cNvPr id="86" name="Google Shape;86;p16"/>
          <p:cNvSpPr txBox="1">
            <a:spLocks noGrp="1"/>
          </p:cNvSpPr>
          <p:nvPr>
            <p:ph type="body" idx="1"/>
          </p:nvPr>
        </p:nvSpPr>
        <p:spPr>
          <a:xfrm>
            <a:off x="460939" y="2259816"/>
            <a:ext cx="8222100" cy="2710200"/>
          </a:xfrm>
          <a:prstGeom prst="rect">
            <a:avLst/>
          </a:prstGeom>
        </p:spPr>
        <p:txBody>
          <a:bodyPr spcFirstLastPara="1" wrap="square" lIns="91425" tIns="91425" rIns="91425" bIns="91425" anchor="t" anchorCtr="0">
            <a:noAutofit/>
          </a:bodyPr>
          <a:lstStyle/>
          <a:p>
            <a:r>
              <a:rPr lang="en-US" dirty="0"/>
              <a:t>Data visualization (Understanding the data since it supervised learning).</a:t>
            </a:r>
          </a:p>
          <a:p>
            <a:r>
              <a:rPr lang="en-US" dirty="0"/>
              <a:t>Preprocessing (Columns manipulated, Graphs plotted, Normalizing the data).</a:t>
            </a:r>
          </a:p>
          <a:p>
            <a:r>
              <a:rPr lang="en-US" dirty="0"/>
              <a:t>Applying the code (as understood from the preprocessing and some basic code were applied).</a:t>
            </a:r>
          </a:p>
          <a:p>
            <a:r>
              <a:rPr lang="en-US" dirty="0"/>
              <a:t>Ensemble the result from the different techniques/codes</a:t>
            </a:r>
          </a:p>
          <a:p>
            <a:r>
              <a:rPr lang="en-US" dirty="0"/>
              <a:t>Calculating MCC and accuracy. </a:t>
            </a:r>
          </a:p>
          <a:p>
            <a:endParaRPr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fade">
                                      <p:cBhvr>
                                        <p:cTn id="7" dur="1000"/>
                                        <p:tgtEl>
                                          <p:spTgt spid="86">
                                            <p:txEl>
                                              <p:pRg st="0" end="0"/>
                                            </p:txEl>
                                          </p:spTgt>
                                        </p:tgtEl>
                                      </p:cBhvr>
                                    </p:animEffect>
                                    <p:anim calcmode="lin" valueType="num">
                                      <p:cBhvr>
                                        <p:cTn id="8" dur="1000" fill="hold"/>
                                        <p:tgtEl>
                                          <p:spTgt spid="8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6">
                                            <p:txEl>
                                              <p:pRg st="1" end="1"/>
                                            </p:txEl>
                                          </p:spTgt>
                                        </p:tgtEl>
                                        <p:attrNameLst>
                                          <p:attrName>style.visibility</p:attrName>
                                        </p:attrNameLst>
                                      </p:cBhvr>
                                      <p:to>
                                        <p:strVal val="visible"/>
                                      </p:to>
                                    </p:set>
                                    <p:animEffect transition="in" filter="fade">
                                      <p:cBhvr>
                                        <p:cTn id="14" dur="1000"/>
                                        <p:tgtEl>
                                          <p:spTgt spid="86">
                                            <p:txEl>
                                              <p:pRg st="1" end="1"/>
                                            </p:txEl>
                                          </p:spTgt>
                                        </p:tgtEl>
                                      </p:cBhvr>
                                    </p:animEffect>
                                    <p:anim calcmode="lin" valueType="num">
                                      <p:cBhvr>
                                        <p:cTn id="15" dur="1000" fill="hold"/>
                                        <p:tgtEl>
                                          <p:spTgt spid="8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6">
                                            <p:txEl>
                                              <p:pRg st="2" end="2"/>
                                            </p:txEl>
                                          </p:spTgt>
                                        </p:tgtEl>
                                        <p:attrNameLst>
                                          <p:attrName>style.visibility</p:attrName>
                                        </p:attrNameLst>
                                      </p:cBhvr>
                                      <p:to>
                                        <p:strVal val="visible"/>
                                      </p:to>
                                    </p:set>
                                    <p:animEffect transition="in" filter="fade">
                                      <p:cBhvr>
                                        <p:cTn id="21" dur="1000"/>
                                        <p:tgtEl>
                                          <p:spTgt spid="86">
                                            <p:txEl>
                                              <p:pRg st="2" end="2"/>
                                            </p:txEl>
                                          </p:spTgt>
                                        </p:tgtEl>
                                      </p:cBhvr>
                                    </p:animEffect>
                                    <p:anim calcmode="lin" valueType="num">
                                      <p:cBhvr>
                                        <p:cTn id="22" dur="1000" fill="hold"/>
                                        <p:tgtEl>
                                          <p:spTgt spid="8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6">
                                            <p:txEl>
                                              <p:pRg st="3" end="3"/>
                                            </p:txEl>
                                          </p:spTgt>
                                        </p:tgtEl>
                                        <p:attrNameLst>
                                          <p:attrName>style.visibility</p:attrName>
                                        </p:attrNameLst>
                                      </p:cBhvr>
                                      <p:to>
                                        <p:strVal val="visible"/>
                                      </p:to>
                                    </p:set>
                                    <p:animEffect transition="in" filter="fade">
                                      <p:cBhvr>
                                        <p:cTn id="28" dur="1000"/>
                                        <p:tgtEl>
                                          <p:spTgt spid="86">
                                            <p:txEl>
                                              <p:pRg st="3" end="3"/>
                                            </p:txEl>
                                          </p:spTgt>
                                        </p:tgtEl>
                                      </p:cBhvr>
                                    </p:animEffect>
                                    <p:anim calcmode="lin" valueType="num">
                                      <p:cBhvr>
                                        <p:cTn id="29" dur="1000" fill="hold"/>
                                        <p:tgtEl>
                                          <p:spTgt spid="8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6">
                                            <p:txEl>
                                              <p:pRg st="4" end="4"/>
                                            </p:txEl>
                                          </p:spTgt>
                                        </p:tgtEl>
                                        <p:attrNameLst>
                                          <p:attrName>style.visibility</p:attrName>
                                        </p:attrNameLst>
                                      </p:cBhvr>
                                      <p:to>
                                        <p:strVal val="visible"/>
                                      </p:to>
                                    </p:set>
                                    <p:animEffect transition="in" filter="fade">
                                      <p:cBhvr>
                                        <p:cTn id="35" dur="1000"/>
                                        <p:tgtEl>
                                          <p:spTgt spid="86">
                                            <p:txEl>
                                              <p:pRg st="4" end="4"/>
                                            </p:txEl>
                                          </p:spTgt>
                                        </p:tgtEl>
                                      </p:cBhvr>
                                    </p:animEffect>
                                    <p:anim calcmode="lin" valueType="num">
                                      <p:cBhvr>
                                        <p:cTn id="36" dur="1000" fill="hold"/>
                                        <p:tgtEl>
                                          <p:spTgt spid="8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E876-EF68-4C94-8BB5-7ED0374926D2}"/>
              </a:ext>
            </a:extLst>
          </p:cNvPr>
          <p:cNvSpPr txBox="1"/>
          <p:nvPr/>
        </p:nvSpPr>
        <p:spPr>
          <a:xfrm>
            <a:off x="1408813" y="2187029"/>
            <a:ext cx="6326373" cy="769441"/>
          </a:xfrm>
          <a:prstGeom prst="rect">
            <a:avLst/>
          </a:prstGeom>
          <a:noFill/>
        </p:spPr>
        <p:txBody>
          <a:bodyPr wrap="square" rtlCol="0">
            <a:spAutoFit/>
          </a:bodyPr>
          <a:lstStyle/>
          <a:p>
            <a:pPr algn="ctr"/>
            <a:r>
              <a:rPr lang="en-US" sz="4400" dirty="0">
                <a:solidFill>
                  <a:schemeClr val="bg1"/>
                </a:solidFill>
                <a:latin typeface="Roboto" panose="020B0604020202020204" charset="0"/>
                <a:ea typeface="Roboto" panose="020B0604020202020204" charset="0"/>
              </a:rPr>
              <a:t>DATA VISUALISATION</a:t>
            </a:r>
            <a:endParaRPr lang="hi-IN" sz="44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6035006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60950" y="581238"/>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Roboto" panose="020B0604020202020204" charset="0"/>
                <a:ea typeface="Roboto" panose="020B0604020202020204" charset="0"/>
              </a:rPr>
              <a:t>DATA VISUALISATION</a:t>
            </a:r>
            <a:endParaRPr dirty="0">
              <a:latin typeface="Roboto" panose="020B0604020202020204" charset="0"/>
              <a:ea typeface="Roboto" panose="020B0604020202020204" charset="0"/>
            </a:endParaRPr>
          </a:p>
        </p:txBody>
      </p:sp>
      <p:sp>
        <p:nvSpPr>
          <p:cNvPr id="93" name="Google Shape;93;p17"/>
          <p:cNvSpPr txBox="1">
            <a:spLocks noGrp="1"/>
          </p:cNvSpPr>
          <p:nvPr>
            <p:ph type="body" idx="1"/>
          </p:nvPr>
        </p:nvSpPr>
        <p:spPr>
          <a:xfrm>
            <a:off x="471900" y="1919075"/>
            <a:ext cx="8222100" cy="3014432"/>
          </a:xfrm>
          <a:prstGeom prst="rect">
            <a:avLst/>
          </a:prstGeom>
        </p:spPr>
        <p:txBody>
          <a:bodyPr spcFirstLastPara="1" wrap="square" lIns="91425" tIns="91425" rIns="91425" bIns="91425" anchor="t" anchorCtr="0">
            <a:noAutofit/>
          </a:bodyPr>
          <a:lstStyle/>
          <a:p>
            <a:r>
              <a:rPr lang="en-US" sz="2400" dirty="0"/>
              <a:t>Visualizing the data through naked eyed i.e. if possible checking for any relations.</a:t>
            </a:r>
          </a:p>
          <a:p>
            <a:r>
              <a:rPr lang="en-US" sz="2400" dirty="0"/>
              <a:t>Plotting heat maps for the data to check for any relationships in the data.</a:t>
            </a:r>
          </a:p>
          <a:p>
            <a:r>
              <a:rPr lang="en-US" sz="2400" dirty="0"/>
              <a:t>As no relationships were visualized from the heat maps, so we plotted box plots for different congestion type and different features present in the data.</a:t>
            </a:r>
          </a:p>
          <a:p>
            <a:pPr marL="285750" indent="-285750"/>
            <a:endParaRPr sz="2400" dirty="0">
              <a:solidFill>
                <a:schemeClr val="bg2">
                  <a:lumMod val="50000"/>
                </a:schemeClr>
              </a:solidFill>
              <a:latin typeface="Roboto" panose="020B0604020202020204" charset="0"/>
              <a:ea typeface="Roboto" panose="020B060402020202020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0"/>
                                        <p:tgtEl>
                                          <p:spTgt spid="93">
                                            <p:txEl>
                                              <p:pRg st="0" end="0"/>
                                            </p:txEl>
                                          </p:spTgt>
                                        </p:tgtEl>
                                      </p:cBhvr>
                                    </p:animEffect>
                                    <p:anim calcmode="lin" valueType="num">
                                      <p:cBhvr>
                                        <p:cTn id="8" dur="1000" fill="hold"/>
                                        <p:tgtEl>
                                          <p:spTgt spid="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xEl>
                                              <p:pRg st="1" end="1"/>
                                            </p:txEl>
                                          </p:spTgt>
                                        </p:tgtEl>
                                        <p:attrNameLst>
                                          <p:attrName>style.visibility</p:attrName>
                                        </p:attrNameLst>
                                      </p:cBhvr>
                                      <p:to>
                                        <p:strVal val="visible"/>
                                      </p:to>
                                    </p:set>
                                    <p:animEffect transition="in" filter="fade">
                                      <p:cBhvr>
                                        <p:cTn id="14" dur="1000"/>
                                        <p:tgtEl>
                                          <p:spTgt spid="93">
                                            <p:txEl>
                                              <p:pRg st="1" end="1"/>
                                            </p:txEl>
                                          </p:spTgt>
                                        </p:tgtEl>
                                      </p:cBhvr>
                                    </p:animEffect>
                                    <p:anim calcmode="lin" valueType="num">
                                      <p:cBhvr>
                                        <p:cTn id="15" dur="1000" fill="hold"/>
                                        <p:tgtEl>
                                          <p:spTgt spid="9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3">
                                            <p:txEl>
                                              <p:pRg st="2" end="2"/>
                                            </p:txEl>
                                          </p:spTgt>
                                        </p:tgtEl>
                                        <p:attrNameLst>
                                          <p:attrName>style.visibility</p:attrName>
                                        </p:attrNameLst>
                                      </p:cBhvr>
                                      <p:to>
                                        <p:strVal val="visible"/>
                                      </p:to>
                                    </p:set>
                                    <p:animEffect transition="in" filter="fade">
                                      <p:cBhvr>
                                        <p:cTn id="21" dur="1000"/>
                                        <p:tgtEl>
                                          <p:spTgt spid="93">
                                            <p:txEl>
                                              <p:pRg st="2" end="2"/>
                                            </p:txEl>
                                          </p:spTgt>
                                        </p:tgtEl>
                                      </p:cBhvr>
                                    </p:animEffect>
                                    <p:anim calcmode="lin" valueType="num">
                                      <p:cBhvr>
                                        <p:cTn id="22" dur="1000" fill="hold"/>
                                        <p:tgtEl>
                                          <p:spTgt spid="9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317</TotalTime>
  <Words>320</Words>
  <Application>Microsoft Office PowerPoint</Application>
  <PresentationFormat>On-screen Show (16:9)</PresentationFormat>
  <Paragraphs>61</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Cambria</vt:lpstr>
      <vt:lpstr>Roboto</vt:lpstr>
      <vt:lpstr>Arial</vt:lpstr>
      <vt:lpstr>Material</vt:lpstr>
      <vt:lpstr>TEAM-14</vt:lpstr>
      <vt:lpstr>PROBLEM STATEMENT</vt:lpstr>
      <vt:lpstr>                                                                      PROBLEM STATEMENT     </vt:lpstr>
      <vt:lpstr>PowerPoint Presentation</vt:lpstr>
      <vt:lpstr>                           </vt:lpstr>
      <vt:lpstr>PowerPoint Presentation</vt:lpstr>
      <vt:lpstr>APPROACH</vt:lpstr>
      <vt:lpstr>PowerPoint Presentation</vt:lpstr>
      <vt:lpstr>DATA VISUALISATION</vt:lpstr>
      <vt:lpstr>PowerPoint Presentation</vt:lpstr>
      <vt:lpstr>PowerPoint Presentation</vt:lpstr>
      <vt:lpstr>PowerPoint Presentation</vt:lpstr>
      <vt:lpstr>PRE-PROCESSING </vt:lpstr>
      <vt:lpstr>PowerPoint Presentation</vt:lpstr>
      <vt:lpstr>APPLICATION OF CODE</vt:lpstr>
      <vt:lpstr>APPLICATION OF CODE</vt:lpstr>
      <vt:lpstr>PowerPoint Presentation</vt:lpstr>
      <vt:lpstr>PowerPoint Presentation</vt:lpstr>
      <vt:lpstr>PowerPoint Presentation</vt:lpstr>
      <vt:lpstr>PowerPoint Presentation</vt:lpstr>
      <vt:lpstr>RESULT</vt:lpstr>
      <vt:lpstr>RESULT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TEAM-13</dc:title>
  <dc:creator>Akshit</dc:creator>
  <cp:lastModifiedBy>Akshit</cp:lastModifiedBy>
  <cp:revision>31</cp:revision>
  <dcterms:modified xsi:type="dcterms:W3CDTF">2019-02-10T06:13:15Z</dcterms:modified>
</cp:coreProperties>
</file>