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9" d="100"/>
          <a:sy n="69" d="100"/>
        </p:scale>
        <p:origin x="432"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8/25/2023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8/25/2023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363769" y="416459"/>
            <a:ext cx="7441949" cy="595718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800" b="1" u="sng" dirty="0">
                <a:solidFill>
                  <a:schemeClr val="tx1">
                    <a:lumMod val="100000"/>
                  </a:schemeClr>
                </a:solidFill>
                <a:latin typeface="Times New Roman" panose="02020603050405020304" pitchFamily="18" charset="0"/>
                <a:cs typeface="Times New Roman" panose="02020603050405020304" pitchFamily="18" charset="0"/>
              </a:rPr>
              <a:t>Situation</a:t>
            </a:r>
            <a:r>
              <a:rPr lang="en-US" sz="1800" dirty="0">
                <a:solidFill>
                  <a:schemeClr val="tx1">
                    <a:lumMod val="100000"/>
                  </a:schemeClr>
                </a:solidFill>
                <a:latin typeface="Times New Roman" panose="02020603050405020304" pitchFamily="18" charset="0"/>
                <a:cs typeface="Times New Roman" panose="02020603050405020304" pitchFamily="18" charset="0"/>
              </a:rPr>
              <a: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err="1">
                <a:solidFill>
                  <a:schemeClr val="tx1">
                    <a:lumMod val="100000"/>
                  </a:schemeClr>
                </a:solidFill>
                <a:latin typeface="Times New Roman" panose="02020603050405020304" pitchFamily="18" charset="0"/>
                <a:cs typeface="Times New Roman" panose="02020603050405020304" pitchFamily="18" charset="0"/>
              </a:rPr>
              <a:t>PowerCo</a:t>
            </a:r>
            <a:r>
              <a:rPr lang="en-US" sz="1800" dirty="0">
                <a:solidFill>
                  <a:schemeClr val="tx1">
                    <a:lumMod val="100000"/>
                  </a:schemeClr>
                </a:solidFill>
                <a:latin typeface="Times New Roman" panose="02020603050405020304" pitchFamily="18" charset="0"/>
                <a:cs typeface="Times New Roman" panose="02020603050405020304" pitchFamily="18" charset="0"/>
              </a:rPr>
              <a:t> grappling with customer churn issue, potentially linked to price sensitivity.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imes New Roman" panose="02020603050405020304" pitchFamily="18" charset="0"/>
                <a:cs typeface="Times New Roman" panose="02020603050405020304" pitchFamily="18" charset="0"/>
              </a:rPr>
              <a:t>Considering 20% discount for customers at risk of leaving.</a:t>
            </a:r>
          </a:p>
          <a:p>
            <a:pPr marL="334800" lvl="2" indent="0">
              <a:buClr>
                <a:schemeClr val="tx2">
                  <a:lumMod val="100000"/>
                </a:schemeClr>
              </a:buClr>
              <a:buSzPct val="100000"/>
              <a:buNone/>
            </a:pPr>
            <a:endParaRPr lang="en-US" sz="1800" dirty="0">
              <a:solidFill>
                <a:schemeClr val="tx1">
                  <a:lumMod val="100000"/>
                </a:schemeClr>
              </a:solidFill>
              <a:latin typeface="Times New Roman" panose="02020603050405020304" pitchFamily="18" charset="0"/>
              <a:cs typeface="Times New Roman" panose="02020603050405020304" pitchFamily="18" charset="0"/>
            </a:endParaRPr>
          </a:p>
          <a:p>
            <a:pPr marL="108000" lvl="1" indent="0">
              <a:buClr>
                <a:schemeClr val="tx2">
                  <a:lumMod val="100000"/>
                </a:schemeClr>
              </a:buClr>
              <a:buSzPct val="100000"/>
              <a:buNone/>
            </a:pPr>
            <a:r>
              <a:rPr lang="en-US" sz="1800" b="1" u="sng" dirty="0">
                <a:solidFill>
                  <a:schemeClr val="tx1">
                    <a:lumMod val="100000"/>
                  </a:schemeClr>
                </a:solidFill>
                <a:latin typeface="Times New Roman" panose="02020603050405020304" pitchFamily="18" charset="0"/>
                <a:cs typeface="Times New Roman" panose="02020603050405020304" pitchFamily="18" charset="0"/>
              </a:rPr>
              <a:t>Machine Learning Modeling</a:t>
            </a:r>
            <a:r>
              <a:rPr lang="en-US" sz="1800" dirty="0">
                <a:solidFill>
                  <a:schemeClr val="tx1">
                    <a:lumMod val="100000"/>
                  </a:schemeClr>
                </a:solidFill>
                <a:latin typeface="Times New Roman" panose="02020603050405020304" pitchFamily="18" charset="0"/>
                <a:cs typeface="Times New Roman" panose="02020603050405020304" pitchFamily="18" charset="0"/>
              </a:rPr>
              <a: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imes New Roman" panose="02020603050405020304" pitchFamily="18" charset="0"/>
                <a:cs typeface="Times New Roman" panose="02020603050405020304" pitchFamily="18" charset="0"/>
              </a:rPr>
              <a:t>Employed Random Forest Classifier.</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imes New Roman" panose="02020603050405020304" pitchFamily="18" charset="0"/>
                <a:cs typeface="Times New Roman" panose="02020603050405020304" pitchFamily="18" charset="0"/>
              </a:rPr>
              <a:t>Achieved accuracy of 0.90 and precision score of 0.91 on test set.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imes New Roman" panose="02020603050405020304" pitchFamily="18" charset="0"/>
                <a:cs typeface="Times New Roman" panose="02020603050405020304" pitchFamily="18" charset="0"/>
              </a:rPr>
              <a:t>Rigorous data cleaning, EDA, and feature engineering conducted.</a:t>
            </a:r>
          </a:p>
          <a:p>
            <a:pPr marL="108000" lvl="1" indent="0">
              <a:buClr>
                <a:schemeClr val="tx2">
                  <a:lumMod val="100000"/>
                </a:schemeClr>
              </a:buClr>
              <a:buSzPct val="100000"/>
              <a:buNone/>
            </a:pPr>
            <a:r>
              <a:rPr lang="en-US" sz="1800" b="1" u="sng" dirty="0">
                <a:solidFill>
                  <a:schemeClr val="tx1">
                    <a:lumMod val="100000"/>
                  </a:schemeClr>
                </a:solidFill>
                <a:latin typeface="Times New Roman" panose="02020603050405020304" pitchFamily="18" charset="0"/>
                <a:cs typeface="Times New Roman" panose="02020603050405020304" pitchFamily="18" charset="0"/>
              </a:rPr>
              <a:t>Insights</a:t>
            </a:r>
            <a:r>
              <a:rPr lang="en-US" sz="1800" dirty="0">
                <a:solidFill>
                  <a:schemeClr val="tx1">
                    <a:lumMod val="100000"/>
                  </a:schemeClr>
                </a:solidFill>
                <a:latin typeface="Times New Roman" panose="02020603050405020304" pitchFamily="18" charset="0"/>
                <a:cs typeface="Times New Roman" panose="02020603050405020304" pitchFamily="18" charset="0"/>
              </a:rPr>
              <a: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imes New Roman" panose="02020603050405020304" pitchFamily="18" charset="0"/>
                <a:cs typeface="Times New Roman" panose="02020603050405020304" pitchFamily="18" charset="0"/>
              </a:rPr>
              <a:t>Nearly </a:t>
            </a:r>
            <a:r>
              <a:rPr lang="en-US" sz="1800" dirty="0">
                <a:solidFill>
                  <a:srgbClr val="FF0000"/>
                </a:solidFill>
                <a:latin typeface="Times New Roman" panose="02020603050405020304" pitchFamily="18" charset="0"/>
                <a:cs typeface="Times New Roman" panose="02020603050405020304" pitchFamily="18" charset="0"/>
              </a:rPr>
              <a:t>10% (9.7%) </a:t>
            </a:r>
            <a:r>
              <a:rPr lang="en-US" sz="1800" dirty="0">
                <a:solidFill>
                  <a:schemeClr val="tx1">
                    <a:lumMod val="75000"/>
                  </a:schemeClr>
                </a:solidFill>
                <a:latin typeface="Times New Roman" panose="02020603050405020304" pitchFamily="18" charset="0"/>
                <a:cs typeface="Times New Roman" panose="02020603050405020304" pitchFamily="18" charset="0"/>
              </a:rPr>
              <a:t>of the customers have churned and 90% of customers have not churned.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75000"/>
                  </a:schemeClr>
                </a:solidFill>
                <a:latin typeface="Times New Roman" panose="02020603050405020304" pitchFamily="18" charset="0"/>
                <a:cs typeface="Times New Roman" panose="02020603050405020304" pitchFamily="18" charset="0"/>
              </a:rPr>
              <a:t>Net margin on power subscription and consumption over 12 months is a top driver of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75000"/>
                  </a:schemeClr>
                </a:solidFill>
                <a:latin typeface="Times New Roman" panose="02020603050405020304" pitchFamily="18" charset="0"/>
                <a:cs typeface="Times New Roman" panose="02020603050405020304" pitchFamily="18" charset="0"/>
              </a:rPr>
              <a:t>Forecasted bill of meter rental for the next 2 months also is an influential driver.</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rgbClr val="274E13"/>
                </a:solidFill>
                <a:latin typeface="Times New Roman" panose="02020603050405020304" pitchFamily="18" charset="0"/>
                <a:ea typeface="Trebuchet MS"/>
                <a:cs typeface="Times New Roman" panose="02020603050405020304" pitchFamily="18" charset="0"/>
                <a:sym typeface="Trebuchet MS"/>
              </a:rPr>
              <a:t>Time seems to be an influential factor, especially the number of months they have been active, their tenure and the number of months since they updated their contract</a:t>
            </a:r>
          </a:p>
          <a:p>
            <a:pPr marL="108000" lvl="1" indent="0">
              <a:lnSpc>
                <a:spcPct val="100000"/>
              </a:lnSpc>
              <a:spcAft>
                <a:spcPts val="0"/>
              </a:spcAft>
              <a:buClr>
                <a:schemeClr val="tx2">
                  <a:lumMod val="100000"/>
                </a:schemeClr>
              </a:buClr>
              <a:buSzPct val="100000"/>
              <a:buNone/>
            </a:pPr>
            <a:r>
              <a:rPr lang="en-US" sz="1800" b="1" u="sng" dirty="0">
                <a:solidFill>
                  <a:schemeClr val="tx1">
                    <a:lumMod val="50000"/>
                  </a:schemeClr>
                </a:solidFill>
                <a:latin typeface="Times New Roman" panose="02020603050405020304" pitchFamily="18" charset="0"/>
                <a:ea typeface="Trebuchet MS"/>
                <a:cs typeface="Times New Roman" panose="02020603050405020304" pitchFamily="18" charset="0"/>
                <a:sym typeface="Trebuchet MS"/>
              </a:rPr>
              <a:t>Further Steps:</a:t>
            </a:r>
          </a:p>
          <a:p>
            <a:pPr marL="393750" lvl="1" indent="-285750">
              <a:lnSpc>
                <a:spcPct val="100000"/>
              </a:lnSpc>
              <a:spcAft>
                <a:spcPts val="0"/>
              </a:spcAft>
              <a:buClr>
                <a:schemeClr val="tx2">
                  <a:lumMod val="100000"/>
                </a:schemeClr>
              </a:buClr>
              <a:buSzPct val="100000"/>
            </a:pPr>
            <a:r>
              <a:rPr lang="en-US" sz="1800" dirty="0">
                <a:solidFill>
                  <a:srgbClr val="274E13"/>
                </a:solidFill>
                <a:latin typeface="Times New Roman" panose="02020603050405020304" pitchFamily="18" charset="0"/>
                <a:ea typeface="Trebuchet MS"/>
                <a:cs typeface="Times New Roman" panose="02020603050405020304" pitchFamily="18" charset="0"/>
                <a:sym typeface="Trebuchet MS"/>
              </a:rPr>
              <a:t>Continual model refinement and data augmentation.</a:t>
            </a:r>
          </a:p>
          <a:p>
            <a:pPr marL="393750" lvl="1" indent="-285750">
              <a:lnSpc>
                <a:spcPct val="100000"/>
              </a:lnSpc>
              <a:spcAft>
                <a:spcPts val="0"/>
              </a:spcAft>
              <a:buClr>
                <a:schemeClr val="tx2">
                  <a:lumMod val="100000"/>
                </a:schemeClr>
              </a:buClr>
              <a:buSzPct val="100000"/>
            </a:pPr>
            <a:r>
              <a:rPr lang="en-US" sz="1800" dirty="0">
                <a:solidFill>
                  <a:srgbClr val="274E13"/>
                </a:solidFill>
                <a:latin typeface="Times New Roman" panose="02020603050405020304" pitchFamily="18" charset="0"/>
                <a:ea typeface="Trebuchet MS"/>
                <a:cs typeface="Times New Roman" panose="02020603050405020304" pitchFamily="18" charset="0"/>
                <a:sym typeface="Trebuchet MS"/>
              </a:rPr>
              <a:t>Explore additional external datasets, customer interaction records.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75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169</Words>
  <Application>Microsoft Office PowerPoint</Application>
  <PresentationFormat>Widescreen</PresentationFormat>
  <Paragraphs>18</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Times New Roman</vt:lpstr>
      <vt:lpstr>Trebuchet MS</vt:lpstr>
      <vt:lpstr>BCG Grid 16:9</vt:lpstr>
      <vt:lpstr>think-cell Slide</vt:lpstr>
      <vt:lpstr>Executive summary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Akshita Khandelwal</cp:lastModifiedBy>
  <cp:revision>450</cp:revision>
  <cp:lastPrinted>2016-04-06T18:59:25Z</cp:lastPrinted>
  <dcterms:created xsi:type="dcterms:W3CDTF">2016-11-04T11:46:04Z</dcterms:created>
  <dcterms:modified xsi:type="dcterms:W3CDTF">2023-08-25T20:59:10Z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