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5bf32a6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5bf32a6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5bf32a60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5bf32a60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f589b39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f589b39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5bf32a60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5bf32a60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56139aa68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56139aa68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5cb1bf9b3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5cb1bf9b3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5cb1bf9b3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5cb1bf9b3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56139aa68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56139aa68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f589b39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f589b39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5ed408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5ed408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56139aa6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56139aa6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56139aa6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56139aa6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56139aa68_5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56139aa68_5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56139aa68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56139aa68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56139aa6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56139aa6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56139aa68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56139aa68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5bf32a6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5bf32a6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5bf32a6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5bf32a6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bank+marketing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bank+marketing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683000" y="2854463"/>
            <a:ext cx="74610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Bank Marketing Campaign- Term Deposit</a:t>
            </a: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4072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Natani Drati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Akshita Khandelwal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Souritya Saha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0886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Data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5200" y="1853850"/>
            <a:ext cx="8103000" cy="31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Intrinsic vs </a:t>
            </a:r>
            <a:r>
              <a:rPr lang="en" sz="1500"/>
              <a:t>extrinsic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Imbalance is intrinsic due to dataset nature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Minority vs majority class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Leads to a un-predictive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Solutions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Undersampling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Oversampling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Cost sensitive algorithm</a:t>
            </a:r>
            <a:endParaRPr sz="13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638" y="2068200"/>
            <a:ext cx="4276662" cy="30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imbalanced Data 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57600" y="1762250"/>
            <a:ext cx="84741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Undersampling would  delete a lot of significant </a:t>
            </a:r>
            <a:r>
              <a:rPr lang="en" sz="1400"/>
              <a:t>information due to the large imbalance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solution: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SMOTE(Synthetic minority oversampling technique)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Oversamples                                                                       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KNN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figure to the right is the distribution of our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using SMOTE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7" y="2882400"/>
            <a:ext cx="4228117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850" y="658674"/>
            <a:ext cx="1339875" cy="10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85600" y="50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5" y="1362500"/>
            <a:ext cx="91440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68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34"/>
              <a:t>By valuing the </a:t>
            </a:r>
            <a:r>
              <a:rPr lang="en" sz="2434"/>
              <a:t>importance</a:t>
            </a:r>
            <a:r>
              <a:rPr lang="en" sz="2434"/>
              <a:t> of our features</a:t>
            </a:r>
            <a:endParaRPr sz="2434"/>
          </a:p>
          <a:p>
            <a:pPr indent="-3368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34"/>
              <a:t>At 0.95 </a:t>
            </a:r>
            <a:endParaRPr sz="2434"/>
          </a:p>
          <a:p>
            <a:pPr indent="-3368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34"/>
              <a:t>The following 5 </a:t>
            </a:r>
            <a:r>
              <a:rPr b="1" lang="en" sz="2434"/>
              <a:t>unselected</a:t>
            </a:r>
            <a:r>
              <a:rPr lang="en" sz="2434"/>
              <a:t> features were</a:t>
            </a:r>
            <a:endParaRPr sz="243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34"/>
              <a:t>removed  </a:t>
            </a:r>
            <a:endParaRPr sz="2434"/>
          </a:p>
          <a:p>
            <a:pPr indent="-336825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34"/>
              <a:t>Housing </a:t>
            </a:r>
            <a:endParaRPr sz="2434"/>
          </a:p>
          <a:p>
            <a:pPr indent="-3368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34"/>
              <a:t>Loan </a:t>
            </a:r>
            <a:endParaRPr sz="2434"/>
          </a:p>
          <a:p>
            <a:pPr indent="-3368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34"/>
              <a:t>Pdays </a:t>
            </a:r>
            <a:endParaRPr sz="2434"/>
          </a:p>
          <a:p>
            <a:pPr indent="-3368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34"/>
              <a:t>Nr.meployed </a:t>
            </a:r>
            <a:endParaRPr sz="2434"/>
          </a:p>
          <a:p>
            <a:pPr indent="-3368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34"/>
              <a:t>Cons.price.index</a:t>
            </a:r>
            <a:endParaRPr sz="243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49"/>
              <a:t>Not all </a:t>
            </a:r>
            <a:r>
              <a:rPr lang="en" sz="1849"/>
              <a:t>models</a:t>
            </a:r>
            <a:r>
              <a:rPr lang="en" sz="1849"/>
              <a:t> performed better with feature selection</a:t>
            </a:r>
            <a:endParaRPr sz="184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49"/>
              <a:t>but the majority did. (The best model </a:t>
            </a:r>
            <a:r>
              <a:rPr lang="en" sz="1849"/>
              <a:t>accuracies</a:t>
            </a:r>
            <a:r>
              <a:rPr lang="en" sz="1849"/>
              <a:t> were reported)</a:t>
            </a:r>
            <a:r>
              <a:rPr lang="en" sz="1114"/>
              <a:t> </a:t>
            </a:r>
            <a:endParaRPr sz="111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025" y="1037200"/>
            <a:ext cx="4545050" cy="41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7650" y="54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Models  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0" y="1303800"/>
            <a:ext cx="8202000" cy="3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Ability to learn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Logistic Regression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implementation, interpretation,efficient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C5.0 Decision trees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Large multidimensional data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CART Decision trees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Random Forests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Provides a higher level of accuracy/ensemble technique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KNN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Intuitive memory based </a:t>
            </a:r>
            <a:r>
              <a:rPr lang="en" sz="1500"/>
              <a:t>approach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Ensemble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400" y="1303800"/>
            <a:ext cx="4067900" cy="22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556900" y="59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13375" y="1340800"/>
            <a:ext cx="85206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section describes the result generated from data mining.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638" y="2142700"/>
            <a:ext cx="32861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34650" y="2142700"/>
            <a:ext cx="44373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Overall, there were seven model applied and executed. After comparing the models we can see that the two models with best performance are Random Forest and Ensembles with highest F measure.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228000" y="22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99050" y="764963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F-measure/Recall/Precision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4125025" y="229775"/>
            <a:ext cx="501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 F measure performance shows that model has best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with high recall value in terms of our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class. In terms of  our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Yes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class, the Ensemble and the Decision trees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performed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best.  Yet, the Yes class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measures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are still very poor overall.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99050" y="1576000"/>
            <a:ext cx="3497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It’s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Important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to note that although these measures are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performing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well for the original majority class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(NO)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,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These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measures for the minority class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(YES)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, did not have the same performance and in fact performed poorly.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poor performance is likely due to the imbalanced dataset regardless of our efforts to balance the dataset by oversampling 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025" y="1576000"/>
            <a:ext cx="4724472" cy="33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28275" y="55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Importance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28275" y="1362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the top features in our</a:t>
            </a:r>
            <a:r>
              <a:rPr b="1" lang="en"/>
              <a:t> </a:t>
            </a:r>
            <a:r>
              <a:rPr b="1" lang="en">
                <a:solidFill>
                  <a:schemeClr val="dk2"/>
                </a:solidFill>
              </a:rPr>
              <a:t>Random Forest Model</a:t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275" y="1825525"/>
            <a:ext cx="4648324" cy="321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600" y="1094500"/>
            <a:ext cx="3705724" cy="3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99925" y="48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49500" y="1089000"/>
            <a:ext cx="90450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The random forest classifier is known to perform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well on large datasets due to its ability to grow several unpruned trees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and aggregate their predictions by selecting a subset of features to determine the split point.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It was discovered that the use of the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is an effective way to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improve the performance of the classifiers.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From the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balanced dataset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, the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decision tree algorithm was found to have better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than logistic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 this research work, the resampling method was used in dealing with the problem of imbalanced data, and machine learning algorithms were deployed to find out the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main factor that influences customers decision to subscribe to a term deposit in the bank was euribor 3 month rate.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top 3 key features or attributes that helped in the prediction of the class variable were:1. Euribor3m 2. Age 3. campaig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learned banks can recognize market conditions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2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interest rate at which a selection of European banks lend one another funds denominated in euros</a:t>
            </a:r>
            <a:r>
              <a:rPr b="1" lang="en" sz="11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which are favourable to increase client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subscription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for the fixed term products they are offering.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629150" y="64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Managerial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46000" y="1275125"/>
            <a:ext cx="80550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purpose of this model was to </a:t>
            </a:r>
            <a:r>
              <a:rPr lang="en" sz="1700"/>
              <a:t>correctly</a:t>
            </a:r>
            <a:r>
              <a:rPr lang="en" sz="1700"/>
              <a:t> </a:t>
            </a:r>
            <a:r>
              <a:rPr lang="en" sz="1700"/>
              <a:t>identify</a:t>
            </a:r>
            <a:r>
              <a:rPr lang="en" sz="1700"/>
              <a:t> clients who would </a:t>
            </a:r>
            <a:r>
              <a:rPr lang="en" sz="1700"/>
              <a:t>subscribe</a:t>
            </a:r>
            <a:r>
              <a:rPr lang="en" sz="1700"/>
              <a:t> to a banking term </a:t>
            </a:r>
            <a:r>
              <a:rPr lang="en" sz="1700"/>
              <a:t>deposit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models performed well at identifying which clients wouldn’t  subscribe but failed to identify which clients would subscribe to a banking term deposit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Despite our efforts to increase accuracy, and oversample using SMOTE, the minority class Recall,Precision, and F measure were not up to the standard that we would have liked to use in implementation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that reason, we recommend that we don’t use these models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improve our models to represent the minority class, we recommend undersampling or applying weights to the classes using a cost-sensitive algorithm to balance the data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stream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475" y="482475"/>
            <a:ext cx="4745525" cy="15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013" y="1996700"/>
            <a:ext cx="4704436" cy="15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510925"/>
            <a:ext cx="4704423" cy="13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152475"/>
            <a:ext cx="5043900" cy="341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impact of marketing initiatives on the public have decreased over time as their number has grown exponentially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managers now spend in targeted campaigns with limited selection of resources due to economic constraints and competitiveness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outlines  a DM project based on the CRISP-DM (</a:t>
            </a:r>
            <a:r>
              <a:rPr b="1" lang="en" sz="4800">
                <a:solidFill>
                  <a:srgbClr val="233452"/>
                </a:solidFill>
                <a:latin typeface="Roboto"/>
                <a:ea typeface="Roboto"/>
                <a:cs typeface="Roboto"/>
                <a:sym typeface="Roboto"/>
              </a:rPr>
              <a:t>Cr</a:t>
            </a:r>
            <a:r>
              <a:rPr lang="en" sz="48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oss </a:t>
            </a:r>
            <a:r>
              <a:rPr b="1" lang="en" sz="4800">
                <a:solidFill>
                  <a:srgbClr val="23345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48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ndustry </a:t>
            </a:r>
            <a:r>
              <a:rPr b="1" lang="en" sz="4800">
                <a:solidFill>
                  <a:srgbClr val="23345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48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tandard </a:t>
            </a:r>
            <a:r>
              <a:rPr b="1" lang="en" sz="4800">
                <a:solidFill>
                  <a:srgbClr val="23345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48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rocess for </a:t>
            </a:r>
            <a:r>
              <a:rPr b="1" lang="en" sz="4800">
                <a:solidFill>
                  <a:srgbClr val="23345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48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 </a:t>
            </a:r>
            <a:r>
              <a:rPr b="1" lang="en" sz="4800">
                <a:solidFill>
                  <a:srgbClr val="23345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48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ining ).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business goal is to find a model that can explain success of a contact, i.e., if the client subscribes the deposit.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700" y="1170125"/>
            <a:ext cx="3423900" cy="33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56650" y="127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891200"/>
            <a:ext cx="76887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28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69"/>
              <a:buFont typeface="Times New Roman"/>
              <a:buChar char="●"/>
            </a:pPr>
            <a:r>
              <a:rPr lang="en" sz="116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related to the direct marketing campaigns of a Portuguese banking institution. </a:t>
            </a:r>
            <a:endParaRPr sz="116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6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69"/>
              <a:buFont typeface="Times New Roman"/>
              <a:buChar char="●"/>
            </a:pPr>
            <a:r>
              <a:rPr lang="en" sz="1168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dataset is about the direct phone call marketing campaigns, by a Portuguese banking institution from May 2008 to November 2010. </a:t>
            </a:r>
            <a:endParaRPr sz="1168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68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69"/>
              <a:buFont typeface="Times New Roman"/>
              <a:buChar char="●"/>
            </a:pPr>
            <a:r>
              <a:rPr lang="en" sz="1168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publicly available in the UCI Machine Learning Website, which can be retrieved from </a:t>
            </a:r>
            <a:r>
              <a:rPr lang="en" sz="1168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https://archive.ics.uci.edu/ml/datasets/bank+marketing</a:t>
            </a:r>
            <a:r>
              <a:rPr lang="en" sz="1168" u="sng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68" u="sng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68" u="sng">
              <a:solidFill>
                <a:srgbClr val="0563C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69"/>
              <a:buFont typeface="Times New Roman"/>
              <a:buChar char="●"/>
            </a:pPr>
            <a:r>
              <a:rPr lang="en" sz="116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entire marketing campaigns were based on reaching clients via phone call.</a:t>
            </a:r>
            <a:endParaRPr sz="116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6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6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30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88"/>
              <a:buFont typeface="Times New Roman"/>
              <a:buChar char="●"/>
            </a:pPr>
            <a:r>
              <a:rPr lang="en" sz="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classification goal is to predict if the client will subscribe(yes/no) to a term deposit(variable y).</a:t>
            </a:r>
            <a:endParaRPr sz="922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975" y="505525"/>
            <a:ext cx="3271021" cy="8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5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</a:rPr>
              <a:t>Doing so will increase the productivity and consequently increase the business revenue of the banking institution by acquiring more potential clients.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hope to develop the best model that predicts whether or not a client will subscribe via the marketing campaign efforts of the Portuguese banking institution using the data we have.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350" y="446575"/>
            <a:ext cx="2632649" cy="16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853850"/>
            <a:ext cx="7688700" cy="30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Source:</a:t>
            </a:r>
            <a:r>
              <a:rPr lang="en" sz="33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UCI data mining Archive </a:t>
            </a:r>
            <a:endParaRPr sz="2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lang="en" sz="31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167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https://archive.ics.uci.edu/ml/datasets/bank+marketing</a:t>
            </a:r>
            <a:r>
              <a:rPr lang="en" sz="31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1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of records in the dataset:</a:t>
            </a:r>
            <a:r>
              <a:rPr lang="en" sz="29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41,188 </a:t>
            </a:r>
            <a:endParaRPr sz="29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of attributes:</a:t>
            </a:r>
            <a:r>
              <a:rPr lang="en" sz="27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</a:t>
            </a:r>
            <a:endParaRPr sz="29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r>
              <a:rPr lang="en" sz="29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‘y’, Data type: Categorical, range of values: binary ‘yes’ or ‘no’</a:t>
            </a:r>
            <a:endParaRPr sz="29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775" y="661350"/>
            <a:ext cx="2486650" cy="14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- Attribute Features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7">
              <a:solidFill>
                <a:srgbClr val="000000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0851"/>
            <a:ext cx="8252524" cy="402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29775" y="143275"/>
            <a:ext cx="737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Attributes 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- Attribute Features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3954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29825" y="143275"/>
            <a:ext cx="810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Attributes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processing/Cleaning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0" y="487125"/>
            <a:ext cx="9212400" cy="4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00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022"/>
              <a:t>Removing Outliers: Campaign, Previous  </a:t>
            </a:r>
            <a:endParaRPr sz="7022"/>
          </a:p>
          <a:p>
            <a:pPr indent="-3337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622"/>
              <a:t>Kept Outliers in Age - Natural variations </a:t>
            </a:r>
            <a:endParaRPr sz="6622"/>
          </a:p>
          <a:p>
            <a:pPr indent="-3337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622"/>
              <a:t>Generated</a:t>
            </a:r>
            <a:r>
              <a:rPr lang="en" sz="6622"/>
              <a:t> </a:t>
            </a:r>
            <a:r>
              <a:rPr lang="en" sz="6622"/>
              <a:t>supernode</a:t>
            </a:r>
            <a:r>
              <a:rPr lang="en" sz="6622"/>
              <a:t> with removed outliers</a:t>
            </a:r>
            <a:endParaRPr sz="6622"/>
          </a:p>
          <a:p>
            <a:pPr indent="-3400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022"/>
              <a:t>Removed features(No Role): </a:t>
            </a:r>
            <a:endParaRPr sz="7022"/>
          </a:p>
          <a:p>
            <a:pPr indent="-3337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622"/>
              <a:t>Month </a:t>
            </a:r>
            <a:endParaRPr sz="6622"/>
          </a:p>
          <a:p>
            <a:pPr indent="-3337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622"/>
              <a:t>Day of the week </a:t>
            </a:r>
            <a:endParaRPr sz="6622"/>
          </a:p>
          <a:p>
            <a:pPr indent="-3400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022"/>
              <a:t>Removing </a:t>
            </a:r>
            <a:r>
              <a:rPr lang="en" sz="7022"/>
              <a:t>Target Leaking variable: Duration </a:t>
            </a:r>
            <a:endParaRPr sz="7022"/>
          </a:p>
          <a:p>
            <a:pPr indent="-3400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022"/>
              <a:t>Removing records from dataset with ‘unknown’ values: </a:t>
            </a:r>
            <a:endParaRPr sz="7022"/>
          </a:p>
          <a:p>
            <a:pPr indent="-3083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022"/>
              <a:t>The </a:t>
            </a:r>
            <a:r>
              <a:rPr lang="en" sz="5022"/>
              <a:t>following</a:t>
            </a:r>
            <a:r>
              <a:rPr lang="en" sz="5022"/>
              <a:t> features have “unknown” values, these </a:t>
            </a:r>
            <a:r>
              <a:rPr lang="en" sz="5022"/>
              <a:t>instances</a:t>
            </a:r>
            <a:r>
              <a:rPr lang="en" sz="5022"/>
              <a:t> will be removed as imputing these values would not be beneficial to our models. </a:t>
            </a:r>
            <a:endParaRPr sz="5022"/>
          </a:p>
          <a:p>
            <a:pPr indent="-3337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66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                			            ⦾Default          </a:t>
            </a:r>
            <a:endParaRPr sz="662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7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66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Marital           ⦾Housing          </a:t>
            </a:r>
            <a:r>
              <a:rPr lang="en" sz="62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6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46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(used “unknown” in Default as its own predictor due to the proportion below)</a:t>
            </a:r>
            <a:endParaRPr sz="622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7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66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     ⦾Loan </a:t>
            </a:r>
            <a:endParaRPr sz="662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2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2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6062" lvl="2" marL="1371600" rtl="0" algn="l">
              <a:spcBef>
                <a:spcPts val="0"/>
              </a:spcBef>
              <a:spcAft>
                <a:spcPts val="0"/>
              </a:spcAft>
              <a:buSzPts val="275"/>
              <a:buChar char="■"/>
            </a:pPr>
            <a:r>
              <a:rPr lang="en" sz="6923"/>
              <a:t>	</a:t>
            </a:r>
            <a:endParaRPr sz="69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25" y="4326950"/>
            <a:ext cx="4935276" cy="8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200575" y="1853850"/>
            <a:ext cx="90693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Pdays(amount of days passed from last contact from previous model </a:t>
            </a:r>
            <a:endParaRPr sz="22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 Values of 999/1-10 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Problem:</a:t>
            </a:r>
            <a:endParaRPr sz="1800"/>
          </a:p>
          <a:p>
            <a:pPr indent="-32575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Models read feature  as </a:t>
            </a:r>
            <a:r>
              <a:rPr lang="en" sz="1800"/>
              <a:t>continuous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59"/>
              <a:t>After</a:t>
            </a:r>
            <a:r>
              <a:rPr b="1" lang="en" sz="2035"/>
              <a:t> python algorithm</a:t>
            </a:r>
            <a:r>
              <a:rPr b="1" lang="en" sz="1535"/>
              <a:t>:</a:t>
            </a:r>
            <a:endParaRPr b="1" sz="2035"/>
          </a:p>
          <a:p>
            <a:pPr indent="-367673" lvl="0" marL="457200" rtl="0" algn="l">
              <a:spcBef>
                <a:spcPts val="1200"/>
              </a:spcBef>
              <a:spcAft>
                <a:spcPts val="0"/>
              </a:spcAft>
              <a:buSzPct val="124077"/>
              <a:buChar char="●"/>
            </a:pPr>
            <a:r>
              <a:rPr lang="en" sz="2076"/>
              <a:t>New values </a:t>
            </a:r>
            <a:endParaRPr sz="2076"/>
          </a:p>
          <a:p>
            <a:pPr indent="-34068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76"/>
              <a:t>Binary Categorical</a:t>
            </a:r>
            <a:endParaRPr sz="2076"/>
          </a:p>
          <a:p>
            <a:pPr indent="-32989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6"/>
              <a:t>‘No’: client was not previously contacted </a:t>
            </a:r>
            <a:endParaRPr sz="1876"/>
          </a:p>
          <a:p>
            <a:pPr indent="-32989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6"/>
              <a:t>‘Yes’: Client was previously contacted</a:t>
            </a:r>
            <a:endParaRPr sz="1876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125" y="2749575"/>
            <a:ext cx="3538850" cy="21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