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Source Sans Pro" panose="020B0503030403020204" pitchFamily="3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k Wolff"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D1C628-E622-4A89-9E49-435B008A82BA}">
  <a:tblStyle styleId="{77D1C628-E622-4A89-9E49-435B008A82B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5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4-25T16:50:53.022" idx="1">
    <p:pos x="6000" y="0"/>
    <p:text>Patrick</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4-25T16:51:23.368" idx="2">
    <p:pos x="6000" y="0"/>
    <p:text>Patrick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900"/>
              </a:spcBef>
              <a:spcAft>
                <a:spcPts val="0"/>
              </a:spcAft>
              <a:buClr>
                <a:schemeClr val="dk1"/>
              </a:buClr>
              <a:buSzPts val="900"/>
              <a:buAutoNum type="arabicPeriod"/>
            </a:pPr>
            <a:r>
              <a:rPr lang="en" sz="900">
                <a:solidFill>
                  <a:schemeClr val="dk1"/>
                </a:solidFill>
              </a:rPr>
              <a:t>Business Problem (1-2 slides).</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Dataset Description ( 1 slide).</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System Design (flow chart) - ( 1 slide).</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Data Preprocessing - ( 1 slide).</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Algorithm Development ( 2 - 3 slides).</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Results and Evaluation ( 2 -3 slides).</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Conclusion and Lesson Learned ( 1-2 slides).</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Limitations ( 1 slides).</a:t>
            </a:r>
            <a:endParaRPr sz="900">
              <a:solidFill>
                <a:schemeClr val="dk1"/>
              </a:solidFill>
            </a:endParaRPr>
          </a:p>
          <a:p>
            <a:pPr marL="457200" lvl="0" indent="-285750" algn="l" rtl="0">
              <a:lnSpc>
                <a:spcPct val="115000"/>
              </a:lnSpc>
              <a:spcBef>
                <a:spcPts val="0"/>
              </a:spcBef>
              <a:spcAft>
                <a:spcPts val="0"/>
              </a:spcAft>
              <a:buClr>
                <a:schemeClr val="dk1"/>
              </a:buClr>
              <a:buSzPts val="900"/>
              <a:buAutoNum type="arabicPeriod"/>
            </a:pPr>
            <a:r>
              <a:rPr lang="en" sz="900">
                <a:solidFill>
                  <a:schemeClr val="dk1"/>
                </a:solidFill>
              </a:rPr>
              <a:t>References ( 1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9335830d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9335830d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8e6bdd65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8e6bdd65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8e6bdd65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8e6bdd65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9335830d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9335830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f75e74bd8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f75e74bd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8e6bdd65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8e6bdd65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8e6bdd65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8e6bdd65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df75e74bd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df75e74bd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df75e74bd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df75e74bd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9335830d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9335830d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initial variables list captures important information about a customer's financial situation, payment habits, credit history, and personal details. These variables can be used to build a model that predicts the likelihood of a customer defaulting on a loan or making timely payments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38e6bdd65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38e6bdd65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9335830d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9335830d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8e6bdd65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8e6bdd65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8e6bdd65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8e6bdd65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8e6bdd65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8e6bdd65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parisrohan/credit-score-classification?resource=downloa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towardsdatascience.com/understanding-feature-importance-and-how-to-implement-it-in-python-ff0287b2028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arisrohan/credit-score-classification?resource=downloa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Credit Status Prediction</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dirty="0"/>
              <a:t>Akshita Khandelwal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Algorithm Development</a:t>
            </a:r>
            <a:endParaRPr/>
          </a:p>
          <a:p>
            <a:pPr marL="0" lvl="0" indent="0" algn="l" rtl="0">
              <a:spcBef>
                <a:spcPts val="0"/>
              </a:spcBef>
              <a:spcAft>
                <a:spcPts val="0"/>
              </a:spcAft>
              <a:buNone/>
            </a:pPr>
            <a:endParaRPr/>
          </a:p>
        </p:txBody>
      </p:sp>
      <p:graphicFrame>
        <p:nvGraphicFramePr>
          <p:cNvPr id="116" name="Google Shape;116;p22"/>
          <p:cNvGraphicFramePr/>
          <p:nvPr/>
        </p:nvGraphicFramePr>
        <p:xfrm>
          <a:off x="311700" y="1022250"/>
          <a:ext cx="3000000" cy="3000000"/>
        </p:xfrm>
        <a:graphic>
          <a:graphicData uri="http://schemas.openxmlformats.org/drawingml/2006/table">
            <a:tbl>
              <a:tblPr>
                <a:noFill/>
                <a:tableStyleId>{77D1C628-E622-4A89-9E49-435B008A82BA}</a:tableStyleId>
              </a:tblPr>
              <a:tblGrid>
                <a:gridCol w="1578775">
                  <a:extLst>
                    <a:ext uri="{9D8B030D-6E8A-4147-A177-3AD203B41FA5}">
                      <a16:colId xmlns:a16="http://schemas.microsoft.com/office/drawing/2014/main" val="20000"/>
                    </a:ext>
                  </a:extLst>
                </a:gridCol>
                <a:gridCol w="1578775">
                  <a:extLst>
                    <a:ext uri="{9D8B030D-6E8A-4147-A177-3AD203B41FA5}">
                      <a16:colId xmlns:a16="http://schemas.microsoft.com/office/drawing/2014/main" val="20001"/>
                    </a:ext>
                  </a:extLst>
                </a:gridCol>
                <a:gridCol w="1578775">
                  <a:extLst>
                    <a:ext uri="{9D8B030D-6E8A-4147-A177-3AD203B41FA5}">
                      <a16:colId xmlns:a16="http://schemas.microsoft.com/office/drawing/2014/main" val="20002"/>
                    </a:ext>
                  </a:extLst>
                </a:gridCol>
                <a:gridCol w="1578775">
                  <a:extLst>
                    <a:ext uri="{9D8B030D-6E8A-4147-A177-3AD203B41FA5}">
                      <a16:colId xmlns:a16="http://schemas.microsoft.com/office/drawing/2014/main" val="20003"/>
                    </a:ext>
                  </a:extLst>
                </a:gridCol>
                <a:gridCol w="2272500">
                  <a:extLst>
                    <a:ext uri="{9D8B030D-6E8A-4147-A177-3AD203B41FA5}">
                      <a16:colId xmlns:a16="http://schemas.microsoft.com/office/drawing/2014/main" val="20004"/>
                    </a:ext>
                  </a:extLst>
                </a:gridCol>
              </a:tblGrid>
              <a:tr h="334175">
                <a:tc gridSpan="5">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Final Variables List</a:t>
                      </a:r>
                      <a:endParaRPr sz="1200">
                        <a:latin typeface="Times New Roman"/>
                        <a:ea typeface="Times New Roman"/>
                        <a:cs typeface="Times New Roman"/>
                        <a:sym typeface="Times New Roman"/>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23325">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Interest_Rate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Annual_Income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latin typeface="Times New Roman"/>
                          <a:ea typeface="Times New Roman"/>
                          <a:cs typeface="Times New Roman"/>
                          <a:sym typeface="Times New Roman"/>
                        </a:rPr>
                        <a:t>Monthly_Inhand_Salary</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Amount_invested_monthly</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Monthly_Balance</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923325">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Changed_Credit_Limit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Num_Credit_Inquiries</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Type_of_Loan</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Delay_from_due_date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Num_of_Delayed_Payment</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923325">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Credit_History_Age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Payment_of_Min_Amount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Credit_Mix</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Outstanding_Debt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Credit_Utilization_Ratio</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923325">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Total_EMI_per_month</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Credit_Score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Evaluation - Logistic Regression</a:t>
            </a:r>
            <a:endParaRPr/>
          </a:p>
        </p:txBody>
      </p:sp>
      <p:sp>
        <p:nvSpPr>
          <p:cNvPr id="122" name="Google Shape;122;p23"/>
          <p:cNvSpPr txBox="1">
            <a:spLocks noGrp="1"/>
          </p:cNvSpPr>
          <p:nvPr>
            <p:ph type="body" idx="1"/>
          </p:nvPr>
        </p:nvSpPr>
        <p:spPr>
          <a:xfrm>
            <a:off x="311700" y="1152475"/>
            <a:ext cx="4325400" cy="34512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Clr>
                <a:schemeClr val="dk2"/>
              </a:buClr>
              <a:buSzPct val="100000"/>
              <a:buChar char="-"/>
            </a:pPr>
            <a:r>
              <a:rPr lang="en">
                <a:solidFill>
                  <a:schemeClr val="dk2"/>
                </a:solidFill>
              </a:rPr>
              <a:t>We used a pre specified penalty system with our logistic regression model to find the most and least important determinants of a credit score</a:t>
            </a:r>
            <a:endParaRPr>
              <a:solidFill>
                <a:schemeClr val="dk2"/>
              </a:solidFill>
            </a:endParaRPr>
          </a:p>
          <a:p>
            <a:pPr marL="457200" lvl="0" indent="0" algn="l" rtl="0">
              <a:spcBef>
                <a:spcPts val="1200"/>
              </a:spcBef>
              <a:spcAft>
                <a:spcPts val="0"/>
              </a:spcAft>
              <a:buNone/>
            </a:pPr>
            <a:endParaRPr>
              <a:solidFill>
                <a:schemeClr val="dk2"/>
              </a:solidFill>
            </a:endParaRPr>
          </a:p>
          <a:p>
            <a:pPr marL="457200" lvl="0" indent="-317182" algn="l" rtl="0">
              <a:spcBef>
                <a:spcPts val="1200"/>
              </a:spcBef>
              <a:spcAft>
                <a:spcPts val="0"/>
              </a:spcAft>
              <a:buClr>
                <a:schemeClr val="dk2"/>
              </a:buClr>
              <a:buSzPct val="100000"/>
              <a:buChar char="-"/>
            </a:pPr>
            <a:r>
              <a:rPr lang="en">
                <a:solidFill>
                  <a:schemeClr val="dk2"/>
                </a:solidFill>
              </a:rPr>
              <a:t>We adjusted the penalty to find which predictors dropped off and stayed on</a:t>
            </a:r>
            <a:endParaRPr>
              <a:solidFill>
                <a:schemeClr val="dk2"/>
              </a:solidFill>
            </a:endParaRPr>
          </a:p>
          <a:p>
            <a:pPr marL="457200" lvl="0" indent="0" algn="l" rtl="0">
              <a:spcBef>
                <a:spcPts val="1200"/>
              </a:spcBef>
              <a:spcAft>
                <a:spcPts val="0"/>
              </a:spcAft>
              <a:buNone/>
            </a:pPr>
            <a:endParaRPr>
              <a:solidFill>
                <a:schemeClr val="dk2"/>
              </a:solidFill>
            </a:endParaRPr>
          </a:p>
          <a:p>
            <a:pPr marL="457200" lvl="0" indent="-317182" algn="l" rtl="0">
              <a:spcBef>
                <a:spcPts val="1200"/>
              </a:spcBef>
              <a:spcAft>
                <a:spcPts val="0"/>
              </a:spcAft>
              <a:buClr>
                <a:schemeClr val="dk2"/>
              </a:buClr>
              <a:buSzPct val="100000"/>
              <a:buChar char="-"/>
            </a:pPr>
            <a:r>
              <a:rPr lang="en">
                <a:solidFill>
                  <a:schemeClr val="dk2"/>
                </a:solidFill>
              </a:rPr>
              <a:t>The last predictor to drop off was outstanding debt which makes it the most important predictor of an individual’s credit score</a:t>
            </a:r>
            <a:endParaRPr>
              <a:solidFill>
                <a:schemeClr val="dk2"/>
              </a:solidFill>
            </a:endParaRPr>
          </a:p>
          <a:p>
            <a:pPr marL="457200" lvl="0" indent="0" algn="l" rtl="0">
              <a:spcBef>
                <a:spcPts val="1200"/>
              </a:spcBef>
              <a:spcAft>
                <a:spcPts val="1200"/>
              </a:spcAft>
              <a:buNone/>
            </a:pPr>
            <a:endParaRPr/>
          </a:p>
        </p:txBody>
      </p:sp>
      <p:pic>
        <p:nvPicPr>
          <p:cNvPr id="123" name="Google Shape;123;p23"/>
          <p:cNvPicPr preferRelativeResize="0"/>
          <p:nvPr/>
        </p:nvPicPr>
        <p:blipFill>
          <a:blip r:embed="rId3">
            <a:alphaModFix/>
          </a:blip>
          <a:stretch>
            <a:fillRect/>
          </a:stretch>
        </p:blipFill>
        <p:spPr>
          <a:xfrm>
            <a:off x="4789500" y="1220825"/>
            <a:ext cx="3976214" cy="377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Evaluation - k nearest neighbor</a:t>
            </a:r>
            <a:endParaRPr/>
          </a:p>
        </p:txBody>
      </p:sp>
      <p:sp>
        <p:nvSpPr>
          <p:cNvPr id="129" name="Google Shape;129;p24"/>
          <p:cNvSpPr txBox="1">
            <a:spLocks noGrp="1"/>
          </p:cNvSpPr>
          <p:nvPr>
            <p:ph type="body" idx="1"/>
          </p:nvPr>
        </p:nvSpPr>
        <p:spPr>
          <a:xfrm>
            <a:off x="311700" y="1152475"/>
            <a:ext cx="4260300" cy="34701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The knn model was the faster of the 2 models we chose to utilize for our research</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
              <a:t>Performance was fairly impressive especially in classifying people with good/standard credit scores</a:t>
            </a:r>
            <a:endParaRPr/>
          </a:p>
          <a:p>
            <a:pPr marL="0" lvl="0" indent="0" algn="l" rtl="0">
              <a:spcBef>
                <a:spcPts val="1200"/>
              </a:spcBef>
              <a:spcAft>
                <a:spcPts val="0"/>
              </a:spcAft>
              <a:buNone/>
            </a:pPr>
            <a:endParaRPr/>
          </a:p>
          <a:p>
            <a:pPr marL="457200" lvl="0" indent="-334327" algn="l" rtl="0">
              <a:spcBef>
                <a:spcPts val="1200"/>
              </a:spcBef>
              <a:spcAft>
                <a:spcPts val="0"/>
              </a:spcAft>
              <a:buSzPct val="100000"/>
              <a:buChar char="-"/>
            </a:pPr>
            <a:r>
              <a:rPr lang="en"/>
              <a:t>May be better to use in time sensitive applications or when working with limited computing capabilities</a:t>
            </a:r>
            <a:endParaRPr/>
          </a:p>
        </p:txBody>
      </p:sp>
      <p:graphicFrame>
        <p:nvGraphicFramePr>
          <p:cNvPr id="130" name="Google Shape;130;p24"/>
          <p:cNvGraphicFramePr/>
          <p:nvPr/>
        </p:nvGraphicFramePr>
        <p:xfrm>
          <a:off x="4654300" y="1152475"/>
          <a:ext cx="3000000" cy="3000000"/>
        </p:xfrm>
        <a:graphic>
          <a:graphicData uri="http://schemas.openxmlformats.org/drawingml/2006/table">
            <a:tbl>
              <a:tblPr>
                <a:noFill/>
                <a:tableStyleId>{77D1C628-E622-4A89-9E49-435B008A82BA}</a:tableStyleId>
              </a:tblPr>
              <a:tblGrid>
                <a:gridCol w="1044500">
                  <a:extLst>
                    <a:ext uri="{9D8B030D-6E8A-4147-A177-3AD203B41FA5}">
                      <a16:colId xmlns:a16="http://schemas.microsoft.com/office/drawing/2014/main" val="20000"/>
                    </a:ext>
                  </a:extLst>
                </a:gridCol>
                <a:gridCol w="1044500">
                  <a:extLst>
                    <a:ext uri="{9D8B030D-6E8A-4147-A177-3AD203B41FA5}">
                      <a16:colId xmlns:a16="http://schemas.microsoft.com/office/drawing/2014/main" val="20001"/>
                    </a:ext>
                  </a:extLst>
                </a:gridCol>
                <a:gridCol w="1044500">
                  <a:extLst>
                    <a:ext uri="{9D8B030D-6E8A-4147-A177-3AD203B41FA5}">
                      <a16:colId xmlns:a16="http://schemas.microsoft.com/office/drawing/2014/main" val="20002"/>
                    </a:ext>
                  </a:extLst>
                </a:gridCol>
                <a:gridCol w="1044500">
                  <a:extLst>
                    <a:ext uri="{9D8B030D-6E8A-4147-A177-3AD203B41FA5}">
                      <a16:colId xmlns:a16="http://schemas.microsoft.com/office/drawing/2014/main" val="20003"/>
                    </a:ext>
                  </a:extLst>
                </a:gridCol>
              </a:tblGrid>
              <a:tr h="9204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Credit Score Type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F1-score</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14613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Poor</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0.60</a:t>
                      </a:r>
                      <a:endParaRPr sz="120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0.80</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0.68</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9204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Standard/Good</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0.91</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0.78</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0.84</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Results and Evaluation - Random Forest</a:t>
            </a:r>
            <a:endParaRPr/>
          </a:p>
          <a:p>
            <a:pPr marL="0" lvl="0" indent="0" algn="l" rtl="0">
              <a:spcBef>
                <a:spcPts val="0"/>
              </a:spcBef>
              <a:spcAft>
                <a:spcPts val="0"/>
              </a:spcAft>
              <a:buNone/>
            </a:pPr>
            <a:endParaRPr/>
          </a:p>
        </p:txBody>
      </p:sp>
      <p:sp>
        <p:nvSpPr>
          <p:cNvPr id="136" name="Google Shape;136;p25"/>
          <p:cNvSpPr txBox="1">
            <a:spLocks noGrp="1"/>
          </p:cNvSpPr>
          <p:nvPr>
            <p:ph type="body" idx="1"/>
          </p:nvPr>
        </p:nvSpPr>
        <p:spPr>
          <a:xfrm>
            <a:off x="311700" y="1152475"/>
            <a:ext cx="4260300" cy="34419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The random forest model we built with our final dataset was the better performing out of the 2 </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It beat out the knn model in just about every measure on the classification report</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This model could potentially be used in real life application in financial institutions to act as an automated classifier for loan applicants and other bank customers </a:t>
            </a:r>
            <a:endParaRPr/>
          </a:p>
        </p:txBody>
      </p:sp>
      <p:graphicFrame>
        <p:nvGraphicFramePr>
          <p:cNvPr id="137" name="Google Shape;137;p25"/>
          <p:cNvGraphicFramePr/>
          <p:nvPr/>
        </p:nvGraphicFramePr>
        <p:xfrm>
          <a:off x="4799500" y="1152500"/>
          <a:ext cx="3000000" cy="3000000"/>
        </p:xfrm>
        <a:graphic>
          <a:graphicData uri="http://schemas.openxmlformats.org/drawingml/2006/table">
            <a:tbl>
              <a:tblPr>
                <a:noFill/>
                <a:tableStyleId>{77D1C628-E622-4A89-9E49-435B008A82BA}</a:tableStyleId>
              </a:tblPr>
              <a:tblGrid>
                <a:gridCol w="1086125">
                  <a:extLst>
                    <a:ext uri="{9D8B030D-6E8A-4147-A177-3AD203B41FA5}">
                      <a16:colId xmlns:a16="http://schemas.microsoft.com/office/drawing/2014/main" val="20000"/>
                    </a:ext>
                  </a:extLst>
                </a:gridCol>
                <a:gridCol w="1086125">
                  <a:extLst>
                    <a:ext uri="{9D8B030D-6E8A-4147-A177-3AD203B41FA5}">
                      <a16:colId xmlns:a16="http://schemas.microsoft.com/office/drawing/2014/main" val="20001"/>
                    </a:ext>
                  </a:extLst>
                </a:gridCol>
                <a:gridCol w="1086125">
                  <a:extLst>
                    <a:ext uri="{9D8B030D-6E8A-4147-A177-3AD203B41FA5}">
                      <a16:colId xmlns:a16="http://schemas.microsoft.com/office/drawing/2014/main" val="20002"/>
                    </a:ext>
                  </a:extLst>
                </a:gridCol>
                <a:gridCol w="1086125">
                  <a:extLst>
                    <a:ext uri="{9D8B030D-6E8A-4147-A177-3AD203B41FA5}">
                      <a16:colId xmlns:a16="http://schemas.microsoft.com/office/drawing/2014/main" val="20003"/>
                    </a:ext>
                  </a:extLst>
                </a:gridCol>
              </a:tblGrid>
              <a:tr h="9593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Credit Score Type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F1-score</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152312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Poor</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highlight>
                            <a:srgbClr val="FFFFFF"/>
                          </a:highlight>
                          <a:latin typeface="Times New Roman"/>
                          <a:ea typeface="Times New Roman"/>
                          <a:cs typeface="Times New Roman"/>
                          <a:sym typeface="Times New Roman"/>
                        </a:rPr>
                        <a:t>0.75</a:t>
                      </a:r>
                      <a:endParaRPr sz="120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0.80</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0.78</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959375">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Standard/Good</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0.92</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0.89</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0.90</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and Lessons Learned</a:t>
            </a: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22103" algn="l" rtl="0">
              <a:lnSpc>
                <a:spcPct val="150000"/>
              </a:lnSpc>
              <a:spcBef>
                <a:spcPts val="0"/>
              </a:spcBef>
              <a:spcAft>
                <a:spcPts val="0"/>
              </a:spcAft>
              <a:buClr>
                <a:schemeClr val="dk2"/>
              </a:buClr>
              <a:buSzPct val="100000"/>
              <a:buChar char="●"/>
            </a:pPr>
            <a:r>
              <a:rPr lang="en" sz="1900">
                <a:solidFill>
                  <a:schemeClr val="dk2"/>
                </a:solidFill>
              </a:rPr>
              <a:t>Credit score appears to be most influenced by how a person manages his/her debt in terms of size,  punctuality when it comes to meeting payment deadlines and how many additional credit cards a person requests</a:t>
            </a:r>
            <a:endParaRPr sz="1900">
              <a:solidFill>
                <a:schemeClr val="dk2"/>
              </a:solidFill>
            </a:endParaRPr>
          </a:p>
          <a:p>
            <a:pPr marL="457200" lvl="0" indent="0" algn="l" rtl="0">
              <a:lnSpc>
                <a:spcPct val="150000"/>
              </a:lnSpc>
              <a:spcBef>
                <a:spcPts val="1200"/>
              </a:spcBef>
              <a:spcAft>
                <a:spcPts val="0"/>
              </a:spcAft>
              <a:buNone/>
            </a:pPr>
            <a:endParaRPr sz="1900">
              <a:solidFill>
                <a:schemeClr val="dk2"/>
              </a:solidFill>
            </a:endParaRPr>
          </a:p>
          <a:p>
            <a:pPr marL="457200" lvl="0" indent="-322103" algn="l" rtl="0">
              <a:lnSpc>
                <a:spcPct val="150000"/>
              </a:lnSpc>
              <a:spcBef>
                <a:spcPts val="1200"/>
              </a:spcBef>
              <a:spcAft>
                <a:spcPts val="0"/>
              </a:spcAft>
              <a:buClr>
                <a:schemeClr val="dk2"/>
              </a:buClr>
              <a:buSzPct val="100000"/>
              <a:buChar char="●"/>
            </a:pPr>
            <a:r>
              <a:rPr lang="en" sz="1900">
                <a:solidFill>
                  <a:schemeClr val="dk2"/>
                </a:solidFill>
              </a:rPr>
              <a:t>Factors like how much a person uses a credit card, monthly income and monthly balance ended up not being as important as one would think</a:t>
            </a:r>
            <a:endParaRPr sz="1900">
              <a:solidFill>
                <a:schemeClr val="dk2"/>
              </a:solidFill>
            </a:endParaRPr>
          </a:p>
          <a:p>
            <a:pPr marL="0" lvl="0" indent="0" algn="l" rtl="0">
              <a:lnSpc>
                <a:spcPct val="150000"/>
              </a:lnSpc>
              <a:spcBef>
                <a:spcPts val="1200"/>
              </a:spcBef>
              <a:spcAft>
                <a:spcPts val="0"/>
              </a:spcAft>
              <a:buNone/>
            </a:pPr>
            <a:endParaRPr sz="1900">
              <a:solidFill>
                <a:schemeClr val="dk2"/>
              </a:solidFill>
            </a:endParaRPr>
          </a:p>
          <a:p>
            <a:pPr marL="457200" lvl="0" indent="-322103" algn="l" rtl="0">
              <a:lnSpc>
                <a:spcPct val="150000"/>
              </a:lnSpc>
              <a:spcBef>
                <a:spcPts val="1200"/>
              </a:spcBef>
              <a:spcAft>
                <a:spcPts val="0"/>
              </a:spcAft>
              <a:buClr>
                <a:schemeClr val="dk2"/>
              </a:buClr>
              <a:buSzPct val="100000"/>
              <a:buChar char="●"/>
            </a:pPr>
            <a:r>
              <a:rPr lang="en" sz="1900">
                <a:solidFill>
                  <a:schemeClr val="dk2"/>
                </a:solidFill>
              </a:rPr>
              <a:t>We were also able to build models with fairly impressive accuracy that could be applied in real life use cases</a:t>
            </a:r>
            <a:endParaRPr sz="1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149" name="Google Shape;14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Font typeface="Calibri"/>
              <a:buChar char="-"/>
            </a:pPr>
            <a:r>
              <a:rPr lang="en">
                <a:solidFill>
                  <a:schemeClr val="dk2"/>
                </a:solidFill>
                <a:latin typeface="Calibri"/>
                <a:ea typeface="Calibri"/>
                <a:cs typeface="Calibri"/>
                <a:sym typeface="Calibri"/>
              </a:rPr>
              <a:t>Restriction in analysis due to limits in CPU capacity since processing of big data can take up significant CPU load</a:t>
            </a:r>
            <a:endParaRPr>
              <a:solidFill>
                <a:schemeClr val="dk2"/>
              </a:solidFill>
              <a:latin typeface="Calibri"/>
              <a:ea typeface="Calibri"/>
              <a:cs typeface="Calibri"/>
              <a:sym typeface="Calibri"/>
            </a:endParaRPr>
          </a:p>
          <a:p>
            <a:pPr marL="0" lvl="0" indent="0" algn="l" rtl="0">
              <a:spcBef>
                <a:spcPts val="1200"/>
              </a:spcBef>
              <a:spcAft>
                <a:spcPts val="0"/>
              </a:spcAft>
              <a:buNone/>
            </a:pPr>
            <a:endParaRPr>
              <a:solidFill>
                <a:schemeClr val="dk2"/>
              </a:solidFill>
              <a:latin typeface="Calibri"/>
              <a:ea typeface="Calibri"/>
              <a:cs typeface="Calibri"/>
              <a:sym typeface="Calibri"/>
            </a:endParaRPr>
          </a:p>
          <a:p>
            <a:pPr marL="457200" lvl="0" indent="-342900" algn="l" rtl="0">
              <a:spcBef>
                <a:spcPts val="1200"/>
              </a:spcBef>
              <a:spcAft>
                <a:spcPts val="0"/>
              </a:spcAft>
              <a:buClr>
                <a:schemeClr val="dk2"/>
              </a:buClr>
              <a:buSzPts val="1800"/>
              <a:buFont typeface="Calibri"/>
              <a:buChar char="-"/>
            </a:pPr>
            <a:r>
              <a:rPr lang="en">
                <a:solidFill>
                  <a:schemeClr val="dk2"/>
                </a:solidFill>
                <a:latin typeface="Calibri"/>
                <a:ea typeface="Calibri"/>
                <a:cs typeface="Calibri"/>
                <a:sym typeface="Calibri"/>
              </a:rPr>
              <a:t>For future research, it would be helpful to build out this model on a periodic basis with changing economic conditions as the importance of a certain feature may increase and decrease over time</a:t>
            </a:r>
            <a:endParaRPr>
              <a:solidFill>
                <a:schemeClr val="dk2"/>
              </a:solidFill>
              <a:latin typeface="Calibri"/>
              <a:ea typeface="Calibri"/>
              <a:cs typeface="Calibri"/>
              <a:sym typeface="Calibri"/>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References</a:t>
            </a:r>
            <a:endParaRPr>
              <a:latin typeface="Calibri"/>
              <a:ea typeface="Calibri"/>
              <a:cs typeface="Calibri"/>
              <a:sym typeface="Calibri"/>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Font typeface="Calibri"/>
              <a:buChar char="-"/>
            </a:pPr>
            <a:r>
              <a:rPr lang="en" sz="1500">
                <a:solidFill>
                  <a:schemeClr val="dk2"/>
                </a:solidFill>
                <a:latin typeface="Calibri"/>
                <a:ea typeface="Calibri"/>
                <a:cs typeface="Calibri"/>
                <a:sym typeface="Calibri"/>
              </a:rPr>
              <a:t>Dataset: </a:t>
            </a:r>
            <a:r>
              <a:rPr lang="en" sz="1500" u="sng">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https://www.kaggle.com/datasets/parisrohan/credit-score-classification?resource=download</a:t>
            </a:r>
            <a:endParaRPr sz="1500">
              <a:latin typeface="Calibri"/>
              <a:ea typeface="Calibri"/>
              <a:cs typeface="Calibri"/>
              <a:sym typeface="Calibri"/>
            </a:endParaRPr>
          </a:p>
          <a:p>
            <a:pPr marL="457200" lvl="0" indent="-323850" algn="l" rtl="0">
              <a:lnSpc>
                <a:spcPct val="200000"/>
              </a:lnSpc>
              <a:spcBef>
                <a:spcPts val="0"/>
              </a:spcBef>
              <a:spcAft>
                <a:spcPts val="0"/>
              </a:spcAft>
              <a:buSzPts val="1500"/>
              <a:buFont typeface="Calibri"/>
              <a:buChar char="-"/>
            </a:pPr>
            <a:r>
              <a:rPr lang="en" sz="1500">
                <a:solidFill>
                  <a:schemeClr val="dk2"/>
                </a:solidFill>
                <a:latin typeface="Calibri"/>
                <a:ea typeface="Calibri"/>
                <a:cs typeface="Calibri"/>
                <a:sym typeface="Calibri"/>
              </a:rPr>
              <a:t>Feature Importance: </a:t>
            </a:r>
            <a:r>
              <a:rPr lang="en" sz="15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https://towardsdatascience.com/understanding-feature-importance-and-how-to-implement-it-in-python-ff0287b20285</a:t>
            </a:r>
            <a:endParaRPr sz="1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Problem</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2"/>
              </a:buClr>
              <a:buSzPts val="2000"/>
              <a:buChar char="●"/>
            </a:pPr>
            <a:r>
              <a:rPr lang="en" sz="2000">
                <a:solidFill>
                  <a:schemeClr val="dk2"/>
                </a:solidFill>
              </a:rPr>
              <a:t>In the United States, a credit score is used to measure creditworthiness of a person, which is the likelihood that a person will pay their bills</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Credit scores can impact an individual’s meaningful participation in modern society. E.g. rental applications, employment, insurance etc. </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We would like to shed more light on how an individual can improve their credit score or maintain a good credit score</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highlight>
                  <a:schemeClr val="lt1"/>
                </a:highlight>
              </a:rPr>
              <a:t>We will attempt to identify the top predictors of an acceptable credit score</a:t>
            </a:r>
            <a:endParaRPr sz="2000">
              <a:solidFill>
                <a:schemeClr val="dk2"/>
              </a:solidFill>
              <a:highlight>
                <a:schemeClr val="lt1"/>
              </a:highlight>
            </a:endParaRPr>
          </a:p>
          <a:p>
            <a:pPr marL="457200" lvl="0" indent="-355600" algn="l" rtl="0">
              <a:spcBef>
                <a:spcPts val="0"/>
              </a:spcBef>
              <a:spcAft>
                <a:spcPts val="0"/>
              </a:spcAft>
              <a:buClr>
                <a:schemeClr val="dk2"/>
              </a:buClr>
              <a:buSzPts val="2000"/>
              <a:buChar char="●"/>
            </a:pPr>
            <a:r>
              <a:rPr lang="en" sz="2000">
                <a:solidFill>
                  <a:schemeClr val="dk2"/>
                </a:solidFill>
                <a:highlight>
                  <a:schemeClr val="lt1"/>
                </a:highlight>
              </a:rPr>
              <a:t>Also, we will look for factors that have the least impact on credit scores</a:t>
            </a:r>
            <a:endParaRPr sz="2000">
              <a:solidFill>
                <a:schemeClr val="dk2"/>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853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Char char="●"/>
            </a:pPr>
            <a:r>
              <a:rPr lang="en">
                <a:solidFill>
                  <a:schemeClr val="dk2"/>
                </a:solidFill>
              </a:rPr>
              <a:t>Dataset Source: Kaggle</a:t>
            </a:r>
            <a:endParaRPr>
              <a:solidFill>
                <a:schemeClr val="dk2"/>
              </a:solidFill>
            </a:endParaRPr>
          </a:p>
          <a:p>
            <a:pPr marL="914400" lvl="1" indent="-342900" algn="l" rtl="0">
              <a:spcBef>
                <a:spcPts val="0"/>
              </a:spcBef>
              <a:spcAft>
                <a:spcPts val="0"/>
              </a:spcAft>
              <a:buSzPts val="1800"/>
              <a:buChar char="○"/>
            </a:pPr>
            <a:r>
              <a:rPr lang="en" sz="1800" u="sng">
                <a:solidFill>
                  <a:schemeClr val="hlink"/>
                </a:solidFill>
                <a:hlinkClick r:id="rId3"/>
              </a:rPr>
              <a:t>Credit score classification | Kaggle</a:t>
            </a:r>
            <a:endParaRPr sz="1800">
              <a:solidFill>
                <a:schemeClr val="dk2"/>
              </a:solidFill>
              <a:highlight>
                <a:srgbClr val="FFFF00"/>
              </a:highlight>
            </a:endParaRPr>
          </a:p>
          <a:p>
            <a:pPr marL="457200" lvl="0" indent="-342900" algn="l" rtl="0">
              <a:spcBef>
                <a:spcPts val="0"/>
              </a:spcBef>
              <a:spcAft>
                <a:spcPts val="0"/>
              </a:spcAft>
              <a:buClr>
                <a:schemeClr val="dk2"/>
              </a:buClr>
              <a:buSzPts val="1800"/>
              <a:buChar char="●"/>
            </a:pPr>
            <a:r>
              <a:rPr lang="en">
                <a:solidFill>
                  <a:schemeClr val="dk2"/>
                </a:solidFill>
              </a:rPr>
              <a:t>27 Total Features</a:t>
            </a:r>
            <a:endParaRPr>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Feature importance is done to drop unnecessary columns to reduce noise in our modelling</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Covering a range of data types like integers, floats, strings, boolean and objects</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Features looking at a person’s financial situation, payment habits, age, occupation and other factors</a:t>
            </a:r>
            <a:endParaRPr sz="1800">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No. of observations → 100,000</a:t>
            </a:r>
            <a:endParaRPr>
              <a:solidFill>
                <a:schemeClr val="dk2"/>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Dataset</a:t>
            </a:r>
            <a:endParaRPr/>
          </a:p>
          <a:p>
            <a:pPr marL="0" lvl="0" indent="0" algn="l" rtl="0">
              <a:spcBef>
                <a:spcPts val="0"/>
              </a:spcBef>
              <a:spcAft>
                <a:spcPts val="0"/>
              </a:spcAft>
              <a:buNone/>
            </a:pPr>
            <a:endParaRPr/>
          </a:p>
        </p:txBody>
      </p:sp>
      <p:graphicFrame>
        <p:nvGraphicFramePr>
          <p:cNvPr id="77" name="Google Shape;77;p16"/>
          <p:cNvGraphicFramePr/>
          <p:nvPr/>
        </p:nvGraphicFramePr>
        <p:xfrm>
          <a:off x="311700" y="977675"/>
          <a:ext cx="3000000" cy="3000000"/>
        </p:xfrm>
        <a:graphic>
          <a:graphicData uri="http://schemas.openxmlformats.org/drawingml/2006/table">
            <a:tbl>
              <a:tblPr>
                <a:noFill/>
                <a:tableStyleId>{77D1C628-E622-4A89-9E49-435B008A82BA}</a:tableStyleId>
              </a:tblPr>
              <a:tblGrid>
                <a:gridCol w="1598700">
                  <a:extLst>
                    <a:ext uri="{9D8B030D-6E8A-4147-A177-3AD203B41FA5}">
                      <a16:colId xmlns:a16="http://schemas.microsoft.com/office/drawing/2014/main" val="20000"/>
                    </a:ext>
                  </a:extLst>
                </a:gridCol>
                <a:gridCol w="1438800">
                  <a:extLst>
                    <a:ext uri="{9D8B030D-6E8A-4147-A177-3AD203B41FA5}">
                      <a16:colId xmlns:a16="http://schemas.microsoft.com/office/drawing/2014/main" val="20001"/>
                    </a:ext>
                  </a:extLst>
                </a:gridCol>
                <a:gridCol w="1164750">
                  <a:extLst>
                    <a:ext uri="{9D8B030D-6E8A-4147-A177-3AD203B41FA5}">
                      <a16:colId xmlns:a16="http://schemas.microsoft.com/office/drawing/2014/main" val="20002"/>
                    </a:ext>
                  </a:extLst>
                </a:gridCol>
                <a:gridCol w="1233275">
                  <a:extLst>
                    <a:ext uri="{9D8B030D-6E8A-4147-A177-3AD203B41FA5}">
                      <a16:colId xmlns:a16="http://schemas.microsoft.com/office/drawing/2014/main" val="20003"/>
                    </a:ext>
                  </a:extLst>
                </a:gridCol>
                <a:gridCol w="1393125">
                  <a:extLst>
                    <a:ext uri="{9D8B030D-6E8A-4147-A177-3AD203B41FA5}">
                      <a16:colId xmlns:a16="http://schemas.microsoft.com/office/drawing/2014/main" val="20004"/>
                    </a:ext>
                  </a:extLst>
                </a:gridCol>
                <a:gridCol w="1610100">
                  <a:extLst>
                    <a:ext uri="{9D8B030D-6E8A-4147-A177-3AD203B41FA5}">
                      <a16:colId xmlns:a16="http://schemas.microsoft.com/office/drawing/2014/main" val="20005"/>
                    </a:ext>
                  </a:extLst>
                </a:gridCol>
              </a:tblGrid>
              <a:tr h="482675">
                <a:tc gridSpan="6">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Initial Variables List</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2675">
                <a:tc>
                  <a:txBody>
                    <a:bodyPr/>
                    <a:lstStyle/>
                    <a:p>
                      <a:pPr marL="0" lvl="0" indent="0" algn="ctr" rtl="0">
                        <a:lnSpc>
                          <a:spcPct val="200000"/>
                        </a:lnSpc>
                        <a:spcBef>
                          <a:spcPts val="0"/>
                        </a:spcBef>
                        <a:spcAft>
                          <a:spcPts val="0"/>
                        </a:spcAft>
                        <a:buNone/>
                      </a:pPr>
                      <a:r>
                        <a:rPr lang="en" sz="1200">
                          <a:latin typeface="Times New Roman"/>
                          <a:ea typeface="Times New Roman"/>
                          <a:cs typeface="Times New Roman"/>
                          <a:sym typeface="Times New Roman"/>
                        </a:rPr>
                        <a:t>ID</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latin typeface="Times New Roman"/>
                          <a:ea typeface="Times New Roman"/>
                          <a:cs typeface="Times New Roman"/>
                          <a:sym typeface="Times New Roman"/>
                        </a:rPr>
                        <a:t>Customer_ID</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latin typeface="Times New Roman"/>
                          <a:ea typeface="Times New Roman"/>
                          <a:cs typeface="Times New Roman"/>
                          <a:sym typeface="Times New Roman"/>
                        </a:rPr>
                        <a:t>Month</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latin typeface="Times New Roman"/>
                          <a:ea typeface="Times New Roman"/>
                          <a:cs typeface="Times New Roman"/>
                          <a:sym typeface="Times New Roman"/>
                        </a:rPr>
                        <a:t>Name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latin typeface="Times New Roman"/>
                          <a:ea typeface="Times New Roman"/>
                          <a:cs typeface="Times New Roman"/>
                          <a:sym typeface="Times New Roman"/>
                        </a:rPr>
                        <a:t>SSN</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Occupation</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840000">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Num_of_Loan</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Annual_Income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latin typeface="Times New Roman"/>
                          <a:ea typeface="Times New Roman"/>
                          <a:cs typeface="Times New Roman"/>
                          <a:sym typeface="Times New Roman"/>
                        </a:rPr>
                        <a:t>Monthly_Inhand_Salary</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Num_Bank_Accounts</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Num_Credit_Card</a:t>
                      </a:r>
                      <a:endParaRPr sz="1200">
                        <a:latin typeface="Times New Roman"/>
                        <a:ea typeface="Times New Roman"/>
                        <a:cs typeface="Times New Roman"/>
                        <a:sym typeface="Times New Roman"/>
                      </a:endParaRPr>
                    </a:p>
                  </a:txBody>
                  <a:tcPr marL="63500" marR="63500" marT="63500" marB="63500"/>
                </a:tc>
                <a:tc>
                  <a:txBody>
                    <a:bodyPr/>
                    <a:lstStyle/>
                    <a:p>
                      <a:pPr marL="171450" lvl="0" indent="9525"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Interest_Rate</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840000">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Changed_Credit_Limit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Num_Credit_Inquiries</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Type_of_Loan</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Delay_from_due_date</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Num_of_Delayed_Payment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Credit_History_Age</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840000">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Outstanding_Debt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Credit_Utilization_Ratio</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Credit_Mix</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Payment_of_Min_Amount</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Total_EMI_per_month</a:t>
                      </a:r>
                      <a:endParaRPr sz="1200">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Amount_invested_monthly</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586975">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Payment_Behaviour</a:t>
                      </a:r>
                      <a:endParaRPr sz="1200">
                        <a:solidFill>
                          <a:srgbClr val="202124"/>
                        </a:solidFill>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Credit_Score</a:t>
                      </a:r>
                      <a:endParaRPr sz="1200">
                        <a:solidFill>
                          <a:srgbClr val="202124"/>
                        </a:solidFill>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Age</a:t>
                      </a:r>
                      <a:endParaRPr sz="1200">
                        <a:solidFill>
                          <a:srgbClr val="202124"/>
                        </a:solidFill>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ctr" rtl="0">
                        <a:lnSpc>
                          <a:spcPct val="200000"/>
                        </a:lnSpc>
                        <a:spcBef>
                          <a:spcPts val="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Design</a:t>
            </a:r>
            <a:endParaRPr/>
          </a:p>
        </p:txBody>
      </p:sp>
      <p:pic>
        <p:nvPicPr>
          <p:cNvPr id="83" name="Google Shape;83;p17"/>
          <p:cNvPicPr preferRelativeResize="0"/>
          <p:nvPr/>
        </p:nvPicPr>
        <p:blipFill rotWithShape="1">
          <a:blip r:embed="rId3">
            <a:alphaModFix/>
          </a:blip>
          <a:srcRect l="-563" t="23677" b="40013"/>
          <a:stretch/>
        </p:blipFill>
        <p:spPr>
          <a:xfrm>
            <a:off x="311700" y="1707125"/>
            <a:ext cx="8520600" cy="17292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highlight>
                  <a:schemeClr val="lt1"/>
                </a:highlight>
              </a:rPr>
              <a:t>Data Preprocessing</a:t>
            </a:r>
            <a:endParaRPr>
              <a:highlight>
                <a:schemeClr val="lt1"/>
              </a:highlight>
            </a:endParaRPr>
          </a:p>
          <a:p>
            <a:pPr marL="0" lvl="0" indent="0" algn="l" rtl="0">
              <a:spcBef>
                <a:spcPts val="0"/>
              </a:spcBef>
              <a:spcAft>
                <a:spcPts val="0"/>
              </a:spcAft>
              <a:buNone/>
            </a:pPr>
            <a:endParaRPr/>
          </a:p>
        </p:txBody>
      </p:sp>
      <p:pic>
        <p:nvPicPr>
          <p:cNvPr id="89" name="Google Shape;89;p18"/>
          <p:cNvPicPr preferRelativeResize="0"/>
          <p:nvPr/>
        </p:nvPicPr>
        <p:blipFill>
          <a:blip r:embed="rId3">
            <a:alphaModFix/>
          </a:blip>
          <a:stretch>
            <a:fillRect/>
          </a:stretch>
        </p:blipFill>
        <p:spPr>
          <a:xfrm>
            <a:off x="152400" y="1220825"/>
            <a:ext cx="3642325" cy="3770275"/>
          </a:xfrm>
          <a:prstGeom prst="rect">
            <a:avLst/>
          </a:prstGeom>
          <a:noFill/>
          <a:ln>
            <a:noFill/>
          </a:ln>
        </p:spPr>
      </p:pic>
      <p:pic>
        <p:nvPicPr>
          <p:cNvPr id="90" name="Google Shape;90;p18"/>
          <p:cNvPicPr preferRelativeResize="0"/>
          <p:nvPr/>
        </p:nvPicPr>
        <p:blipFill>
          <a:blip r:embed="rId4">
            <a:alphaModFix/>
          </a:blip>
          <a:stretch>
            <a:fillRect/>
          </a:stretch>
        </p:blipFill>
        <p:spPr>
          <a:xfrm>
            <a:off x="4365050" y="1284975"/>
            <a:ext cx="4467249" cy="2927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chemeClr val="lt1"/>
                </a:highlight>
              </a:rPr>
              <a:t>Data Preprocessing</a:t>
            </a:r>
            <a:endParaRPr>
              <a:highlight>
                <a:schemeClr val="lt1"/>
              </a:highlight>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1310" algn="l" rtl="0">
              <a:lnSpc>
                <a:spcPct val="105000"/>
              </a:lnSpc>
              <a:spcBef>
                <a:spcPts val="0"/>
              </a:spcBef>
              <a:spcAft>
                <a:spcPts val="0"/>
              </a:spcAft>
              <a:buClr>
                <a:schemeClr val="dk2"/>
              </a:buClr>
              <a:buSzPts val="1460"/>
              <a:buChar char="●"/>
            </a:pPr>
            <a:r>
              <a:rPr lang="en" sz="1460">
                <a:solidFill>
                  <a:schemeClr val="dk2"/>
                </a:solidFill>
              </a:rPr>
              <a:t>Messy data with missing values, irregular values, outliers and numerical columns with string data</a:t>
            </a:r>
            <a:endParaRPr sz="1460">
              <a:solidFill>
                <a:schemeClr val="dk2"/>
              </a:solidFill>
            </a:endParaRPr>
          </a:p>
          <a:p>
            <a:pPr marL="457200" lvl="0" indent="0" algn="l" rtl="0">
              <a:lnSpc>
                <a:spcPct val="105000"/>
              </a:lnSpc>
              <a:spcBef>
                <a:spcPts val="1200"/>
              </a:spcBef>
              <a:spcAft>
                <a:spcPts val="0"/>
              </a:spcAft>
              <a:buSzPts val="770"/>
              <a:buNone/>
            </a:pPr>
            <a:endParaRPr sz="1460">
              <a:solidFill>
                <a:schemeClr val="dk2"/>
              </a:solidFill>
            </a:endParaRPr>
          </a:p>
          <a:p>
            <a:pPr marL="457200" lvl="0" indent="-321310" algn="l" rtl="0">
              <a:lnSpc>
                <a:spcPct val="105000"/>
              </a:lnSpc>
              <a:spcBef>
                <a:spcPts val="1200"/>
              </a:spcBef>
              <a:spcAft>
                <a:spcPts val="0"/>
              </a:spcAft>
              <a:buClr>
                <a:schemeClr val="dk2"/>
              </a:buClr>
              <a:buSzPts val="1460"/>
              <a:buChar char="●"/>
            </a:pPr>
            <a:r>
              <a:rPr lang="en" sz="1460">
                <a:solidFill>
                  <a:schemeClr val="dk2"/>
                </a:solidFill>
              </a:rPr>
              <a:t>After cleaning the data, we assigned the correct data type to each column</a:t>
            </a:r>
            <a:endParaRPr sz="1460">
              <a:solidFill>
                <a:schemeClr val="dk2"/>
              </a:solidFill>
            </a:endParaRPr>
          </a:p>
          <a:p>
            <a:pPr marL="457200" lvl="0" indent="0" algn="l" rtl="0">
              <a:lnSpc>
                <a:spcPct val="105000"/>
              </a:lnSpc>
              <a:spcBef>
                <a:spcPts val="1200"/>
              </a:spcBef>
              <a:spcAft>
                <a:spcPts val="0"/>
              </a:spcAft>
              <a:buSzPts val="770"/>
              <a:buNone/>
            </a:pPr>
            <a:endParaRPr sz="1460">
              <a:solidFill>
                <a:schemeClr val="dk2"/>
              </a:solidFill>
            </a:endParaRPr>
          </a:p>
          <a:p>
            <a:pPr marL="457200" lvl="0" indent="-321310" algn="l" rtl="0">
              <a:lnSpc>
                <a:spcPct val="105000"/>
              </a:lnSpc>
              <a:spcBef>
                <a:spcPts val="1200"/>
              </a:spcBef>
              <a:spcAft>
                <a:spcPts val="0"/>
              </a:spcAft>
              <a:buClr>
                <a:schemeClr val="dk2"/>
              </a:buClr>
              <a:buSzPts val="1460"/>
              <a:buChar char="●"/>
            </a:pPr>
            <a:r>
              <a:rPr lang="en" sz="1460">
                <a:solidFill>
                  <a:schemeClr val="dk2"/>
                </a:solidFill>
              </a:rPr>
              <a:t>We filled all the missing numerical values and outliers outside a certain range with median values for each column</a:t>
            </a:r>
            <a:endParaRPr sz="1460">
              <a:solidFill>
                <a:schemeClr val="dk2"/>
              </a:solidFill>
            </a:endParaRPr>
          </a:p>
          <a:p>
            <a:pPr marL="457200" lvl="0" indent="0" algn="l" rtl="0">
              <a:lnSpc>
                <a:spcPct val="105000"/>
              </a:lnSpc>
              <a:spcBef>
                <a:spcPts val="1200"/>
              </a:spcBef>
              <a:spcAft>
                <a:spcPts val="0"/>
              </a:spcAft>
              <a:buSzPts val="770"/>
              <a:buNone/>
            </a:pPr>
            <a:endParaRPr sz="1460">
              <a:solidFill>
                <a:schemeClr val="dk2"/>
              </a:solidFill>
            </a:endParaRPr>
          </a:p>
          <a:p>
            <a:pPr marL="457200" lvl="0" indent="-321310" algn="l" rtl="0">
              <a:lnSpc>
                <a:spcPct val="105000"/>
              </a:lnSpc>
              <a:spcBef>
                <a:spcPts val="1200"/>
              </a:spcBef>
              <a:spcAft>
                <a:spcPts val="0"/>
              </a:spcAft>
              <a:buClr>
                <a:schemeClr val="dk2"/>
              </a:buClr>
              <a:buSzPts val="1460"/>
              <a:buChar char="●"/>
            </a:pPr>
            <a:r>
              <a:rPr lang="en" sz="1460">
                <a:solidFill>
                  <a:schemeClr val="dk2"/>
                </a:solidFill>
              </a:rPr>
              <a:t>All missing categorical values were replaced by the mode of the respective columns</a:t>
            </a:r>
            <a:endParaRPr sz="1460">
              <a:solidFill>
                <a:schemeClr val="dk2"/>
              </a:solidFill>
            </a:endParaRPr>
          </a:p>
          <a:p>
            <a:pPr marL="457200" lvl="0" indent="0" algn="l" rtl="0">
              <a:lnSpc>
                <a:spcPct val="105000"/>
              </a:lnSpc>
              <a:spcBef>
                <a:spcPts val="1200"/>
              </a:spcBef>
              <a:spcAft>
                <a:spcPts val="0"/>
              </a:spcAft>
              <a:buNone/>
            </a:pPr>
            <a:endParaRPr sz="1460">
              <a:solidFill>
                <a:schemeClr val="dk2"/>
              </a:solidFill>
            </a:endParaRPr>
          </a:p>
          <a:p>
            <a:pPr marL="457200" lvl="0" indent="-321310" algn="l" rtl="0">
              <a:lnSpc>
                <a:spcPct val="105000"/>
              </a:lnSpc>
              <a:spcBef>
                <a:spcPts val="1200"/>
              </a:spcBef>
              <a:spcAft>
                <a:spcPts val="0"/>
              </a:spcAft>
              <a:buClr>
                <a:schemeClr val="dk2"/>
              </a:buClr>
              <a:buSzPts val="1460"/>
              <a:buChar char="●"/>
            </a:pPr>
            <a:r>
              <a:rPr lang="en" sz="1460">
                <a:solidFill>
                  <a:schemeClr val="dk2"/>
                </a:solidFill>
              </a:rPr>
              <a:t>Our target variable Credit_Score came as a categorical variable with 3 different values: Good, Standard and Poor. We turned it into a binary variable</a:t>
            </a:r>
            <a:endParaRPr sz="146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Development</a:t>
            </a:r>
            <a:endParaRPr/>
          </a:p>
        </p:txBody>
      </p:sp>
      <p:sp>
        <p:nvSpPr>
          <p:cNvPr id="102" name="Google Shape;102;p20"/>
          <p:cNvSpPr txBox="1">
            <a:spLocks noGrp="1"/>
          </p:cNvSpPr>
          <p:nvPr>
            <p:ph type="body" idx="1"/>
          </p:nvPr>
        </p:nvSpPr>
        <p:spPr>
          <a:xfrm>
            <a:off x="311700" y="1152475"/>
            <a:ext cx="4267200" cy="37821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Clr>
                <a:schemeClr val="dk2"/>
              </a:buClr>
              <a:buSzPct val="100000"/>
              <a:buChar char="-"/>
            </a:pPr>
            <a:r>
              <a:rPr lang="en">
                <a:solidFill>
                  <a:schemeClr val="dk2"/>
                </a:solidFill>
              </a:rPr>
              <a:t>Numerical variables were standardized and dummy variables were created to fit into our models</a:t>
            </a:r>
            <a:endParaRPr>
              <a:solidFill>
                <a:schemeClr val="dk2"/>
              </a:solidFill>
            </a:endParaRPr>
          </a:p>
          <a:p>
            <a:pPr marL="0" lvl="0" indent="0" algn="l" rtl="0">
              <a:spcBef>
                <a:spcPts val="1200"/>
              </a:spcBef>
              <a:spcAft>
                <a:spcPts val="0"/>
              </a:spcAft>
              <a:buNone/>
            </a:pPr>
            <a:endParaRPr>
              <a:solidFill>
                <a:schemeClr val="dk2"/>
              </a:solidFill>
            </a:endParaRPr>
          </a:p>
          <a:p>
            <a:pPr marL="457200" lvl="0" indent="-334327" algn="l" rtl="0">
              <a:spcBef>
                <a:spcPts val="1200"/>
              </a:spcBef>
              <a:spcAft>
                <a:spcPts val="0"/>
              </a:spcAft>
              <a:buClr>
                <a:schemeClr val="dk2"/>
              </a:buClr>
              <a:buSzPct val="100000"/>
              <a:buChar char="-"/>
            </a:pPr>
            <a:r>
              <a:rPr lang="en">
                <a:solidFill>
                  <a:schemeClr val="dk2"/>
                </a:solidFill>
              </a:rPr>
              <a:t>We charted the distribution of our target variable, the remapped credit score, and found the data to be quite unbalanced</a:t>
            </a:r>
            <a:endParaRPr>
              <a:solidFill>
                <a:schemeClr val="dk2"/>
              </a:solidFill>
            </a:endParaRPr>
          </a:p>
          <a:p>
            <a:pPr marL="457200" lvl="0" indent="0" algn="l" rtl="0">
              <a:spcBef>
                <a:spcPts val="1200"/>
              </a:spcBef>
              <a:spcAft>
                <a:spcPts val="0"/>
              </a:spcAft>
              <a:buNone/>
            </a:pPr>
            <a:endParaRPr>
              <a:solidFill>
                <a:schemeClr val="dk2"/>
              </a:solidFill>
            </a:endParaRPr>
          </a:p>
          <a:p>
            <a:pPr marL="457200" lvl="0" indent="-334327" algn="l" rtl="0">
              <a:spcBef>
                <a:spcPts val="1200"/>
              </a:spcBef>
              <a:spcAft>
                <a:spcPts val="0"/>
              </a:spcAft>
              <a:buClr>
                <a:schemeClr val="dk2"/>
              </a:buClr>
              <a:buSzPct val="100000"/>
              <a:buChar char="-"/>
            </a:pPr>
            <a:r>
              <a:rPr lang="en">
                <a:solidFill>
                  <a:schemeClr val="dk2"/>
                </a:solidFill>
              </a:rPr>
              <a:t>SMOTE was applied to rebalance the dataset to avoid any chance of the rare event problem affecting our results</a:t>
            </a:r>
            <a:endParaRPr>
              <a:solidFill>
                <a:schemeClr val="dk2"/>
              </a:solidFill>
            </a:endParaRPr>
          </a:p>
        </p:txBody>
      </p:sp>
      <p:pic>
        <p:nvPicPr>
          <p:cNvPr id="103" name="Google Shape;103;p20"/>
          <p:cNvPicPr preferRelativeResize="0"/>
          <p:nvPr/>
        </p:nvPicPr>
        <p:blipFill>
          <a:blip r:embed="rId3">
            <a:alphaModFix/>
          </a:blip>
          <a:stretch>
            <a:fillRect/>
          </a:stretch>
        </p:blipFill>
        <p:spPr>
          <a:xfrm>
            <a:off x="4516375" y="1202100"/>
            <a:ext cx="4267200" cy="27393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Development</a:t>
            </a:r>
            <a:endParaRPr/>
          </a:p>
        </p:txBody>
      </p:sp>
      <p:sp>
        <p:nvSpPr>
          <p:cNvPr id="109" name="Google Shape;109;p21"/>
          <p:cNvSpPr txBox="1">
            <a:spLocks noGrp="1"/>
          </p:cNvSpPr>
          <p:nvPr>
            <p:ph type="body" idx="1"/>
          </p:nvPr>
        </p:nvSpPr>
        <p:spPr>
          <a:xfrm>
            <a:off x="188775" y="1152475"/>
            <a:ext cx="4260300" cy="33756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chemeClr val="dk2"/>
              </a:buClr>
              <a:buSzPct val="100000"/>
              <a:buChar char="-"/>
            </a:pPr>
            <a:r>
              <a:rPr lang="en">
                <a:solidFill>
                  <a:schemeClr val="dk2"/>
                </a:solidFill>
              </a:rPr>
              <a:t>To reduce noise and to maintain a parsimonious structure for our models, we ran a  feature importance model to see if we could reduce the no. of features on our models</a:t>
            </a:r>
            <a:endParaRPr>
              <a:solidFill>
                <a:schemeClr val="dk2"/>
              </a:solidFill>
            </a:endParaRPr>
          </a:p>
          <a:p>
            <a:pPr marL="457200" lvl="0" indent="0" algn="l" rtl="0">
              <a:spcBef>
                <a:spcPts val="1200"/>
              </a:spcBef>
              <a:spcAft>
                <a:spcPts val="0"/>
              </a:spcAft>
              <a:buNone/>
            </a:pPr>
            <a:endParaRPr>
              <a:solidFill>
                <a:schemeClr val="dk2"/>
              </a:solidFill>
            </a:endParaRPr>
          </a:p>
          <a:p>
            <a:pPr marL="457200" lvl="0" indent="-325755" algn="l" rtl="0">
              <a:spcBef>
                <a:spcPts val="1200"/>
              </a:spcBef>
              <a:spcAft>
                <a:spcPts val="0"/>
              </a:spcAft>
              <a:buClr>
                <a:schemeClr val="dk2"/>
              </a:buClr>
              <a:buSzPct val="100000"/>
              <a:buChar char="-"/>
            </a:pPr>
            <a:r>
              <a:rPr lang="en">
                <a:solidFill>
                  <a:schemeClr val="dk2"/>
                </a:solidFill>
              </a:rPr>
              <a:t>We found Occupation, Payment Behaviour, no. of loans, no. of credit cards, no. of bank accounts to be less relevant according to our analysis, so they were all dropped from our final dataset</a:t>
            </a:r>
            <a:endParaRPr>
              <a:solidFill>
                <a:schemeClr val="dk2"/>
              </a:solidFill>
            </a:endParaRPr>
          </a:p>
          <a:p>
            <a:pPr marL="0" lvl="0" indent="0" algn="l" rtl="0">
              <a:spcBef>
                <a:spcPts val="120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4400800" y="1068425"/>
            <a:ext cx="4799923" cy="3697451"/>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151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Source Sans Pro</vt:lpstr>
      <vt:lpstr>Times New Roman</vt:lpstr>
      <vt:lpstr>Arial</vt:lpstr>
      <vt:lpstr>Calibri</vt:lpstr>
      <vt:lpstr>Raleway</vt:lpstr>
      <vt:lpstr>Plum</vt:lpstr>
      <vt:lpstr>Credit Status Prediction</vt:lpstr>
      <vt:lpstr>Business Problem</vt:lpstr>
      <vt:lpstr>Dataset </vt:lpstr>
      <vt:lpstr>Dataset </vt:lpstr>
      <vt:lpstr>System Design</vt:lpstr>
      <vt:lpstr>Data Preprocessing </vt:lpstr>
      <vt:lpstr>Data Preprocessing</vt:lpstr>
      <vt:lpstr>Algorithm Development</vt:lpstr>
      <vt:lpstr>Algorithm Development</vt:lpstr>
      <vt:lpstr>Algorithm Development </vt:lpstr>
      <vt:lpstr>Results and Evaluation - Logistic Regression</vt:lpstr>
      <vt:lpstr>Results and Evaluation - k nearest neighbor</vt:lpstr>
      <vt:lpstr>Results and Evaluation - Random Forest </vt:lpstr>
      <vt:lpstr>Conclusions and Lessons Learned</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Status Prediction</dc:title>
  <cp:lastModifiedBy>Akshita Khandelwal</cp:lastModifiedBy>
  <cp:revision>1</cp:revision>
  <dcterms:modified xsi:type="dcterms:W3CDTF">2023-08-22T21:04:20Z</dcterms:modified>
</cp:coreProperties>
</file>