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78" r:id="rId5"/>
    <p:sldId id="279" r:id="rId6"/>
    <p:sldId id="288" r:id="rId7"/>
    <p:sldId id="280" r:id="rId8"/>
    <p:sldId id="286" r:id="rId9"/>
    <p:sldId id="281" r:id="rId10"/>
    <p:sldId id="282" r:id="rId11"/>
    <p:sldId id="283" r:id="rId12"/>
    <p:sldId id="292" r:id="rId13"/>
    <p:sldId id="293" r:id="rId14"/>
    <p:sldId id="284" r:id="rId15"/>
    <p:sldId id="285" r:id="rId16"/>
    <p:sldId id="287" r:id="rId17"/>
    <p:sldId id="290" r:id="rId18"/>
    <p:sldId id="289" r:id="rId19"/>
    <p:sldId id="291" r:id="rId20"/>
    <p:sldId id="297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15" autoAdjust="0"/>
  </p:normalViewPr>
  <p:slideViewPr>
    <p:cSldViewPr snapToGrid="0">
      <p:cViewPr>
        <p:scale>
          <a:sx n="54" d="100"/>
          <a:sy n="54" d="100"/>
        </p:scale>
        <p:origin x="11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a Sheela" userId="e8344271e9d3e8c1" providerId="LiveId" clId="{E83B5FFE-37C6-4066-B4E3-EC461AD5ACA3}"/>
    <pc:docChg chg="undo custSel addSld delSld modSld">
      <pc:chgData name="Akshita Sheela" userId="e8344271e9d3e8c1" providerId="LiveId" clId="{E83B5FFE-37C6-4066-B4E3-EC461AD5ACA3}" dt="2022-07-07T09:41:29.093" v="534" actId="5793"/>
      <pc:docMkLst>
        <pc:docMk/>
      </pc:docMkLst>
      <pc:sldChg chg="delSp modSp mod">
        <pc:chgData name="Akshita Sheela" userId="e8344271e9d3e8c1" providerId="LiveId" clId="{E83B5FFE-37C6-4066-B4E3-EC461AD5ACA3}" dt="2022-07-06T09:51:10.167" v="381" actId="20577"/>
        <pc:sldMkLst>
          <pc:docMk/>
          <pc:sldMk cId="321734736" sldId="280"/>
        </pc:sldMkLst>
        <pc:spChg chg="mod">
          <ac:chgData name="Akshita Sheela" userId="e8344271e9d3e8c1" providerId="LiveId" clId="{E83B5FFE-37C6-4066-B4E3-EC461AD5ACA3}" dt="2022-07-06T09:51:10.167" v="381" actId="20577"/>
          <ac:spMkLst>
            <pc:docMk/>
            <pc:sldMk cId="321734736" sldId="280"/>
            <ac:spMk id="24" creationId="{F260476B-CCA6-412B-A9C5-399C34AE6F05}"/>
          </ac:spMkLst>
        </pc:spChg>
        <pc:picChg chg="del mod">
          <ac:chgData name="Akshita Sheela" userId="e8344271e9d3e8c1" providerId="LiveId" clId="{E83B5FFE-37C6-4066-B4E3-EC461AD5ACA3}" dt="2022-07-06T09:46:40.510" v="300" actId="478"/>
          <ac:picMkLst>
            <pc:docMk/>
            <pc:sldMk cId="321734736" sldId="280"/>
            <ac:picMk id="5" creationId="{EBA259EE-608D-3096-C4B1-55C6AA2B1F49}"/>
          </ac:picMkLst>
        </pc:picChg>
      </pc:sldChg>
      <pc:sldChg chg="modSp mod">
        <pc:chgData name="Akshita Sheela" userId="e8344271e9d3e8c1" providerId="LiveId" clId="{E83B5FFE-37C6-4066-B4E3-EC461AD5ACA3}" dt="2022-07-05T12:11:58.880" v="86" actId="732"/>
        <pc:sldMkLst>
          <pc:docMk/>
          <pc:sldMk cId="1016268913" sldId="284"/>
        </pc:sldMkLst>
        <pc:picChg chg="mod modCrop">
          <ac:chgData name="Akshita Sheela" userId="e8344271e9d3e8c1" providerId="LiveId" clId="{E83B5FFE-37C6-4066-B4E3-EC461AD5ACA3}" dt="2022-07-05T12:11:58.880" v="86" actId="732"/>
          <ac:picMkLst>
            <pc:docMk/>
            <pc:sldMk cId="1016268913" sldId="284"/>
            <ac:picMk id="7" creationId="{DE073EAD-6CDB-9454-BD9B-AB67497F2C20}"/>
          </ac:picMkLst>
        </pc:picChg>
      </pc:sldChg>
      <pc:sldChg chg="modSp mod modNotesTx">
        <pc:chgData name="Akshita Sheela" userId="e8344271e9d3e8c1" providerId="LiveId" clId="{E83B5FFE-37C6-4066-B4E3-EC461AD5ACA3}" dt="2022-07-07T09:41:29.093" v="534" actId="5793"/>
        <pc:sldMkLst>
          <pc:docMk/>
          <pc:sldMk cId="2794294157" sldId="285"/>
        </pc:sldMkLst>
        <pc:spChg chg="mod">
          <ac:chgData name="Akshita Sheela" userId="e8344271e9d3e8c1" providerId="LiveId" clId="{E83B5FFE-37C6-4066-B4E3-EC461AD5ACA3}" dt="2022-07-05T16:55:17.701" v="172" actId="20577"/>
          <ac:spMkLst>
            <pc:docMk/>
            <pc:sldMk cId="2794294157" sldId="285"/>
            <ac:spMk id="3" creationId="{2A958AEE-B0D1-7C68-577B-CCB4594EC7DC}"/>
          </ac:spMkLst>
        </pc:spChg>
      </pc:sldChg>
      <pc:sldChg chg="modSp mod">
        <pc:chgData name="Akshita Sheela" userId="e8344271e9d3e8c1" providerId="LiveId" clId="{E83B5FFE-37C6-4066-B4E3-EC461AD5ACA3}" dt="2022-07-05T17:20:44.144" v="176" actId="20577"/>
        <pc:sldMkLst>
          <pc:docMk/>
          <pc:sldMk cId="119839121" sldId="286"/>
        </pc:sldMkLst>
        <pc:spChg chg="mod">
          <ac:chgData name="Akshita Sheela" userId="e8344271e9d3e8c1" providerId="LiveId" clId="{E83B5FFE-37C6-4066-B4E3-EC461AD5ACA3}" dt="2022-07-05T17:20:44.144" v="176" actId="20577"/>
          <ac:spMkLst>
            <pc:docMk/>
            <pc:sldMk cId="119839121" sldId="286"/>
            <ac:spMk id="24" creationId="{F260476B-CCA6-412B-A9C5-399C34AE6F05}"/>
          </ac:spMkLst>
        </pc:spChg>
      </pc:sldChg>
      <pc:sldChg chg="modSp mod modNotesTx">
        <pc:chgData name="Akshita Sheela" userId="e8344271e9d3e8c1" providerId="LiveId" clId="{E83B5FFE-37C6-4066-B4E3-EC461AD5ACA3}" dt="2022-07-05T17:39:43.004" v="189" actId="20577"/>
        <pc:sldMkLst>
          <pc:docMk/>
          <pc:sldMk cId="2555154453" sldId="289"/>
        </pc:sldMkLst>
        <pc:graphicFrameChg chg="mod modGraphic">
          <ac:chgData name="Akshita Sheela" userId="e8344271e9d3e8c1" providerId="LiveId" clId="{E83B5FFE-37C6-4066-B4E3-EC461AD5ACA3}" dt="2022-07-05T17:39:43.004" v="189" actId="20577"/>
          <ac:graphicFrameMkLst>
            <pc:docMk/>
            <pc:sldMk cId="2555154453" sldId="289"/>
            <ac:graphicFrameMk id="5" creationId="{9ED140EB-D1F6-B0E2-2C6D-5CA66E95780F}"/>
          </ac:graphicFrameMkLst>
        </pc:graphicFrameChg>
      </pc:sldChg>
      <pc:sldChg chg="modSp mod">
        <pc:chgData name="Akshita Sheela" userId="e8344271e9d3e8c1" providerId="LiveId" clId="{E83B5FFE-37C6-4066-B4E3-EC461AD5ACA3}" dt="2022-07-05T17:14:20.246" v="174" actId="1036"/>
        <pc:sldMkLst>
          <pc:docMk/>
          <pc:sldMk cId="775760282" sldId="291"/>
        </pc:sldMkLst>
        <pc:graphicFrameChg chg="mod">
          <ac:chgData name="Akshita Sheela" userId="e8344271e9d3e8c1" providerId="LiveId" clId="{E83B5FFE-37C6-4066-B4E3-EC461AD5ACA3}" dt="2022-07-05T17:14:20.246" v="174" actId="1036"/>
          <ac:graphicFrameMkLst>
            <pc:docMk/>
            <pc:sldMk cId="775760282" sldId="291"/>
            <ac:graphicFrameMk id="11" creationId="{B91641D9-2120-5C03-7440-82EA106D8267}"/>
          </ac:graphicFrameMkLst>
        </pc:graphicFrameChg>
      </pc:sldChg>
      <pc:sldChg chg="modSp add del mod">
        <pc:chgData name="Akshita Sheela" userId="e8344271e9d3e8c1" providerId="LiveId" clId="{E83B5FFE-37C6-4066-B4E3-EC461AD5ACA3}" dt="2022-07-05T12:26:18.942" v="169" actId="20577"/>
        <pc:sldMkLst>
          <pc:docMk/>
          <pc:sldMk cId="3111190203" sldId="294"/>
        </pc:sldMkLst>
        <pc:spChg chg="mod">
          <ac:chgData name="Akshita Sheela" userId="e8344271e9d3e8c1" providerId="LiveId" clId="{E83B5FFE-37C6-4066-B4E3-EC461AD5ACA3}" dt="2022-07-05T12:26:18.942" v="169" actId="20577"/>
          <ac:spMkLst>
            <pc:docMk/>
            <pc:sldMk cId="3111190203" sldId="294"/>
            <ac:spMk id="3" creationId="{C6E8321B-B0E5-C94B-94B3-7C7AB403A135}"/>
          </ac:spMkLst>
        </pc:spChg>
      </pc:sldChg>
      <pc:sldChg chg="modSp mod">
        <pc:chgData name="Akshita Sheela" userId="e8344271e9d3e8c1" providerId="LiveId" clId="{E83B5FFE-37C6-4066-B4E3-EC461AD5ACA3}" dt="2022-07-06T04:23:54.923" v="297" actId="20577"/>
        <pc:sldMkLst>
          <pc:docMk/>
          <pc:sldMk cId="641944200" sldId="295"/>
        </pc:sldMkLst>
        <pc:spChg chg="mod">
          <ac:chgData name="Akshita Sheela" userId="e8344271e9d3e8c1" providerId="LiveId" clId="{E83B5FFE-37C6-4066-B4E3-EC461AD5ACA3}" dt="2022-07-06T04:23:54.923" v="297" actId="20577"/>
          <ac:spMkLst>
            <pc:docMk/>
            <pc:sldMk cId="641944200" sldId="295"/>
            <ac:spMk id="3" creationId="{5CEECD12-C2F4-8FC5-B07E-964D46A2DB8E}"/>
          </ac:spMkLst>
        </pc:spChg>
      </pc:sldChg>
      <pc:sldChg chg="addSp delSp modSp new mod">
        <pc:chgData name="Akshita Sheela" userId="e8344271e9d3e8c1" providerId="LiveId" clId="{E83B5FFE-37C6-4066-B4E3-EC461AD5ACA3}" dt="2022-07-05T11:17:23.631" v="83" actId="1076"/>
        <pc:sldMkLst>
          <pc:docMk/>
          <pc:sldMk cId="2369805393" sldId="297"/>
        </pc:sldMkLst>
        <pc:spChg chg="del">
          <ac:chgData name="Akshita Sheela" userId="e8344271e9d3e8c1" providerId="LiveId" clId="{E83B5FFE-37C6-4066-B4E3-EC461AD5ACA3}" dt="2022-07-05T11:16:33.922" v="69" actId="478"/>
          <ac:spMkLst>
            <pc:docMk/>
            <pc:sldMk cId="2369805393" sldId="297"/>
            <ac:spMk id="2" creationId="{F259CAC8-A933-04E3-695D-FD551F04476B}"/>
          </ac:spMkLst>
        </pc:spChg>
        <pc:spChg chg="mod">
          <ac:chgData name="Akshita Sheela" userId="e8344271e9d3e8c1" providerId="LiveId" clId="{E83B5FFE-37C6-4066-B4E3-EC461AD5ACA3}" dt="2022-07-05T11:16:38.692" v="70" actId="1076"/>
          <ac:spMkLst>
            <pc:docMk/>
            <pc:sldMk cId="2369805393" sldId="297"/>
            <ac:spMk id="3" creationId="{5C233BA7-1D55-7DEE-4206-AA102834AAED}"/>
          </ac:spMkLst>
        </pc:spChg>
        <pc:spChg chg="del">
          <ac:chgData name="Akshita Sheela" userId="e8344271e9d3e8c1" providerId="LiveId" clId="{E83B5FFE-37C6-4066-B4E3-EC461AD5ACA3}" dt="2022-07-05T11:13:10.891" v="24" actId="478"/>
          <ac:spMkLst>
            <pc:docMk/>
            <pc:sldMk cId="2369805393" sldId="297"/>
            <ac:spMk id="4" creationId="{36D0E3A6-AF38-4052-86E6-D0D6BAB3133E}"/>
          </ac:spMkLst>
        </pc:spChg>
        <pc:spChg chg="mod">
          <ac:chgData name="Akshita Sheela" userId="e8344271e9d3e8c1" providerId="LiveId" clId="{E83B5FFE-37C6-4066-B4E3-EC461AD5ACA3}" dt="2022-07-05T11:17:06.391" v="79" actId="1076"/>
          <ac:spMkLst>
            <pc:docMk/>
            <pc:sldMk cId="2369805393" sldId="297"/>
            <ac:spMk id="5" creationId="{502C3E78-21DB-5E56-B328-6E6F683C6AD9}"/>
          </ac:spMkLst>
        </pc:spChg>
        <pc:spChg chg="del">
          <ac:chgData name="Akshita Sheela" userId="e8344271e9d3e8c1" providerId="LiveId" clId="{E83B5FFE-37C6-4066-B4E3-EC461AD5ACA3}" dt="2022-07-05T11:13:30.784" v="34" actId="478"/>
          <ac:spMkLst>
            <pc:docMk/>
            <pc:sldMk cId="2369805393" sldId="297"/>
            <ac:spMk id="6" creationId="{32F54B85-8145-4117-AF15-86190B330767}"/>
          </ac:spMkLst>
        </pc:spChg>
        <pc:spChg chg="mod">
          <ac:chgData name="Akshita Sheela" userId="e8344271e9d3e8c1" providerId="LiveId" clId="{E83B5FFE-37C6-4066-B4E3-EC461AD5ACA3}" dt="2022-07-05T11:17:23.631" v="83" actId="1076"/>
          <ac:spMkLst>
            <pc:docMk/>
            <pc:sldMk cId="2369805393" sldId="297"/>
            <ac:spMk id="7" creationId="{1F607166-6F32-5395-76E7-48D84B752757}"/>
          </ac:spMkLst>
        </pc:spChg>
        <pc:spChg chg="del">
          <ac:chgData name="Akshita Sheela" userId="e8344271e9d3e8c1" providerId="LiveId" clId="{E83B5FFE-37C6-4066-B4E3-EC461AD5ACA3}" dt="2022-07-05T11:16:12.711" v="62" actId="478"/>
          <ac:spMkLst>
            <pc:docMk/>
            <pc:sldMk cId="2369805393" sldId="297"/>
            <ac:spMk id="8" creationId="{EB4374D2-14C8-AA31-1FD3-B9861E356FF0}"/>
          </ac:spMkLst>
        </pc:spChg>
        <pc:picChg chg="add mod">
          <ac:chgData name="Akshita Sheela" userId="e8344271e9d3e8c1" providerId="LiveId" clId="{E83B5FFE-37C6-4066-B4E3-EC461AD5ACA3}" dt="2022-07-05T11:16:56.158" v="76" actId="1076"/>
          <ac:picMkLst>
            <pc:docMk/>
            <pc:sldMk cId="2369805393" sldId="297"/>
            <ac:picMk id="10" creationId="{E3266324-C3D9-953C-C47F-02F3ABCC2E21}"/>
          </ac:picMkLst>
        </pc:picChg>
        <pc:picChg chg="add mod">
          <ac:chgData name="Akshita Sheela" userId="e8344271e9d3e8c1" providerId="LiveId" clId="{E83B5FFE-37C6-4066-B4E3-EC461AD5ACA3}" dt="2022-07-05T11:17:13.465" v="81" actId="14100"/>
          <ac:picMkLst>
            <pc:docMk/>
            <pc:sldMk cId="2369805393" sldId="297"/>
            <ac:picMk id="12" creationId="{30667098-FCB9-6816-0857-5759F7DA637E}"/>
          </ac:picMkLst>
        </pc:picChg>
        <pc:picChg chg="add mod">
          <ac:chgData name="Akshita Sheela" userId="e8344271e9d3e8c1" providerId="LiveId" clId="{E83B5FFE-37C6-4066-B4E3-EC461AD5ACA3}" dt="2022-07-05T11:17:17.061" v="82" actId="14100"/>
          <ac:picMkLst>
            <pc:docMk/>
            <pc:sldMk cId="2369805393" sldId="297"/>
            <ac:picMk id="14" creationId="{CA4C9CC0-66E1-055E-20BE-6D7F7EE237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the recent pandemic, we have seen the importance of hospital beds.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8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the recent pandemic, we have seen the importance of hospital beds.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91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next slide be applied to this dataset?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Identify the features.. </a:t>
            </a:r>
            <a:r>
              <a:rPr lang="en-US" dirty="0" err="1"/>
              <a:t>Implementented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mathematical equals using model </a:t>
            </a:r>
          </a:p>
          <a:p>
            <a:pPr marL="171450" indent="-171450">
              <a:buFontTx/>
              <a:buChar char="-"/>
            </a:pPr>
            <a:r>
              <a:rPr lang="en-US" dirty="0"/>
              <a:t>Errors in terms of percentage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9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9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webp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Hospital Bed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Akshita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8022-7D1D-8BAE-B70B-3776F175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Maharashtra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79DE3-D00E-7D94-D51F-BE076850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Centre of data: 8509.879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Skewness of data: -0.44943(left-side)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Presence of outliers: 1 outlier present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Type of probability distribution that the data follows: Not a specific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6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4B5-096F-296D-B9FD-CF8658F8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Beds In India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73EAD-6CDB-9454-BD9B-AB67497F2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13549"/>
          <a:stretch/>
        </p:blipFill>
        <p:spPr>
          <a:xfrm>
            <a:off x="373394" y="2387600"/>
            <a:ext cx="5722606" cy="267017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D06F8-E786-7B25-FBFF-B5DE61DCC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information is present for each state. </a:t>
            </a:r>
          </a:p>
          <a:p>
            <a:r>
              <a:rPr lang="en-US" dirty="0"/>
              <a:t>Features are added to create the total number of beds.</a:t>
            </a:r>
          </a:p>
          <a:p>
            <a:r>
              <a:rPr lang="en-US" dirty="0"/>
              <a:t>37 entries for each state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6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58F0-9967-EDE3-E291-8FD364AA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8AEE-B0D1-7C68-577B-CCB4594E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65% of the people who have tested positive will require hospitalization. </a:t>
            </a:r>
          </a:p>
          <a:p>
            <a:r>
              <a:rPr lang="en-US" dirty="0"/>
              <a:t>2% of the beds will be available to new Covid patients. </a:t>
            </a:r>
          </a:p>
          <a:p>
            <a:r>
              <a:rPr lang="en-US" dirty="0"/>
              <a:t>70% of people will be discharged within 10 days of hospitalization.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97313-3316-78D5-0F9E-A9BA422C7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93"/>
          <a:stretch/>
        </p:blipFill>
        <p:spPr>
          <a:xfrm>
            <a:off x="7676906" y="3818891"/>
            <a:ext cx="4057894" cy="27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48AE-4EC8-FE6A-604A-500777DE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CA27-EB8D-B739-841A-C2C95048F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Outliers were found using Z-score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was split into two sets: Training and Testing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4 models were performed on the training set: </a:t>
            </a:r>
          </a:p>
          <a:p>
            <a:pPr marL="871200" lvl="1" indent="-457200">
              <a:buFont typeface="Wingdings" panose="05000000000000000000" pitchFamily="2" charset="2"/>
              <a:buChar char="§"/>
            </a:pPr>
            <a:r>
              <a:rPr lang="en-US" dirty="0"/>
              <a:t>Linear Regression </a:t>
            </a:r>
          </a:p>
          <a:p>
            <a:pPr marL="871200" lvl="1" indent="-457200">
              <a:buFont typeface="Wingdings" panose="05000000000000000000" pitchFamily="2" charset="2"/>
              <a:buChar char="§"/>
            </a:pPr>
            <a:r>
              <a:rPr lang="en-US" dirty="0"/>
              <a:t>Polynomial Regression </a:t>
            </a:r>
          </a:p>
          <a:p>
            <a:pPr marL="871200" lvl="1" indent="-457200">
              <a:buFont typeface="Wingdings" panose="05000000000000000000" pitchFamily="2" charset="2"/>
              <a:buChar char="§"/>
            </a:pPr>
            <a:r>
              <a:rPr lang="en-US" dirty="0"/>
              <a:t>Decision Tree Regression</a:t>
            </a:r>
          </a:p>
          <a:p>
            <a:pPr marL="871200" lvl="1" indent="-457200">
              <a:buFont typeface="Wingdings" panose="05000000000000000000" pitchFamily="2" charset="2"/>
              <a:buChar char="§"/>
            </a:pPr>
            <a:r>
              <a:rPr lang="en-US" dirty="0"/>
              <a:t>Support Vector Machine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0C3F2-F607-F3E0-933E-BB4B0F4D9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Cross Validation was performed for all of them.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model with the highest cross-validation score is performed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66884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48AE-4EC8-FE6A-604A-500777DE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CA27-EB8D-B739-841A-C2C95048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bed dataset gives us the maximum number of datasets available to each state at all times.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Thus, after a day or two, the dataset doesn’t give us the beds that are available.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an average, a covid patient will be discharged within 10-15 days of hospitalization.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 assuming that 70% of people are released in 10 days and we predict the number of people discharged.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Finally add this number daily.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2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6C39-9B48-325E-B6FD-EA24AC1F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D140EB-D1F6-B0E2-2C6D-5CA66E957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74952"/>
              </p:ext>
            </p:extLst>
          </p:nvPr>
        </p:nvGraphicFramePr>
        <p:xfrm>
          <a:off x="558556" y="2042160"/>
          <a:ext cx="11247364" cy="3773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965">
                  <a:extLst>
                    <a:ext uri="{9D8B030D-6E8A-4147-A177-3AD203B41FA5}">
                      <a16:colId xmlns:a16="http://schemas.microsoft.com/office/drawing/2014/main" val="1832733903"/>
                    </a:ext>
                  </a:extLst>
                </a:gridCol>
                <a:gridCol w="1762387">
                  <a:extLst>
                    <a:ext uri="{9D8B030D-6E8A-4147-A177-3AD203B41FA5}">
                      <a16:colId xmlns:a16="http://schemas.microsoft.com/office/drawing/2014/main" val="2479667499"/>
                    </a:ext>
                  </a:extLst>
                </a:gridCol>
                <a:gridCol w="1556213">
                  <a:extLst>
                    <a:ext uri="{9D8B030D-6E8A-4147-A177-3AD203B41FA5}">
                      <a16:colId xmlns:a16="http://schemas.microsoft.com/office/drawing/2014/main" val="1986952098"/>
                    </a:ext>
                  </a:extLst>
                </a:gridCol>
                <a:gridCol w="1589233">
                  <a:extLst>
                    <a:ext uri="{9D8B030D-6E8A-4147-A177-3AD203B41FA5}">
                      <a16:colId xmlns:a16="http://schemas.microsoft.com/office/drawing/2014/main" val="843514837"/>
                    </a:ext>
                  </a:extLst>
                </a:gridCol>
                <a:gridCol w="1543923">
                  <a:extLst>
                    <a:ext uri="{9D8B030D-6E8A-4147-A177-3AD203B41FA5}">
                      <a16:colId xmlns:a16="http://schemas.microsoft.com/office/drawing/2014/main" val="1789460178"/>
                    </a:ext>
                  </a:extLst>
                </a:gridCol>
                <a:gridCol w="1574597">
                  <a:extLst>
                    <a:ext uri="{9D8B030D-6E8A-4147-A177-3AD203B41FA5}">
                      <a16:colId xmlns:a16="http://schemas.microsoft.com/office/drawing/2014/main" val="3223744534"/>
                    </a:ext>
                  </a:extLst>
                </a:gridCol>
                <a:gridCol w="1595046">
                  <a:extLst>
                    <a:ext uri="{9D8B030D-6E8A-4147-A177-3AD203B41FA5}">
                      <a16:colId xmlns:a16="http://schemas.microsoft.com/office/drawing/2014/main" val="2521332235"/>
                    </a:ext>
                  </a:extLst>
                </a:gridCol>
              </a:tblGrid>
              <a:tr h="497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MAHARASTRA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KARNATAKA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ANDHRA PRADESH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27281"/>
                  </a:ext>
                </a:extLst>
              </a:tr>
              <a:tr h="65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  <a:p>
                      <a:r>
                        <a:rPr lang="en-US" dirty="0"/>
                        <a:t>R2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  <a:p>
                      <a:r>
                        <a:rPr lang="en-US" dirty="0"/>
                        <a:t>R2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  <a:p>
                      <a:r>
                        <a:rPr lang="en-US" dirty="0"/>
                        <a:t>R2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10464"/>
                  </a:ext>
                </a:extLst>
              </a:tr>
              <a:tr h="65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0.727004256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937349.6758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0.023193711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16490.29379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0.273983139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386.9787107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2643285"/>
                  </a:ext>
                </a:extLst>
              </a:tr>
              <a:tr h="65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Polynomial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0.756700699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122541.9987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0.563331177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17191.40576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0.309124321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612.9804387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5074985"/>
                  </a:ext>
                </a:extLst>
              </a:tr>
              <a:tr h="659036">
                <a:tc>
                  <a:txBody>
                    <a:bodyPr/>
                    <a:lstStyle/>
                    <a:p>
                      <a:r>
                        <a:rPr lang="en-US" dirty="0"/>
                        <a:t>SVM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0.748668644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661129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0.278155836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46628.17131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0.28926951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5107.98996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0681821"/>
                  </a:ext>
                </a:extLst>
              </a:tr>
              <a:tr h="381823">
                <a:tc>
                  <a:txBody>
                    <a:bodyPr/>
                    <a:lstStyle/>
                    <a:p>
                      <a:r>
                        <a:rPr lang="en-US" dirty="0"/>
                        <a:t>DT </a:t>
                      </a:r>
                    </a:p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0.643621244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6438538.815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-0.41520561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17386.41667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0.054603031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612.8080808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489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5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2B03-1F2F-D15A-C52D-6930F1D4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Bed availability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91641D9-2120-5C03-7440-82EA106D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69506"/>
              </p:ext>
            </p:extLst>
          </p:nvPr>
        </p:nvGraphicFramePr>
        <p:xfrm>
          <a:off x="924443" y="1668924"/>
          <a:ext cx="3099044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9044">
                  <a:extLst>
                    <a:ext uri="{9D8B030D-6E8A-4147-A177-3AD203B41FA5}">
                      <a16:colId xmlns:a16="http://schemas.microsoft.com/office/drawing/2014/main" val="19980923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Andhra Pradesh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47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1674.45701111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973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1667.80445795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82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1658.89635797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296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1647.58808399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64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1633.73636418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33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1617.19928213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65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1597.83627676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192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1575.5081424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31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1550.07702874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775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1521.40644084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61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1489.36123914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40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1387.65127591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952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46F445-AAC6-3C03-1ABC-0685E49C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21835"/>
              </p:ext>
            </p:extLst>
          </p:nvPr>
        </p:nvGraphicFramePr>
        <p:xfrm>
          <a:off x="4643375" y="1649876"/>
          <a:ext cx="3099044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9044">
                  <a:extLst>
                    <a:ext uri="{9D8B030D-6E8A-4147-A177-3AD203B41FA5}">
                      <a16:colId xmlns:a16="http://schemas.microsoft.com/office/drawing/2014/main" val="1998092317"/>
                    </a:ext>
                  </a:extLst>
                </a:gridCol>
              </a:tblGrid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Karnataka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4743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2446.27481427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97335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2353.3608405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8221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2250.65818976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2961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2137.54900425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6465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2013.39745732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33698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1877.5497534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65709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1729.33412807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1928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1568.06084804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3104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1393.02221112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77528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1203.49254627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6191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/>
                        <a:t>998.72821356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40294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777.96760419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7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527658-89AD-1B3F-1B46-17F3A202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35884"/>
              </p:ext>
            </p:extLst>
          </p:nvPr>
        </p:nvGraphicFramePr>
        <p:xfrm>
          <a:off x="8179161" y="1634159"/>
          <a:ext cx="3099044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9044">
                  <a:extLst>
                    <a:ext uri="{9D8B030D-6E8A-4147-A177-3AD203B41FA5}">
                      <a16:colId xmlns:a16="http://schemas.microsoft.com/office/drawing/2014/main" val="1998092317"/>
                    </a:ext>
                  </a:extLst>
                </a:gridCol>
              </a:tblGrid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4743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1948.4710794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97335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1472.51417071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08221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980.31980795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2961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471.03256527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6465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-56.24894302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33698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-602.47206245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65709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-1168.63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1928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-1755.76231605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3104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-2364.953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77528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-2997.33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61917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-3654.086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40294"/>
                  </a:ext>
                </a:extLst>
              </a:tr>
              <a:tr h="359504">
                <a:tc>
                  <a:txBody>
                    <a:bodyPr/>
                    <a:lstStyle/>
                    <a:p>
                      <a:r>
                        <a:rPr lang="en-US" dirty="0"/>
                        <a:t>-4336.426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76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3BA7-1D55-7DEE-4206-AA102834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295" y="257175"/>
            <a:ext cx="3300984" cy="764782"/>
          </a:xfrm>
        </p:spPr>
        <p:txBody>
          <a:bodyPr/>
          <a:lstStyle/>
          <a:p>
            <a:r>
              <a:rPr lang="en-US" dirty="0"/>
              <a:t>Maharashtra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C3E78-21DB-5E56-B328-6E6F683C6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275" y="3117446"/>
            <a:ext cx="3300984" cy="764783"/>
          </a:xfrm>
        </p:spPr>
        <p:txBody>
          <a:bodyPr/>
          <a:lstStyle/>
          <a:p>
            <a:r>
              <a:rPr lang="en-US" dirty="0"/>
              <a:t>Karnataka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607166-6F32-5395-76E7-48D84B752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60878" y="370199"/>
            <a:ext cx="3300984" cy="764782"/>
          </a:xfrm>
        </p:spPr>
        <p:txBody>
          <a:bodyPr/>
          <a:lstStyle/>
          <a:p>
            <a:r>
              <a:rPr lang="en-US" dirty="0"/>
              <a:t>Andhra Pradesh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66324-C3D9-953C-C47F-02F3ABCC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1170377"/>
            <a:ext cx="4286223" cy="2745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667098-FCB9-6816-0857-5759F7DA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30" y="4063986"/>
            <a:ext cx="4286223" cy="2688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4C9CC0-66E1-055E-20BE-6D7F7EE2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59" y="1203714"/>
            <a:ext cx="4286222" cy="27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0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0B1-4A1A-FA8F-5F39-E12A8B36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321B-B0E5-C94B-94B3-7C7AB403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dataset directly related to the this topic was difficult. </a:t>
            </a:r>
          </a:p>
          <a:p>
            <a:r>
              <a:rPr lang="en-US" dirty="0"/>
              <a:t>Checking if the day by day prediction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311119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8860-B2A7-B257-F6F7-A6646C06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CD12-C2F4-8FC5-B07E-964D46A2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Artificial Neutral Network to make the better predictions. </a:t>
            </a:r>
          </a:p>
          <a:p>
            <a:r>
              <a:rPr lang="en-US" dirty="0"/>
              <a:t> Finding out different methods to make predictions better. </a:t>
            </a:r>
          </a:p>
        </p:txBody>
      </p:sp>
    </p:spTree>
    <p:extLst>
      <p:ext uri="{BB962C8B-B14F-4D97-AF65-F5344CB8AC3E}">
        <p14:creationId xmlns:p14="http://schemas.microsoft.com/office/powerpoint/2010/main" val="6419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Problem Statement</a:t>
            </a:r>
          </a:p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Flow</a:t>
            </a:r>
          </a:p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Data Set Used </a:t>
            </a:r>
          </a:p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Assumptions</a:t>
            </a:r>
          </a:p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Model Training</a:t>
            </a:r>
          </a:p>
          <a:p>
            <a:pPr marL="494100" lvl="0" indent="-457200">
              <a:buFont typeface="+mj-lt"/>
              <a:buAutoNum type="arabicPeriod"/>
            </a:pPr>
            <a:r>
              <a:rPr lang="en-US" sz="2400" dirty="0"/>
              <a:t>Conclusion</a:t>
            </a:r>
          </a:p>
          <a:p>
            <a:pPr marL="4941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1296-DF9B-8593-5E19-E072D7AC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35" y="258064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21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1CAA-C6B6-BDA2-F25F-39D01A4F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B78A-3A33-06B6-E283-B9AB12C7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enhance the operation process and improve efficiency in the health-care industry. </a:t>
            </a:r>
          </a:p>
          <a:p>
            <a:r>
              <a:rPr lang="en-US" dirty="0"/>
              <a:t>Cincinnati Children’s Hospital</a:t>
            </a:r>
          </a:p>
          <a:p>
            <a:r>
              <a:rPr lang="en-US" dirty="0"/>
              <a:t>Yale New Haven Hospital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C6B67-D111-144A-8464-A9CD4723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246" y="2948093"/>
            <a:ext cx="4950460" cy="33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To develop an algorithm which predicts the availability hospital beds on a certain day and at a certain time.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1. Wanted to concentrate on  </a:t>
            </a:r>
          </a:p>
        </p:txBody>
      </p:sp>
    </p:spTree>
    <p:extLst>
      <p:ext uri="{BB962C8B-B14F-4D97-AF65-F5344CB8AC3E}">
        <p14:creationId xmlns:p14="http://schemas.microsoft.com/office/powerpoint/2010/main" val="32173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Flow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94100" indent="-457200">
              <a:buAutoNum type="arabicPeriod"/>
            </a:pPr>
            <a:r>
              <a:rPr lang="en-US" sz="2400" dirty="0"/>
              <a:t>Predict the number of Covid cases in Maharashtra, Andhra Pradesh, Karnataka.</a:t>
            </a:r>
          </a:p>
          <a:p>
            <a:pPr marL="494100" indent="-457200">
              <a:buAutoNum type="arabicPeriod"/>
            </a:pPr>
            <a:r>
              <a:rPr lang="en-US" sz="2400" dirty="0"/>
              <a:t>Derive the number of hospital beds needed in each of the following states. </a:t>
            </a:r>
          </a:p>
          <a:p>
            <a:pPr marL="494100" indent="-457200">
              <a:buAutoNum type="arabicPeriod"/>
            </a:pPr>
            <a:r>
              <a:rPr lang="en-US" sz="2400" dirty="0"/>
              <a:t>Predict number of people discharged on a daily basis</a:t>
            </a:r>
          </a:p>
          <a:p>
            <a:pPr marL="494100" indent="-457200">
              <a:buAutoNum type="arabicPeriod"/>
            </a:pPr>
            <a:r>
              <a:rPr lang="en-US" sz="2400" dirty="0"/>
              <a:t>Check if the beds are enough to meet their demand.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16327-DDE0-13C8-38BA-B8CDED0CDF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7" t="7714" r="7399" b="11285"/>
          <a:stretch/>
        </p:blipFill>
        <p:spPr>
          <a:xfrm>
            <a:off x="8849965" y="3728719"/>
            <a:ext cx="2823992" cy="28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97A6-BDC7-9AB6-93F3-1AA0EED2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Data Sets Used</a:t>
            </a:r>
          </a:p>
        </p:txBody>
      </p:sp>
    </p:spTree>
    <p:extLst>
      <p:ext uri="{BB962C8B-B14F-4D97-AF65-F5344CB8AC3E}">
        <p14:creationId xmlns:p14="http://schemas.microsoft.com/office/powerpoint/2010/main" val="36099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D02DE0-2A40-D58D-71AE-98286CF6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E6CD6D-F3DA-B62E-1EC0-B127A5C01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236" y="2076449"/>
            <a:ext cx="4856841" cy="3622672"/>
          </a:xfrm>
        </p:spPr>
        <p:txBody>
          <a:bodyPr/>
          <a:lstStyle/>
          <a:p>
            <a:r>
              <a:rPr lang="en-US" dirty="0"/>
              <a:t>Contains all the states in India</a:t>
            </a:r>
          </a:p>
          <a:p>
            <a:r>
              <a:rPr lang="en-US" dirty="0"/>
              <a:t>Total entire 1679 entries  </a:t>
            </a:r>
          </a:p>
          <a:p>
            <a:r>
              <a:rPr lang="en-US" dirty="0"/>
              <a:t>Training set: 7</a:t>
            </a:r>
            <a:r>
              <a:rPr lang="en-US" baseline="30000" dirty="0"/>
              <a:t>th</a:t>
            </a:r>
            <a:r>
              <a:rPr lang="en-US" dirty="0"/>
              <a:t> April – 22</a:t>
            </a:r>
            <a:r>
              <a:rPr lang="en-US" baseline="30000" dirty="0"/>
              <a:t>rd</a:t>
            </a:r>
            <a:r>
              <a:rPr lang="en-US" dirty="0"/>
              <a:t> May</a:t>
            </a:r>
          </a:p>
          <a:p>
            <a:r>
              <a:rPr lang="en-US" dirty="0"/>
              <a:t>Testing set: 23</a:t>
            </a:r>
            <a:r>
              <a:rPr lang="en-US" baseline="30000" dirty="0"/>
              <a:t>th</a:t>
            </a:r>
            <a:r>
              <a:rPr lang="en-US" dirty="0"/>
              <a:t> May – 4</a:t>
            </a:r>
            <a:r>
              <a:rPr lang="en-US" baseline="30000" dirty="0"/>
              <a:t>th</a:t>
            </a:r>
            <a:r>
              <a:rPr lang="en-US" dirty="0"/>
              <a:t> June</a:t>
            </a:r>
          </a:p>
          <a:p>
            <a:r>
              <a:rPr lang="en-US" dirty="0"/>
              <a:t>Andhra Pradesh, Maharashtra, Karnataka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C123-FBF5-17E9-8704-0FD30902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7" y="2259468"/>
            <a:ext cx="58777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8022-7D1D-8BAE-B70B-3776F175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Karnataka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79DE3-D00E-7D94-D51F-BE076850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Centre of data lies at a mean of 5805.186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Skewness of data: 0.0836481 (towards the right side)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Presence of outliers: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Type of probability distribution that the data follows: Not a specific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8022-7D1D-8BAE-B70B-3776F175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Andhra Pradesh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79DE3-D00E-7D94-D51F-BE076850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Centre of data: </a:t>
            </a:r>
            <a:r>
              <a:rPr lang="en-US" dirty="0">
                <a:effectLst/>
              </a:rPr>
              <a:t>7489.691 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Skewness of data: </a:t>
            </a:r>
            <a:r>
              <a:rPr lang="en-US" dirty="0">
                <a:effectLst/>
              </a:rPr>
              <a:t>0.010923</a:t>
            </a:r>
            <a:endParaRPr lang="en-US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Presence of outliers: 1 outlier present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Type of probability distribution that the data follows: Normal Distribution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8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{41BA03A1-D007-42D4-A466-B64BC45BF346}tf55705232_win32</Template>
  <TotalTime>10629</TotalTime>
  <Words>690</Words>
  <Application>Microsoft Office PowerPoint</Application>
  <PresentationFormat>Widescreen</PresentationFormat>
  <Paragraphs>176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Goudy Old Style</vt:lpstr>
      <vt:lpstr>Wingdings</vt:lpstr>
      <vt:lpstr>Wingdings 2</vt:lpstr>
      <vt:lpstr>SlateVTI</vt:lpstr>
      <vt:lpstr>Hospital Bed Prediction</vt:lpstr>
      <vt:lpstr>Table of contents</vt:lpstr>
      <vt:lpstr>Introduction</vt:lpstr>
      <vt:lpstr>Problem Statement</vt:lpstr>
      <vt:lpstr>Flow</vt:lpstr>
      <vt:lpstr>Data Sets Used</vt:lpstr>
      <vt:lpstr>State-wise Features</vt:lpstr>
      <vt:lpstr>Karnataka</vt:lpstr>
      <vt:lpstr>Andhra Pradesh</vt:lpstr>
      <vt:lpstr>Maharashtra</vt:lpstr>
      <vt:lpstr>Beds In India</vt:lpstr>
      <vt:lpstr>Assumptions</vt:lpstr>
      <vt:lpstr>Model training</vt:lpstr>
      <vt:lpstr>Model training</vt:lpstr>
      <vt:lpstr>Conclusion</vt:lpstr>
      <vt:lpstr>Conclusion Bed availability </vt:lpstr>
      <vt:lpstr>PowerPoint Presentation</vt:lpstr>
      <vt:lpstr>Difficulties</vt:lpstr>
      <vt:lpstr>Future Ideas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Prediction</dc:title>
  <dc:creator>Akshita Sheela</dc:creator>
  <cp:lastModifiedBy>Akshita Sheela</cp:lastModifiedBy>
  <cp:revision>33</cp:revision>
  <dcterms:created xsi:type="dcterms:W3CDTF">2022-06-29T16:52:31Z</dcterms:created>
  <dcterms:modified xsi:type="dcterms:W3CDTF">2022-07-09T15:23:18Z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