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Ordinary_least_squa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ikhonov_regularization" TargetMode="External"/><Relationship Id="rId2" Type="http://schemas.openxmlformats.org/officeDocument/2006/relationships/hyperlink" Target="https://en.wikipedia.org/wiki/Lasso_(statis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4744-914C-4BF6-AC65-594573F801FC}"/>
              </a:ext>
            </a:extLst>
          </p:cNvPr>
          <p:cNvSpPr>
            <a:spLocks noGrp="1"/>
          </p:cNvSpPr>
          <p:nvPr>
            <p:ph type="ctrTitle"/>
          </p:nvPr>
        </p:nvSpPr>
        <p:spPr/>
        <p:txBody>
          <a:bodyPr/>
          <a:lstStyle/>
          <a:p>
            <a:r>
              <a:rPr lang="en-US" b="1" dirty="0"/>
              <a:t>Linear Regression for Machine Learning</a:t>
            </a:r>
            <a:br>
              <a:rPr lang="en-US" b="1" dirty="0"/>
            </a:br>
            <a:endParaRPr lang="en-IN" dirty="0"/>
          </a:p>
        </p:txBody>
      </p:sp>
      <p:sp>
        <p:nvSpPr>
          <p:cNvPr id="3" name="Subtitle 2">
            <a:extLst>
              <a:ext uri="{FF2B5EF4-FFF2-40B4-BE49-F238E27FC236}">
                <a16:creationId xmlns:a16="http://schemas.microsoft.com/office/drawing/2014/main" id="{11AA7915-7912-488C-94BB-2C4A91E97321}"/>
              </a:ext>
            </a:extLst>
          </p:cNvPr>
          <p:cNvSpPr>
            <a:spLocks noGrp="1"/>
          </p:cNvSpPr>
          <p:nvPr>
            <p:ph type="subTitle" idx="1"/>
          </p:nvPr>
        </p:nvSpPr>
        <p:spPr/>
        <p:txBody>
          <a:bodyPr>
            <a:normAutofit/>
          </a:bodyPr>
          <a:lstStyle/>
          <a:p>
            <a:r>
              <a:rPr lang="en-IN" dirty="0"/>
              <a:t>By:</a:t>
            </a:r>
          </a:p>
          <a:p>
            <a:r>
              <a:rPr lang="en-IN" dirty="0"/>
              <a:t>	AKSHITA SHARMA </a:t>
            </a:r>
            <a:br>
              <a:rPr lang="en-IN" dirty="0"/>
            </a:br>
            <a:r>
              <a:rPr lang="en-IN" dirty="0"/>
              <a:t>	</a:t>
            </a:r>
            <a:r>
              <a:rPr lang="en-IN"/>
              <a:t>DSATM  [3</a:t>
            </a:r>
            <a:r>
              <a:rPr lang="en-IN" baseline="30000"/>
              <a:t>rd</a:t>
            </a:r>
            <a:r>
              <a:rPr lang="en-IN"/>
              <a:t> </a:t>
            </a:r>
            <a:r>
              <a:rPr lang="en-IN" dirty="0" err="1"/>
              <a:t>sem</a:t>
            </a:r>
            <a:r>
              <a:rPr lang="en-IN" dirty="0"/>
              <a:t> ]</a:t>
            </a:r>
          </a:p>
          <a:p>
            <a:endParaRPr lang="en-IN" dirty="0"/>
          </a:p>
        </p:txBody>
      </p:sp>
    </p:spTree>
    <p:extLst>
      <p:ext uri="{BB962C8B-B14F-4D97-AF65-F5344CB8AC3E}">
        <p14:creationId xmlns:p14="http://schemas.microsoft.com/office/powerpoint/2010/main" val="274431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4151-54F1-4944-9CCA-4082C2FFD726}"/>
              </a:ext>
            </a:extLst>
          </p:cNvPr>
          <p:cNvSpPr>
            <a:spLocks noGrp="1"/>
          </p:cNvSpPr>
          <p:nvPr>
            <p:ph type="title"/>
          </p:nvPr>
        </p:nvSpPr>
        <p:spPr/>
        <p:txBody>
          <a:bodyPr>
            <a:normAutofit fontScale="90000"/>
          </a:bodyPr>
          <a:lstStyle/>
          <a:p>
            <a:r>
              <a:rPr lang="en-US" b="1" dirty="0"/>
              <a:t>Making Predictions with Linear Regression</a:t>
            </a:r>
            <a:br>
              <a:rPr lang="en-US" b="1" dirty="0"/>
            </a:br>
            <a:endParaRPr lang="en-IN" dirty="0"/>
          </a:p>
        </p:txBody>
      </p:sp>
      <p:sp>
        <p:nvSpPr>
          <p:cNvPr id="3" name="Content Placeholder 2">
            <a:extLst>
              <a:ext uri="{FF2B5EF4-FFF2-40B4-BE49-F238E27FC236}">
                <a16:creationId xmlns:a16="http://schemas.microsoft.com/office/drawing/2014/main" id="{67DA839F-E14A-415C-ABC0-83626ED219CF}"/>
              </a:ext>
            </a:extLst>
          </p:cNvPr>
          <p:cNvSpPr>
            <a:spLocks noGrp="1"/>
          </p:cNvSpPr>
          <p:nvPr>
            <p:ph idx="1"/>
          </p:nvPr>
        </p:nvSpPr>
        <p:spPr/>
        <p:txBody>
          <a:bodyPr>
            <a:normAutofit fontScale="47500" lnSpcReduction="20000"/>
          </a:bodyPr>
          <a:lstStyle/>
          <a:p>
            <a:pPr fontAlgn="base"/>
            <a:r>
              <a:rPr lang="en-US" dirty="0">
                <a:solidFill>
                  <a:schemeClr val="bg1"/>
                </a:solidFill>
              </a:rPr>
              <a:t>Given the representation is a linear equation, making predictions is as simple as solving the equation for a specific set of inputs.</a:t>
            </a:r>
          </a:p>
          <a:p>
            <a:pPr fontAlgn="base"/>
            <a:r>
              <a:rPr lang="en-US" dirty="0"/>
              <a:t>Let’s make this concrete with an example. Imagine we are predicting weight (y) from height (x). Our linear regression model representation for this problem would be:</a:t>
            </a:r>
          </a:p>
          <a:p>
            <a:pPr fontAlgn="base"/>
            <a:r>
              <a:rPr lang="en-US" dirty="0"/>
              <a:t>y = B0 + B1 * x1</a:t>
            </a:r>
          </a:p>
          <a:p>
            <a:pPr fontAlgn="base"/>
            <a:r>
              <a:rPr lang="en-US" dirty="0"/>
              <a:t>or</a:t>
            </a:r>
          </a:p>
          <a:p>
            <a:pPr fontAlgn="base"/>
            <a:r>
              <a:rPr lang="en-US" dirty="0"/>
              <a:t>weight =B0 +B1 * height</a:t>
            </a:r>
          </a:p>
          <a:p>
            <a:pPr fontAlgn="base"/>
            <a:r>
              <a:rPr lang="en-US" dirty="0">
                <a:solidFill>
                  <a:schemeClr val="bg1"/>
                </a:solidFill>
              </a:rPr>
              <a:t>Where B0 is the bias coefficient and B1 is the coefficient for the height column. We use a learning technique to find a good set of coefficient values. Once found, we can plug in different height values to predict the weight.</a:t>
            </a:r>
          </a:p>
          <a:p>
            <a:pPr fontAlgn="base"/>
            <a:r>
              <a:rPr lang="en-US" dirty="0">
                <a:solidFill>
                  <a:schemeClr val="bg1"/>
                </a:solidFill>
              </a:rPr>
              <a:t>For example, lets use B0 = 0.1 and B1 = 0.5. Let’s plug them in and calculate the weight (in kilograms) for a person with the height of 182 centimeters.</a:t>
            </a:r>
          </a:p>
          <a:p>
            <a:pPr fontAlgn="base"/>
            <a:r>
              <a:rPr lang="en-US" dirty="0"/>
              <a:t>weight = 0.1 + 0.5 * 182</a:t>
            </a:r>
          </a:p>
          <a:p>
            <a:pPr fontAlgn="base"/>
            <a:r>
              <a:rPr lang="en-US" dirty="0"/>
              <a:t>weight = 91.1</a:t>
            </a:r>
          </a:p>
          <a:p>
            <a:pPr fontAlgn="base"/>
            <a:r>
              <a:rPr lang="en-US" dirty="0">
                <a:solidFill>
                  <a:schemeClr val="bg1"/>
                </a:solidFill>
              </a:rPr>
              <a:t>You can see that the above equation could be plotted as a line in two-dimensions. The B0 is our starting point regardless of what height we have. We can run through a bunch of heights from 100 to 250 centimeters and plug them to the equation and get weight values, creating our line.</a:t>
            </a:r>
          </a:p>
          <a:p>
            <a:endParaRPr lang="en-IN" dirty="0"/>
          </a:p>
        </p:txBody>
      </p:sp>
    </p:spTree>
    <p:extLst>
      <p:ext uri="{BB962C8B-B14F-4D97-AF65-F5344CB8AC3E}">
        <p14:creationId xmlns:p14="http://schemas.microsoft.com/office/powerpoint/2010/main" val="1207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F41A-548B-4940-8070-471806860DBE}"/>
              </a:ext>
            </a:extLst>
          </p:cNvPr>
          <p:cNvSpPr>
            <a:spLocks noGrp="1"/>
          </p:cNvSpPr>
          <p:nvPr>
            <p:ph type="title"/>
          </p:nvPr>
        </p:nvSpPr>
        <p:spPr/>
        <p:txBody>
          <a:bodyPr/>
          <a:lstStyle/>
          <a:p>
            <a:endParaRPr lang="en-IN"/>
          </a:p>
        </p:txBody>
      </p:sp>
      <p:pic>
        <p:nvPicPr>
          <p:cNvPr id="1026" name="Picture 2" descr="Sample Height vs Weight Linear Regression">
            <a:extLst>
              <a:ext uri="{FF2B5EF4-FFF2-40B4-BE49-F238E27FC236}">
                <a16:creationId xmlns:a16="http://schemas.microsoft.com/office/drawing/2014/main" id="{9E03E5D4-FC10-4F31-9404-FC54854A9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4" y="618518"/>
            <a:ext cx="10129098" cy="573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47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314-5302-456B-9A1E-869DDA68C0A6}"/>
              </a:ext>
            </a:extLst>
          </p:cNvPr>
          <p:cNvSpPr>
            <a:spLocks noGrp="1"/>
          </p:cNvSpPr>
          <p:nvPr>
            <p:ph type="title"/>
          </p:nvPr>
        </p:nvSpPr>
        <p:spPr/>
        <p:txBody>
          <a:bodyPr>
            <a:normAutofit fontScale="90000"/>
          </a:bodyPr>
          <a:lstStyle/>
          <a:p>
            <a:r>
              <a:rPr lang="en-IN" b="1" dirty="0"/>
              <a:t>Preparing Data For Linear Regression</a:t>
            </a:r>
            <a:br>
              <a:rPr lang="en-IN" b="1" dirty="0"/>
            </a:br>
            <a:endParaRPr lang="en-IN" dirty="0"/>
          </a:p>
        </p:txBody>
      </p:sp>
      <p:sp>
        <p:nvSpPr>
          <p:cNvPr id="3" name="Content Placeholder 2">
            <a:extLst>
              <a:ext uri="{FF2B5EF4-FFF2-40B4-BE49-F238E27FC236}">
                <a16:creationId xmlns:a16="http://schemas.microsoft.com/office/drawing/2014/main" id="{3CF0D32D-BB16-41E4-80FC-6088EA8A876A}"/>
              </a:ext>
            </a:extLst>
          </p:cNvPr>
          <p:cNvSpPr>
            <a:spLocks noGrp="1"/>
          </p:cNvSpPr>
          <p:nvPr>
            <p:ph idx="1"/>
          </p:nvPr>
        </p:nvSpPr>
        <p:spPr/>
        <p:txBody>
          <a:bodyPr>
            <a:normAutofit fontScale="55000" lnSpcReduction="20000"/>
          </a:bodyPr>
          <a:lstStyle/>
          <a:p>
            <a:pPr fontAlgn="base"/>
            <a:r>
              <a:rPr lang="en-US" b="1" dirty="0"/>
              <a:t>Linear Assumption</a:t>
            </a:r>
            <a:r>
              <a:rPr lang="en-US" dirty="0"/>
              <a:t>. Linear regression assumes that the relationship between your input and output is linear. It does not support anything else. This may be obvious, but it is good to remember when you have a lot of attributes. You may need to transform data to make the relationship linear (e.g. log transform for an exponential relationship).</a:t>
            </a:r>
          </a:p>
          <a:p>
            <a:pPr fontAlgn="base"/>
            <a:r>
              <a:rPr lang="en-US" b="1" dirty="0"/>
              <a:t>Remove Noise</a:t>
            </a:r>
            <a:r>
              <a:rPr lang="en-US" dirty="0"/>
              <a:t>. Linear regression assumes that your input and output variables are not noisy. Consider using data cleaning operations that let you better expose and clarify the signal in your data. This is most important for the output variable and you want to remove outliers in the output variable (y) if possible.</a:t>
            </a:r>
          </a:p>
          <a:p>
            <a:pPr fontAlgn="base"/>
            <a:r>
              <a:rPr lang="en-US" b="1" dirty="0"/>
              <a:t>Remove Collinearity</a:t>
            </a:r>
            <a:r>
              <a:rPr lang="en-US" dirty="0"/>
              <a:t>. Linear regression will over-fit your data when you have highly correlated input variables. Consider calculating pairwise correlations for your input data and removing the most correlated.</a:t>
            </a:r>
          </a:p>
          <a:p>
            <a:pPr fontAlgn="base"/>
            <a:r>
              <a:rPr lang="en-US" b="1" dirty="0"/>
              <a:t>Gaussian Distributions</a:t>
            </a:r>
            <a:r>
              <a:rPr lang="en-US" dirty="0"/>
              <a:t>. Linear regression will make more reliable predictions if your input and output variables have a Gaussian distribution. You may get some benefit using transforms (e.g. log or </a:t>
            </a:r>
            <a:r>
              <a:rPr lang="en-US" dirty="0" err="1"/>
              <a:t>BoxCox</a:t>
            </a:r>
            <a:r>
              <a:rPr lang="en-US" dirty="0"/>
              <a:t>) on you variables to make their distribution more Gaussian looking.</a:t>
            </a:r>
          </a:p>
          <a:p>
            <a:pPr fontAlgn="base"/>
            <a:r>
              <a:rPr lang="en-US" b="1" dirty="0"/>
              <a:t>Rescale Inputs</a:t>
            </a:r>
            <a:r>
              <a:rPr lang="en-US" dirty="0"/>
              <a:t>: Linear regression will often make more reliable predictions if you rescale input variables using standardization or normalization.</a:t>
            </a:r>
          </a:p>
          <a:p>
            <a:endParaRPr lang="en-IN" dirty="0"/>
          </a:p>
        </p:txBody>
      </p:sp>
    </p:spTree>
    <p:extLst>
      <p:ext uri="{BB962C8B-B14F-4D97-AF65-F5344CB8AC3E}">
        <p14:creationId xmlns:p14="http://schemas.microsoft.com/office/powerpoint/2010/main" val="370694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DC48-4DB5-4C43-ACFA-F121C8FD538D}"/>
              </a:ext>
            </a:extLst>
          </p:cNvPr>
          <p:cNvSpPr>
            <a:spLocks noGrp="1"/>
          </p:cNvSpPr>
          <p:nvPr>
            <p:ph type="title"/>
          </p:nvPr>
        </p:nvSpPr>
        <p:spPr/>
        <p:txBody>
          <a:bodyPr/>
          <a:lstStyle/>
          <a:p>
            <a:r>
              <a:rPr lang="en-IN" b="1" dirty="0"/>
              <a:t>Summary / Topics covered </a:t>
            </a:r>
            <a:br>
              <a:rPr lang="en-IN" b="1" dirty="0"/>
            </a:br>
            <a:endParaRPr lang="en-IN" dirty="0"/>
          </a:p>
        </p:txBody>
      </p:sp>
      <p:sp>
        <p:nvSpPr>
          <p:cNvPr id="3" name="Content Placeholder 2">
            <a:extLst>
              <a:ext uri="{FF2B5EF4-FFF2-40B4-BE49-F238E27FC236}">
                <a16:creationId xmlns:a16="http://schemas.microsoft.com/office/drawing/2014/main" id="{40F5A87C-FA60-462D-9020-534EB69022DC}"/>
              </a:ext>
            </a:extLst>
          </p:cNvPr>
          <p:cNvSpPr>
            <a:spLocks noGrp="1"/>
          </p:cNvSpPr>
          <p:nvPr>
            <p:ph idx="1"/>
          </p:nvPr>
        </p:nvSpPr>
        <p:spPr/>
        <p:txBody>
          <a:bodyPr>
            <a:normAutofit fontScale="92500"/>
          </a:bodyPr>
          <a:lstStyle/>
          <a:p>
            <a:pPr fontAlgn="base"/>
            <a:r>
              <a:rPr lang="en-US" dirty="0"/>
              <a:t>In this presentation we covered the linear regression algorithm for machine learning.</a:t>
            </a:r>
          </a:p>
          <a:p>
            <a:pPr fontAlgn="base"/>
            <a:r>
              <a:rPr lang="en-US" dirty="0"/>
              <a:t>We covered a lot of ground including:</a:t>
            </a:r>
          </a:p>
          <a:p>
            <a:pPr fontAlgn="base"/>
            <a:r>
              <a:rPr lang="en-US" dirty="0"/>
              <a:t>The common names used when describing linear regression models.</a:t>
            </a:r>
          </a:p>
          <a:p>
            <a:pPr fontAlgn="base"/>
            <a:r>
              <a:rPr lang="en-US" dirty="0"/>
              <a:t>The representation used by the model.</a:t>
            </a:r>
          </a:p>
          <a:p>
            <a:pPr fontAlgn="base"/>
            <a:r>
              <a:rPr lang="en-US" dirty="0"/>
              <a:t>Learning algorithms used to estimate the coefficients in the model.</a:t>
            </a:r>
          </a:p>
          <a:p>
            <a:pPr fontAlgn="base"/>
            <a:r>
              <a:rPr lang="en-US" dirty="0"/>
              <a:t>Rules of thumb to consider when preparing data for use with linear regression.</a:t>
            </a:r>
          </a:p>
          <a:p>
            <a:endParaRPr lang="en-IN" dirty="0"/>
          </a:p>
        </p:txBody>
      </p:sp>
    </p:spTree>
    <p:extLst>
      <p:ext uri="{BB962C8B-B14F-4D97-AF65-F5344CB8AC3E}">
        <p14:creationId xmlns:p14="http://schemas.microsoft.com/office/powerpoint/2010/main" val="239056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EC9-9159-4067-B87E-5F5781E09FDE}"/>
              </a:ext>
            </a:extLst>
          </p:cNvPr>
          <p:cNvSpPr>
            <a:spLocks noGrp="1"/>
          </p:cNvSpPr>
          <p:nvPr>
            <p:ph type="title"/>
          </p:nvPr>
        </p:nvSpPr>
        <p:spPr/>
        <p:txBody>
          <a:bodyPr>
            <a:normAutofit fontScale="90000"/>
          </a:bodyPr>
          <a:lstStyle/>
          <a:p>
            <a:r>
              <a:rPr lang="en-US" b="1" dirty="0"/>
              <a:t>Isn’t Linear Regression from Statistics?</a:t>
            </a:r>
            <a:br>
              <a:rPr lang="en-US" b="1" dirty="0"/>
            </a:br>
            <a:endParaRPr lang="en-IN" dirty="0"/>
          </a:p>
        </p:txBody>
      </p:sp>
      <p:sp>
        <p:nvSpPr>
          <p:cNvPr id="3" name="Content Placeholder 2">
            <a:extLst>
              <a:ext uri="{FF2B5EF4-FFF2-40B4-BE49-F238E27FC236}">
                <a16:creationId xmlns:a16="http://schemas.microsoft.com/office/drawing/2014/main" id="{887671B5-720E-4003-9EBB-DEBDF256399F}"/>
              </a:ext>
            </a:extLst>
          </p:cNvPr>
          <p:cNvSpPr>
            <a:spLocks noGrp="1"/>
          </p:cNvSpPr>
          <p:nvPr>
            <p:ph idx="1"/>
          </p:nvPr>
        </p:nvSpPr>
        <p:spPr/>
        <p:txBody>
          <a:bodyPr>
            <a:normAutofit fontScale="77500" lnSpcReduction="20000"/>
          </a:bodyPr>
          <a:lstStyle/>
          <a:p>
            <a:pPr fontAlgn="base"/>
            <a:r>
              <a:rPr lang="en-US" dirty="0">
                <a:solidFill>
                  <a:schemeClr val="bg1"/>
                </a:solidFill>
              </a:rPr>
              <a:t>Before we dive into the details of linear regression, you may be asking yourself why we are looking at this algorithm.</a:t>
            </a:r>
          </a:p>
          <a:p>
            <a:pPr fontAlgn="base"/>
            <a:r>
              <a:rPr lang="en-US" dirty="0">
                <a:solidFill>
                  <a:schemeClr val="bg1"/>
                </a:solidFill>
              </a:rPr>
              <a:t>Isn’t it a technique from statistics?</a:t>
            </a:r>
          </a:p>
          <a:p>
            <a:pPr fontAlgn="base"/>
            <a:r>
              <a:rPr lang="en-US" dirty="0"/>
              <a:t>Machine learning, more specifically the field of predictive modeling is primarily concerned with minimizing the error of a model or making the most accurate predictions possible, at the expense of </a:t>
            </a:r>
            <a:r>
              <a:rPr lang="en-US" dirty="0" err="1"/>
              <a:t>explainability</a:t>
            </a:r>
            <a:r>
              <a:rPr lang="en-US" dirty="0"/>
              <a:t>. In applied machine learning we will borrow, reuse and steal algorithms from many different fields, including statistics and use them towards these ends.</a:t>
            </a:r>
          </a:p>
          <a:p>
            <a:pPr fontAlgn="base"/>
            <a:r>
              <a:rPr lang="en-US" dirty="0">
                <a:solidFill>
                  <a:schemeClr val="bg1"/>
                </a:solidFill>
              </a:rPr>
              <a:t>As such, linear regression was developed in the field of statistics and is studied as a model for understanding the relationship between input and output numerical variables, but has been borrowed by machine learning. It is both a statistical algorithm and a machine learning algorithm.</a:t>
            </a:r>
          </a:p>
          <a:p>
            <a:endParaRPr lang="en-IN" dirty="0"/>
          </a:p>
        </p:txBody>
      </p:sp>
    </p:spTree>
    <p:extLst>
      <p:ext uri="{BB962C8B-B14F-4D97-AF65-F5344CB8AC3E}">
        <p14:creationId xmlns:p14="http://schemas.microsoft.com/office/powerpoint/2010/main" val="231109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6951-1BBE-46D2-A874-8939F286CE1A}"/>
              </a:ext>
            </a:extLst>
          </p:cNvPr>
          <p:cNvSpPr>
            <a:spLocks noGrp="1"/>
          </p:cNvSpPr>
          <p:nvPr>
            <p:ph type="title"/>
          </p:nvPr>
        </p:nvSpPr>
        <p:spPr/>
        <p:txBody>
          <a:bodyPr/>
          <a:lstStyle/>
          <a:p>
            <a:r>
              <a:rPr lang="en-IN" dirty="0"/>
              <a:t>Types of linear regression </a:t>
            </a:r>
          </a:p>
        </p:txBody>
      </p:sp>
      <p:sp>
        <p:nvSpPr>
          <p:cNvPr id="3" name="Content Placeholder 2">
            <a:extLst>
              <a:ext uri="{FF2B5EF4-FFF2-40B4-BE49-F238E27FC236}">
                <a16:creationId xmlns:a16="http://schemas.microsoft.com/office/drawing/2014/main" id="{43EDD8A7-8472-4C59-ABBF-C9733464B6A8}"/>
              </a:ext>
            </a:extLst>
          </p:cNvPr>
          <p:cNvSpPr>
            <a:spLocks noGrp="1"/>
          </p:cNvSpPr>
          <p:nvPr>
            <p:ph idx="1"/>
          </p:nvPr>
        </p:nvSpPr>
        <p:spPr/>
        <p:txBody>
          <a:bodyPr>
            <a:normAutofit fontScale="62500" lnSpcReduction="20000"/>
          </a:bodyPr>
          <a:lstStyle/>
          <a:p>
            <a:pPr fontAlgn="base"/>
            <a:r>
              <a:rPr lang="en-US" dirty="0">
                <a:solidFill>
                  <a:schemeClr val="bg1"/>
                </a:solidFill>
              </a:rPr>
              <a:t>When you start looking into linear regression, things can get very confusing.</a:t>
            </a:r>
          </a:p>
          <a:p>
            <a:pPr fontAlgn="base"/>
            <a:r>
              <a:rPr lang="en-US" dirty="0">
                <a:solidFill>
                  <a:schemeClr val="bg1"/>
                </a:solidFill>
              </a:rPr>
              <a:t>The reason is because linear regression has been around for so long (more than 200 years). It has been studied from every possible angle and often each angle has a new and different name.</a:t>
            </a:r>
          </a:p>
          <a:p>
            <a:pPr fontAlgn="base"/>
            <a:r>
              <a:rPr lang="en-US" dirty="0"/>
              <a:t>Linear regression is a </a:t>
            </a:r>
            <a:r>
              <a:rPr lang="en-US" b="1" dirty="0"/>
              <a:t>linear model</a:t>
            </a:r>
            <a:r>
              <a:rPr lang="en-US" dirty="0"/>
              <a:t>, e.g. a model that assumes a linear relationship between the input variables (x) and the single output variable (y). More specifically, that y can be calculated from a linear combination of the input variables (x).</a:t>
            </a:r>
          </a:p>
          <a:p>
            <a:pPr fontAlgn="base"/>
            <a:r>
              <a:rPr lang="en-US" dirty="0"/>
              <a:t>When there is a single input variable (x), the method is referred to as </a:t>
            </a:r>
            <a:r>
              <a:rPr lang="en-US" b="1" dirty="0"/>
              <a:t>simple linear regression</a:t>
            </a:r>
            <a:r>
              <a:rPr lang="en-US" dirty="0"/>
              <a:t>. When there are </a:t>
            </a:r>
            <a:r>
              <a:rPr lang="en-US" b="1" dirty="0"/>
              <a:t>multiple input variables</a:t>
            </a:r>
            <a:r>
              <a:rPr lang="en-US" dirty="0"/>
              <a:t>, literature from statistics often refers to the method as multiple linear regression.</a:t>
            </a:r>
          </a:p>
          <a:p>
            <a:pPr fontAlgn="base"/>
            <a:r>
              <a:rPr lang="en-US" dirty="0"/>
              <a:t>Different techniques can be used to prepare or train the linear regression equation from data, the most common of which is called </a:t>
            </a:r>
            <a:r>
              <a:rPr lang="en-US" b="1" dirty="0"/>
              <a:t>Ordinary Least Squares</a:t>
            </a:r>
            <a:r>
              <a:rPr lang="en-US" dirty="0"/>
              <a:t>. It is common to therefore refer to a model prepared this way as Ordinary Least Squares Linear Regression or just Least Squares Regression.</a:t>
            </a:r>
          </a:p>
          <a:p>
            <a:pPr fontAlgn="base"/>
            <a:r>
              <a:rPr lang="en-US" dirty="0">
                <a:solidFill>
                  <a:schemeClr val="bg1"/>
                </a:solidFill>
              </a:rPr>
              <a:t>Now that we know some names used to describe linear regression, let’s take a closer look at the representation used.</a:t>
            </a:r>
          </a:p>
          <a:p>
            <a:endParaRPr lang="en-IN" dirty="0"/>
          </a:p>
        </p:txBody>
      </p:sp>
    </p:spTree>
    <p:extLst>
      <p:ext uri="{BB962C8B-B14F-4D97-AF65-F5344CB8AC3E}">
        <p14:creationId xmlns:p14="http://schemas.microsoft.com/office/powerpoint/2010/main" val="403660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A9F7-9D00-46BB-A761-8BBCB3DCB35A}"/>
              </a:ext>
            </a:extLst>
          </p:cNvPr>
          <p:cNvSpPr>
            <a:spLocks noGrp="1"/>
          </p:cNvSpPr>
          <p:nvPr>
            <p:ph type="title"/>
          </p:nvPr>
        </p:nvSpPr>
        <p:spPr/>
        <p:txBody>
          <a:bodyPr>
            <a:normAutofit fontScale="90000"/>
          </a:bodyPr>
          <a:lstStyle/>
          <a:p>
            <a:r>
              <a:rPr lang="en-IN" b="1" dirty="0"/>
              <a:t>Linear Regression Model Representation</a:t>
            </a:r>
            <a:br>
              <a:rPr lang="en-IN" b="1" dirty="0"/>
            </a:br>
            <a:endParaRPr lang="en-IN" dirty="0"/>
          </a:p>
        </p:txBody>
      </p:sp>
      <p:sp>
        <p:nvSpPr>
          <p:cNvPr id="3" name="Content Placeholder 2">
            <a:extLst>
              <a:ext uri="{FF2B5EF4-FFF2-40B4-BE49-F238E27FC236}">
                <a16:creationId xmlns:a16="http://schemas.microsoft.com/office/drawing/2014/main" id="{E0DC1EA0-D6C9-4BA2-8215-872C54C92841}"/>
              </a:ext>
            </a:extLst>
          </p:cNvPr>
          <p:cNvSpPr>
            <a:spLocks noGrp="1"/>
          </p:cNvSpPr>
          <p:nvPr>
            <p:ph idx="1"/>
          </p:nvPr>
        </p:nvSpPr>
        <p:spPr/>
        <p:txBody>
          <a:bodyPr>
            <a:normAutofit fontScale="62500" lnSpcReduction="20000"/>
          </a:bodyPr>
          <a:lstStyle/>
          <a:p>
            <a:pPr fontAlgn="base"/>
            <a:r>
              <a:rPr lang="en-US" dirty="0">
                <a:solidFill>
                  <a:schemeClr val="bg1"/>
                </a:solidFill>
              </a:rPr>
              <a:t>The representation is a linear equation that combines a specific set of input values (x) the solution to which is the predicted output for that set of input values (y). As such, both the input values (x) and the output value are numeric.</a:t>
            </a:r>
          </a:p>
          <a:p>
            <a:pPr fontAlgn="base"/>
            <a:r>
              <a:rPr lang="en-US" dirty="0">
                <a:solidFill>
                  <a:schemeClr val="bg1"/>
                </a:solidFill>
              </a:rPr>
              <a:t>The linear equation assigns one scale factor to each input value or column, called a coefficient and represented by the capital Greek letter Beta (B). One additional coefficient is also added, giving the line an additional degree of freedom (e.g. moving up and down on a two-dimensional plot) and is often called the intercept or the bias coefficient.</a:t>
            </a:r>
          </a:p>
          <a:p>
            <a:pPr fontAlgn="base"/>
            <a:r>
              <a:rPr lang="en-US" dirty="0"/>
              <a:t>For example, in a simple regression problem (a single x and a single y), the form of the model would be:</a:t>
            </a:r>
          </a:p>
          <a:p>
            <a:pPr fontAlgn="base"/>
            <a:r>
              <a:rPr lang="en-US" dirty="0"/>
              <a:t>y = B0 + B1*x</a:t>
            </a:r>
          </a:p>
          <a:p>
            <a:pPr fontAlgn="base"/>
            <a:r>
              <a:rPr lang="en-US" dirty="0"/>
              <a:t>In higher dimensions when we have more than one input (x), the line is called a plane or a hyper-plane. The representation therefore is the form of the equation and the specific values used for the coefficients (e.g. B0 and B1 in the above example).</a:t>
            </a:r>
          </a:p>
          <a:p>
            <a:pPr fontAlgn="base"/>
            <a:r>
              <a:rPr lang="en-US" dirty="0">
                <a:solidFill>
                  <a:schemeClr val="bg1"/>
                </a:solidFill>
              </a:rPr>
              <a:t>It is common to talk about the complexity of a regression model like linear regression. This refers to the number of coefficients used in the model.</a:t>
            </a:r>
          </a:p>
          <a:p>
            <a:endParaRPr lang="en-IN" dirty="0"/>
          </a:p>
        </p:txBody>
      </p:sp>
    </p:spTree>
    <p:extLst>
      <p:ext uri="{BB962C8B-B14F-4D97-AF65-F5344CB8AC3E}">
        <p14:creationId xmlns:p14="http://schemas.microsoft.com/office/powerpoint/2010/main" val="129047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296D-79EF-488D-BF81-31609032D560}"/>
              </a:ext>
            </a:extLst>
          </p:cNvPr>
          <p:cNvSpPr>
            <a:spLocks noGrp="1"/>
          </p:cNvSpPr>
          <p:nvPr>
            <p:ph type="title"/>
          </p:nvPr>
        </p:nvSpPr>
        <p:spPr/>
        <p:txBody>
          <a:bodyPr>
            <a:normAutofit fontScale="90000"/>
          </a:bodyPr>
          <a:lstStyle/>
          <a:p>
            <a:r>
              <a:rPr lang="en-US" b="1" dirty="0"/>
              <a:t>Linear Regression Learning the Model</a:t>
            </a:r>
            <a:br>
              <a:rPr lang="en-US" b="1" dirty="0"/>
            </a:br>
            <a:endParaRPr lang="en-IN" dirty="0"/>
          </a:p>
        </p:txBody>
      </p:sp>
      <p:sp>
        <p:nvSpPr>
          <p:cNvPr id="3" name="Content Placeholder 2">
            <a:extLst>
              <a:ext uri="{FF2B5EF4-FFF2-40B4-BE49-F238E27FC236}">
                <a16:creationId xmlns:a16="http://schemas.microsoft.com/office/drawing/2014/main" id="{FD64D5DF-921A-4962-AFE6-6EC39F456D60}"/>
              </a:ext>
            </a:extLst>
          </p:cNvPr>
          <p:cNvSpPr>
            <a:spLocks noGrp="1"/>
          </p:cNvSpPr>
          <p:nvPr>
            <p:ph idx="1"/>
          </p:nvPr>
        </p:nvSpPr>
        <p:spPr/>
        <p:txBody>
          <a:bodyPr/>
          <a:lstStyle/>
          <a:p>
            <a:r>
              <a:rPr lang="en-IN" b="1" dirty="0"/>
              <a:t> Simple Linear Regression</a:t>
            </a:r>
          </a:p>
          <a:p>
            <a:r>
              <a:rPr lang="en-IN" b="1" dirty="0"/>
              <a:t> Ordinary Least Squares</a:t>
            </a:r>
          </a:p>
          <a:p>
            <a:r>
              <a:rPr lang="en-IN" b="1" dirty="0"/>
              <a:t>Gradient Descent</a:t>
            </a:r>
          </a:p>
          <a:p>
            <a:r>
              <a:rPr lang="en-IN" b="1" dirty="0"/>
              <a:t>Regularization</a:t>
            </a:r>
          </a:p>
          <a:p>
            <a:endParaRPr lang="en-IN" dirty="0"/>
          </a:p>
        </p:txBody>
      </p:sp>
    </p:spTree>
    <p:extLst>
      <p:ext uri="{BB962C8B-B14F-4D97-AF65-F5344CB8AC3E}">
        <p14:creationId xmlns:p14="http://schemas.microsoft.com/office/powerpoint/2010/main" val="180757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56B9-CF43-4BFC-824C-860707F6FBD7}"/>
              </a:ext>
            </a:extLst>
          </p:cNvPr>
          <p:cNvSpPr>
            <a:spLocks noGrp="1"/>
          </p:cNvSpPr>
          <p:nvPr>
            <p:ph type="title"/>
          </p:nvPr>
        </p:nvSpPr>
        <p:spPr/>
        <p:txBody>
          <a:bodyPr/>
          <a:lstStyle/>
          <a:p>
            <a:r>
              <a:rPr lang="en-IN" b="1" dirty="0"/>
              <a:t>1. Simple Linear Regression</a:t>
            </a:r>
            <a:br>
              <a:rPr lang="en-IN" b="1" dirty="0"/>
            </a:br>
            <a:endParaRPr lang="en-IN" dirty="0"/>
          </a:p>
        </p:txBody>
      </p:sp>
      <p:sp>
        <p:nvSpPr>
          <p:cNvPr id="3" name="Content Placeholder 2">
            <a:extLst>
              <a:ext uri="{FF2B5EF4-FFF2-40B4-BE49-F238E27FC236}">
                <a16:creationId xmlns:a16="http://schemas.microsoft.com/office/drawing/2014/main" id="{24A68144-0966-4152-829F-D90295F0823B}"/>
              </a:ext>
            </a:extLst>
          </p:cNvPr>
          <p:cNvSpPr>
            <a:spLocks noGrp="1"/>
          </p:cNvSpPr>
          <p:nvPr>
            <p:ph idx="1"/>
          </p:nvPr>
        </p:nvSpPr>
        <p:spPr/>
        <p:txBody>
          <a:bodyPr/>
          <a:lstStyle/>
          <a:p>
            <a:pPr fontAlgn="base"/>
            <a:r>
              <a:rPr lang="en-US" dirty="0"/>
              <a:t>With simple linear regression when we have a single input, we can use statistics to estimate the coefficients.</a:t>
            </a:r>
          </a:p>
          <a:p>
            <a:pPr fontAlgn="base"/>
            <a:r>
              <a:rPr lang="en-US" dirty="0">
                <a:solidFill>
                  <a:schemeClr val="bg1"/>
                </a:solidFill>
              </a:rPr>
              <a:t>This requires that you calculate statistical properties from the data such as means, standard deviations, correlations and covariance. All of the data must be available to traverse and calculate statistics.</a:t>
            </a:r>
          </a:p>
          <a:p>
            <a:pPr fontAlgn="base"/>
            <a:r>
              <a:rPr lang="en-US" dirty="0">
                <a:solidFill>
                  <a:schemeClr val="bg1"/>
                </a:solidFill>
              </a:rPr>
              <a:t>This is fun as an exercise in excel, but not really useful in practice.</a:t>
            </a:r>
          </a:p>
          <a:p>
            <a:endParaRPr lang="en-IN" dirty="0"/>
          </a:p>
        </p:txBody>
      </p:sp>
    </p:spTree>
    <p:extLst>
      <p:ext uri="{BB962C8B-B14F-4D97-AF65-F5344CB8AC3E}">
        <p14:creationId xmlns:p14="http://schemas.microsoft.com/office/powerpoint/2010/main" val="169804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F6F0-EDB6-4CDD-81BB-EA6AAB24D651}"/>
              </a:ext>
            </a:extLst>
          </p:cNvPr>
          <p:cNvSpPr>
            <a:spLocks noGrp="1"/>
          </p:cNvSpPr>
          <p:nvPr>
            <p:ph type="title"/>
          </p:nvPr>
        </p:nvSpPr>
        <p:spPr/>
        <p:txBody>
          <a:bodyPr/>
          <a:lstStyle/>
          <a:p>
            <a:r>
              <a:rPr lang="en-IN" b="1" dirty="0"/>
              <a:t>2. Ordinary Least Squares</a:t>
            </a:r>
            <a:br>
              <a:rPr lang="en-IN" b="1" dirty="0"/>
            </a:br>
            <a:endParaRPr lang="en-IN" dirty="0"/>
          </a:p>
        </p:txBody>
      </p:sp>
      <p:sp>
        <p:nvSpPr>
          <p:cNvPr id="3" name="Content Placeholder 2">
            <a:extLst>
              <a:ext uri="{FF2B5EF4-FFF2-40B4-BE49-F238E27FC236}">
                <a16:creationId xmlns:a16="http://schemas.microsoft.com/office/drawing/2014/main" id="{62DB57B5-8857-4F09-B104-D13E262BDB0C}"/>
              </a:ext>
            </a:extLst>
          </p:cNvPr>
          <p:cNvSpPr>
            <a:spLocks noGrp="1"/>
          </p:cNvSpPr>
          <p:nvPr>
            <p:ph idx="1"/>
          </p:nvPr>
        </p:nvSpPr>
        <p:spPr/>
        <p:txBody>
          <a:bodyPr>
            <a:normAutofit fontScale="62500" lnSpcReduction="20000"/>
          </a:bodyPr>
          <a:lstStyle/>
          <a:p>
            <a:pPr fontAlgn="base"/>
            <a:r>
              <a:rPr lang="en-US" dirty="0">
                <a:solidFill>
                  <a:schemeClr val="bg1"/>
                </a:solidFill>
              </a:rPr>
              <a:t>When we have more than one input we can use Ordinary Least Squares to estimate the values of the coefficients.</a:t>
            </a:r>
          </a:p>
          <a:p>
            <a:pPr fontAlgn="base"/>
            <a:r>
              <a:rPr lang="en-US" dirty="0"/>
              <a:t>The </a:t>
            </a:r>
            <a:r>
              <a:rPr lang="en-US" dirty="0">
                <a:hlinkClick r:id="rId2"/>
              </a:rPr>
              <a:t>Ordinary Least Squares</a:t>
            </a:r>
            <a:r>
              <a:rPr lang="en-US" dirty="0"/>
              <a:t> procedure seeks to minimize the sum of the squared residuals. This means that given a regression line through the data we calculate the distance from each data point to the regression line, square it, and sum all of the squared errors together. This is the quantity that ordinary least squares seeks to minimize.</a:t>
            </a:r>
          </a:p>
          <a:p>
            <a:pPr fontAlgn="base"/>
            <a:r>
              <a:rPr lang="en-US" dirty="0">
                <a:solidFill>
                  <a:schemeClr val="bg1"/>
                </a:solidFill>
              </a:rPr>
              <a:t>This approach treats the data as a matrix and uses linear algebra operations to estimate the optimal values for the coefficients. It means that all of the data must be available and you must have enough memory to fit the data and perform matrix operations.</a:t>
            </a:r>
          </a:p>
          <a:p>
            <a:pPr fontAlgn="base"/>
            <a:r>
              <a:rPr lang="en-US" dirty="0">
                <a:solidFill>
                  <a:schemeClr val="bg1"/>
                </a:solidFill>
              </a:rPr>
              <a:t>It is unusual to implement the Ordinary Least Squares procedure yourself unless as an exercise in linear algebra. It is more likely that you will call a procedure in a linear algebra library. This procedure is very fast to calculate.</a:t>
            </a:r>
          </a:p>
          <a:p>
            <a:endParaRPr lang="en-IN" dirty="0"/>
          </a:p>
        </p:txBody>
      </p:sp>
    </p:spTree>
    <p:extLst>
      <p:ext uri="{BB962C8B-B14F-4D97-AF65-F5344CB8AC3E}">
        <p14:creationId xmlns:p14="http://schemas.microsoft.com/office/powerpoint/2010/main" val="96014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2E91-054E-4587-8A4C-09D6FDB86D6E}"/>
              </a:ext>
            </a:extLst>
          </p:cNvPr>
          <p:cNvSpPr>
            <a:spLocks noGrp="1"/>
          </p:cNvSpPr>
          <p:nvPr>
            <p:ph type="title"/>
          </p:nvPr>
        </p:nvSpPr>
        <p:spPr/>
        <p:txBody>
          <a:bodyPr/>
          <a:lstStyle/>
          <a:p>
            <a:r>
              <a:rPr lang="en-IN" b="1" dirty="0"/>
              <a:t>3. Gradient Descent</a:t>
            </a:r>
            <a:br>
              <a:rPr lang="en-IN" b="1" dirty="0"/>
            </a:br>
            <a:endParaRPr lang="en-IN" dirty="0"/>
          </a:p>
        </p:txBody>
      </p:sp>
      <p:sp>
        <p:nvSpPr>
          <p:cNvPr id="3" name="Content Placeholder 2">
            <a:extLst>
              <a:ext uri="{FF2B5EF4-FFF2-40B4-BE49-F238E27FC236}">
                <a16:creationId xmlns:a16="http://schemas.microsoft.com/office/drawing/2014/main" id="{D4878F63-9D6C-47E7-91B9-97835511D8B6}"/>
              </a:ext>
            </a:extLst>
          </p:cNvPr>
          <p:cNvSpPr>
            <a:spLocks noGrp="1"/>
          </p:cNvSpPr>
          <p:nvPr>
            <p:ph idx="1"/>
          </p:nvPr>
        </p:nvSpPr>
        <p:spPr/>
        <p:txBody>
          <a:bodyPr>
            <a:normAutofit fontScale="70000" lnSpcReduction="20000"/>
          </a:bodyPr>
          <a:lstStyle/>
          <a:p>
            <a:pPr fontAlgn="base"/>
            <a:r>
              <a:rPr lang="en-US" dirty="0">
                <a:solidFill>
                  <a:schemeClr val="bg1"/>
                </a:solidFill>
              </a:rPr>
              <a:t>When there are one or more inputs you can use a process of optimizing the values of the coefficients by iteratively minimizing the error of the model on your training data.</a:t>
            </a:r>
          </a:p>
          <a:p>
            <a:pPr fontAlgn="base"/>
            <a:r>
              <a:rPr lang="en-US" dirty="0"/>
              <a:t>This operation is called </a:t>
            </a:r>
            <a:r>
              <a:rPr lang="en-US" dirty="0">
                <a:hlinkClick r:id="rId2"/>
              </a:rPr>
              <a:t>Gradient Descent</a:t>
            </a:r>
            <a:r>
              <a:rPr lang="en-US" dirty="0"/>
              <a:t> and works by starting with random values for each coefficient. The sum of the squared errors are calculated for each pair of input and output values. A learning rate is used as a scale factor and the coefficients are updated in the direction towards minimizing the error. The process is repeated until a minimum sum squared error is achieved or no further improvement is possible.</a:t>
            </a:r>
          </a:p>
          <a:p>
            <a:pPr fontAlgn="base"/>
            <a:r>
              <a:rPr lang="en-US" dirty="0">
                <a:solidFill>
                  <a:schemeClr val="bg1"/>
                </a:solidFill>
              </a:rPr>
              <a:t>When using this method, you must select a learning rate (alpha) parameter that determines the size of the improvement step to take on each iteration of the procedure.</a:t>
            </a:r>
          </a:p>
          <a:p>
            <a:pPr fontAlgn="base"/>
            <a:r>
              <a:rPr lang="en-US" dirty="0">
                <a:solidFill>
                  <a:schemeClr val="bg1"/>
                </a:solidFill>
              </a:rPr>
              <a:t>Gradient descent is often taught using a linear regression model because it is relatively straightforward to understand. In practice, it is useful when you have a very large dataset either in the number of rows or the number of columns that may not fit into memory.</a:t>
            </a:r>
          </a:p>
          <a:p>
            <a:endParaRPr lang="en-IN" dirty="0"/>
          </a:p>
        </p:txBody>
      </p:sp>
    </p:spTree>
    <p:extLst>
      <p:ext uri="{BB962C8B-B14F-4D97-AF65-F5344CB8AC3E}">
        <p14:creationId xmlns:p14="http://schemas.microsoft.com/office/powerpoint/2010/main" val="354875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B73D-98A9-4BC8-AF6D-552315E2948A}"/>
              </a:ext>
            </a:extLst>
          </p:cNvPr>
          <p:cNvSpPr>
            <a:spLocks noGrp="1"/>
          </p:cNvSpPr>
          <p:nvPr>
            <p:ph type="title"/>
          </p:nvPr>
        </p:nvSpPr>
        <p:spPr/>
        <p:txBody>
          <a:bodyPr/>
          <a:lstStyle/>
          <a:p>
            <a:r>
              <a:rPr lang="en-IN" b="1" dirty="0"/>
              <a:t>4. Regularization</a:t>
            </a:r>
            <a:br>
              <a:rPr lang="en-IN" b="1" dirty="0"/>
            </a:br>
            <a:endParaRPr lang="en-IN" dirty="0"/>
          </a:p>
        </p:txBody>
      </p:sp>
      <p:sp>
        <p:nvSpPr>
          <p:cNvPr id="3" name="Content Placeholder 2">
            <a:extLst>
              <a:ext uri="{FF2B5EF4-FFF2-40B4-BE49-F238E27FC236}">
                <a16:creationId xmlns:a16="http://schemas.microsoft.com/office/drawing/2014/main" id="{050DCFC6-364A-4B70-AB5F-BB786D6575F5}"/>
              </a:ext>
            </a:extLst>
          </p:cNvPr>
          <p:cNvSpPr>
            <a:spLocks noGrp="1"/>
          </p:cNvSpPr>
          <p:nvPr>
            <p:ph idx="1"/>
          </p:nvPr>
        </p:nvSpPr>
        <p:spPr/>
        <p:txBody>
          <a:bodyPr>
            <a:normAutofit fontScale="62500" lnSpcReduction="20000"/>
          </a:bodyPr>
          <a:lstStyle/>
          <a:p>
            <a:pPr fontAlgn="base"/>
            <a:r>
              <a:rPr lang="en-US" dirty="0">
                <a:solidFill>
                  <a:schemeClr val="bg1"/>
                </a:solidFill>
              </a:rPr>
              <a:t>There are extensions of the training of the linear model called regularization methods. These seek to both minimize the sum of the squared error of the model on the training data (using ordinary least squares) but also to reduce the complexity of the model (like the number or absolute size of the sum of all coefficients in the model).</a:t>
            </a:r>
          </a:p>
          <a:p>
            <a:pPr fontAlgn="base"/>
            <a:r>
              <a:rPr lang="en-US" dirty="0"/>
              <a:t>Two popular examples of regularization procedures for linear regression are:</a:t>
            </a:r>
          </a:p>
          <a:p>
            <a:pPr fontAlgn="base"/>
            <a:r>
              <a:rPr lang="en-US" dirty="0">
                <a:hlinkClick r:id="rId2"/>
              </a:rPr>
              <a:t>Lasso Regression</a:t>
            </a:r>
            <a:r>
              <a:rPr lang="en-US" dirty="0"/>
              <a:t>: where Ordinary Least Squares is modified to also minimize the absolute sum of the coefficients (called L1 regularization).</a:t>
            </a:r>
          </a:p>
          <a:p>
            <a:pPr fontAlgn="base"/>
            <a:r>
              <a:rPr lang="en-US" dirty="0">
                <a:hlinkClick r:id="rId3"/>
              </a:rPr>
              <a:t>Ridge Regression</a:t>
            </a:r>
            <a:r>
              <a:rPr lang="en-US" dirty="0"/>
              <a:t>: where Ordinary Least Squares is modified to also minimize the squared absolute sum of the coefficients (called L2 regularization).</a:t>
            </a:r>
          </a:p>
          <a:p>
            <a:pPr fontAlgn="base"/>
            <a:r>
              <a:rPr lang="en-US" dirty="0">
                <a:solidFill>
                  <a:schemeClr val="bg1"/>
                </a:solidFill>
              </a:rPr>
              <a:t>These methods are effective to use when there is collinearity in your input values and ordinary least squares would overfit the training data.</a:t>
            </a:r>
          </a:p>
          <a:p>
            <a:pPr fontAlgn="base"/>
            <a:r>
              <a:rPr lang="en-US" dirty="0">
                <a:solidFill>
                  <a:schemeClr val="bg1"/>
                </a:solidFill>
              </a:rPr>
              <a:t>Now that you know some techniques to learn the coefficients in a linear regression model, let’s look at how we can use a model to make predictions on new data.</a:t>
            </a:r>
          </a:p>
          <a:p>
            <a:endParaRPr lang="en-IN" dirty="0"/>
          </a:p>
        </p:txBody>
      </p:sp>
    </p:spTree>
    <p:extLst>
      <p:ext uri="{BB962C8B-B14F-4D97-AF65-F5344CB8AC3E}">
        <p14:creationId xmlns:p14="http://schemas.microsoft.com/office/powerpoint/2010/main" val="1761505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1790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Linear Regression for Machine Learning </vt:lpstr>
      <vt:lpstr>Isn’t Linear Regression from Statistics? </vt:lpstr>
      <vt:lpstr>Types of linear regression </vt:lpstr>
      <vt:lpstr>Linear Regression Model Representation </vt:lpstr>
      <vt:lpstr>Linear Regression Learning the Model </vt:lpstr>
      <vt:lpstr>1. Simple Linear Regression </vt:lpstr>
      <vt:lpstr>2. Ordinary Least Squares </vt:lpstr>
      <vt:lpstr>3. Gradient Descent </vt:lpstr>
      <vt:lpstr>4. Regularization </vt:lpstr>
      <vt:lpstr>Making Predictions with Linear Regression </vt:lpstr>
      <vt:lpstr>PowerPoint Presentation</vt:lpstr>
      <vt:lpstr>Preparing Data For Linear Regression </vt:lpstr>
      <vt:lpstr>Summary / Topics covered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for Machine Learning </dc:title>
  <dc:creator> </dc:creator>
  <cp:lastModifiedBy> </cp:lastModifiedBy>
  <cp:revision>4</cp:revision>
  <dcterms:created xsi:type="dcterms:W3CDTF">2020-01-21T18:52:43Z</dcterms:created>
  <dcterms:modified xsi:type="dcterms:W3CDTF">2020-01-21T19:30:26Z</dcterms:modified>
</cp:coreProperties>
</file>