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ora" pitchFamily="2" charset="77"/>
      <p:regular r:id="rId14"/>
      <p:bold r:id="rId15"/>
      <p:italic r:id="rId16"/>
      <p:boldItalic r:id="rId17"/>
    </p:embeddedFont>
    <p:embeddedFont>
      <p:font typeface="Lora Medium" panose="020F0502020204030204" pitchFamily="34" charset="0"/>
      <p:regular r:id="rId18"/>
      <p:bold r:id="rId19"/>
      <p:italic r:id="rId20"/>
      <p:boldItalic r:id="rId21"/>
    </p:embeddedFont>
    <p:embeddedFont>
      <p:font typeface="Lora SemiBold" pitchFamily="2" charset="77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1"/>
  </p:normalViewPr>
  <p:slideViewPr>
    <p:cSldViewPr snapToGrid="0">
      <p:cViewPr varScale="1">
        <p:scale>
          <a:sx n="137" d="100"/>
          <a:sy n="137" d="100"/>
        </p:scale>
        <p:origin x="9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544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544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f9544c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6f9544c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9544c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9544c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50cb08f8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50cb08f8e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544c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544c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544c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544c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544c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544c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50cb08f8e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750cb08f8e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50cb08f8e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50cb08f8e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50cb08f8e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50cb08f8e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50cb08f8e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750cb08f8e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Akshita Gadiparthi</a:t>
            </a:r>
            <a:endParaRPr dirty="0"/>
          </a:p>
        </p:txBody>
      </p:sp>
      <p:sp>
        <p:nvSpPr>
          <p:cNvPr id="68" name="Google Shape;68;p13"/>
          <p:cNvSpPr txBox="1"/>
          <p:nvPr/>
        </p:nvSpPr>
        <p:spPr>
          <a:xfrm>
            <a:off x="454300" y="2881800"/>
            <a:ext cx="64491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British Airways Customer Reviews Analysis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ora SemiBold"/>
                <a:ea typeface="Lora SemiBold"/>
                <a:cs typeface="Lora SemiBold"/>
                <a:sym typeface="Lora SemiBold"/>
              </a:rPr>
              <a:t>Areas of Improvement</a:t>
            </a:r>
            <a:endParaRPr sz="1700"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138" name="Google Shape;138;p22"/>
          <p:cNvSpPr txBox="1">
            <a:spLocks noGrp="1"/>
          </p:cNvSpPr>
          <p:nvPr>
            <p:ph type="body" idx="1"/>
          </p:nvPr>
        </p:nvSpPr>
        <p:spPr>
          <a:xfrm>
            <a:off x="52825" y="1457250"/>
            <a:ext cx="2981400" cy="3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Lora Medium"/>
              <a:buChar char="●"/>
            </a:pPr>
            <a:r>
              <a:rPr lang="en" sz="1600">
                <a:latin typeface="Lora Medium"/>
                <a:ea typeface="Lora Medium"/>
                <a:cs typeface="Lora Medium"/>
                <a:sym typeface="Lora Medium"/>
              </a:rPr>
              <a:t>Identifying recurring themes in negative reviews, such as discomfort in economy class, delays, or poor customer service.</a:t>
            </a:r>
            <a:endParaRPr sz="1600">
              <a:latin typeface="Lora Medium"/>
              <a:ea typeface="Lora Medium"/>
              <a:cs typeface="Lora Medium"/>
              <a:sym typeface="Lora Medium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Lora Medium"/>
              <a:buChar char="●"/>
            </a:pPr>
            <a:r>
              <a:rPr lang="en" sz="1600">
                <a:latin typeface="Lora Medium"/>
                <a:ea typeface="Lora Medium"/>
                <a:cs typeface="Lora Medium"/>
                <a:sym typeface="Lora Medium"/>
              </a:rPr>
              <a:t>Providing targeted recommendations to address these issues, such as upgrading seats, enhancing crew training, or improving in-flight amenities.</a:t>
            </a:r>
            <a:endParaRPr sz="1600">
              <a:latin typeface="Lora Medium"/>
              <a:ea typeface="Lora Medium"/>
              <a:cs typeface="Lora Medium"/>
              <a:sym typeface="Lora Medium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latin typeface="Lora Medium"/>
              <a:ea typeface="Lora Medium"/>
              <a:cs typeface="Lora Medium"/>
              <a:sym typeface="Lora Medium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 rotWithShape="1">
          <a:blip r:embed="rId3">
            <a:alphaModFix/>
          </a:blip>
          <a:srcRect l="21135"/>
          <a:stretch/>
        </p:blipFill>
        <p:spPr>
          <a:xfrm>
            <a:off x="4317150" y="438224"/>
            <a:ext cx="3890967" cy="2755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 rotWithShape="1">
          <a:blip r:embed="rId4">
            <a:alphaModFix/>
          </a:blip>
          <a:srcRect l="6604" r="6604"/>
          <a:stretch/>
        </p:blipFill>
        <p:spPr>
          <a:xfrm>
            <a:off x="4317150" y="3301319"/>
            <a:ext cx="1935230" cy="1403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 rotWithShape="1">
          <a:blip r:embed="rId5">
            <a:alphaModFix/>
          </a:blip>
          <a:srcRect l="6001" r="5993"/>
          <a:stretch/>
        </p:blipFill>
        <p:spPr>
          <a:xfrm>
            <a:off x="6356200" y="3301320"/>
            <a:ext cx="1851925" cy="1403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2"/>
          </p:nvPr>
        </p:nvSpPr>
        <p:spPr>
          <a:xfrm>
            <a:off x="4670175" y="724200"/>
            <a:ext cx="44181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1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Lora Medium"/>
                <a:ea typeface="Lora Medium"/>
                <a:cs typeface="Lora Medium"/>
                <a:sym typeface="Lora Medium"/>
              </a:rPr>
              <a:t>1.By acting on these insights, British Airways can enhance the travel experience for passengers, leading to increased customer satisfaction and loyalty. This, in turn, can result in higher profitability and a stronger competitive position in the airline industry.</a:t>
            </a:r>
            <a:endParaRPr>
              <a:latin typeface="Lora Medium"/>
              <a:ea typeface="Lora Medium"/>
              <a:cs typeface="Lora Medium"/>
              <a:sym typeface="Lora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Lora Medium"/>
                <a:ea typeface="Lora Medium"/>
                <a:cs typeface="Lora Medium"/>
                <a:sym typeface="Lora Medium"/>
              </a:rPr>
              <a:t>2. By continuously improving and adapting based on customer feedback, British Airways can attract more passengers, increase market share, and maintain its reputation as a preferred airline for travelers seeking comfort and excellent service.</a:t>
            </a:r>
            <a:endParaRPr>
              <a:latin typeface="Lora Medium"/>
              <a:ea typeface="Lora Medium"/>
              <a:cs typeface="Lora Medium"/>
              <a:sym typeface="Lora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50125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 SemiBold"/>
                <a:ea typeface="Lora SemiBold"/>
                <a:cs typeface="Lora SemiBold"/>
                <a:sym typeface="Lora SemiBold"/>
              </a:rPr>
              <a:t>INTRODUCTION</a:t>
            </a:r>
            <a:endParaRPr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223300" y="918250"/>
            <a:ext cx="7555800" cy="38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ora Medium"/>
                <a:ea typeface="Lora Medium"/>
                <a:cs typeface="Lora Medium"/>
                <a:sym typeface="Lora Medium"/>
              </a:rPr>
              <a:t>To analyze the customer experience of traveling with British Airways, we focus on evaluating the comfort and convenience provided by the airline. </a:t>
            </a:r>
            <a:endParaRPr sz="1800">
              <a:solidFill>
                <a:schemeClr val="dk2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ora Medium"/>
                <a:ea typeface="Lora Medium"/>
                <a:cs typeface="Lora Medium"/>
                <a:sym typeface="Lora Medium"/>
              </a:rPr>
              <a:t>This involves assessing aspects such as the seating arrangement, in-flight ambiance, and the quality of service offered by the crew. By examining customer reviews and ratings, we can identify the airline's strengths and pinpoint areas needing improvement like</a:t>
            </a:r>
            <a:endParaRPr sz="1800">
              <a:solidFill>
                <a:schemeClr val="dk2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ora Medium"/>
                <a:ea typeface="Lora Medium"/>
                <a:cs typeface="Lora Medium"/>
                <a:sym typeface="Lora Medium"/>
              </a:rPr>
              <a:t>comfort and seating,in-flight experience,service quality,areas for improvement.</a:t>
            </a:r>
            <a:endParaRPr>
              <a:solidFill>
                <a:schemeClr val="dk2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460950" y="1890200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ora Medium"/>
              <a:buChar char="●"/>
            </a:pPr>
            <a:r>
              <a:rPr lang="en">
                <a:solidFill>
                  <a:schemeClr val="dk2"/>
                </a:solidFill>
                <a:latin typeface="Lora Medium"/>
                <a:ea typeface="Lora Medium"/>
                <a:cs typeface="Lora Medium"/>
                <a:sym typeface="Lora Medium"/>
              </a:rPr>
              <a:t>Collection of customer reviews from multiple platforms (e.g., Trustpilot, Google Reviews, social media).</a:t>
            </a:r>
            <a:endParaRPr>
              <a:solidFill>
                <a:schemeClr val="dk2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ora Medium"/>
              <a:buChar char="●"/>
            </a:pPr>
            <a:r>
              <a:rPr lang="en">
                <a:solidFill>
                  <a:schemeClr val="dk2"/>
                </a:solidFill>
                <a:latin typeface="Lora Medium"/>
                <a:ea typeface="Lora Medium"/>
                <a:cs typeface="Lora Medium"/>
                <a:sym typeface="Lora Medium"/>
              </a:rPr>
              <a:t>Categorization of reviews into various aspects such as customer service, in-flight experience, punctuality, and value for money.</a:t>
            </a:r>
            <a:endParaRPr>
              <a:solidFill>
                <a:schemeClr val="dk2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ora Medium"/>
              <a:buChar char="●"/>
            </a:pPr>
            <a:r>
              <a:rPr lang="en">
                <a:solidFill>
                  <a:schemeClr val="dk2"/>
                </a:solidFill>
                <a:latin typeface="Lora Medium"/>
                <a:ea typeface="Lora Medium"/>
                <a:cs typeface="Lora Medium"/>
                <a:sym typeface="Lora Medium"/>
              </a:rPr>
              <a:t>To provide actionable insights for British Airways to enhance customer experience.</a:t>
            </a:r>
            <a:endParaRPr>
              <a:solidFill>
                <a:schemeClr val="dk2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ora Medium"/>
              <a:buChar char="●"/>
            </a:pPr>
            <a:r>
              <a:rPr lang="en">
                <a:solidFill>
                  <a:schemeClr val="dk2"/>
                </a:solidFill>
                <a:latin typeface="Lora Medium"/>
                <a:ea typeface="Lora Medium"/>
                <a:cs typeface="Lora Medium"/>
                <a:sym typeface="Lora Medium"/>
              </a:rPr>
              <a:t>To identify common customer pain points and areas of excellence.</a:t>
            </a:r>
            <a:endParaRPr>
              <a:solidFill>
                <a:schemeClr val="dk2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252175" y="205975"/>
            <a:ext cx="8133300" cy="1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latin typeface="Lora SemiBold"/>
                <a:ea typeface="Lora SemiBold"/>
                <a:cs typeface="Lora SemiBold"/>
                <a:sym typeface="Lora SemiBold"/>
              </a:rPr>
              <a:t>OBJECTIVES</a:t>
            </a:r>
            <a:endParaRPr sz="3800">
              <a:solidFill>
                <a:schemeClr val="lt1"/>
              </a:solidFill>
              <a:latin typeface="Lora SemiBold"/>
              <a:ea typeface="Lora SemiBold"/>
              <a:cs typeface="Lora SemiBold"/>
              <a:sym typeface="Lora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227000" y="1392600"/>
            <a:ext cx="3192000" cy="23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 Medium"/>
                <a:ea typeface="Lora Medium"/>
                <a:cs typeface="Lora Medium"/>
                <a:sym typeface="Lora Medium"/>
              </a:rPr>
              <a:t>Data Scraping of some services</a:t>
            </a:r>
            <a:endParaRPr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Lora Medium"/>
              <a:buChar char="●"/>
            </a:pPr>
            <a:r>
              <a:rPr lang="en" sz="2100">
                <a:latin typeface="Lora Medium"/>
                <a:ea typeface="Lora Medium"/>
                <a:cs typeface="Lora Medium"/>
                <a:sym typeface="Lora Medium"/>
              </a:rPr>
              <a:t>Comfort seating</a:t>
            </a:r>
            <a:endParaRPr sz="2100">
              <a:latin typeface="Lora Medium"/>
              <a:ea typeface="Lora Medium"/>
              <a:cs typeface="Lora Medium"/>
              <a:sym typeface="Lora Medium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Lora Medium"/>
              <a:buChar char="●"/>
            </a:pPr>
            <a:r>
              <a:rPr lang="en" sz="2100">
                <a:latin typeface="Lora Medium"/>
                <a:ea typeface="Lora Medium"/>
                <a:cs typeface="Lora Medium"/>
                <a:sym typeface="Lora Medium"/>
              </a:rPr>
              <a:t>In-flight experience</a:t>
            </a:r>
            <a:endParaRPr sz="2100">
              <a:latin typeface="Lora Medium"/>
              <a:ea typeface="Lora Medium"/>
              <a:cs typeface="Lora Medium"/>
              <a:sym typeface="Lora Medium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Lora Medium"/>
              <a:buChar char="●"/>
            </a:pPr>
            <a:r>
              <a:rPr lang="en" sz="2100">
                <a:latin typeface="Lora Medium"/>
                <a:ea typeface="Lora Medium"/>
                <a:cs typeface="Lora Medium"/>
                <a:sym typeface="Lora Medium"/>
              </a:rPr>
              <a:t>Service quality</a:t>
            </a:r>
            <a:endParaRPr sz="2100">
              <a:latin typeface="Lora Medium"/>
              <a:ea typeface="Lora Medium"/>
              <a:cs typeface="Lora Medium"/>
              <a:sym typeface="Lora Medium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Lora Medium"/>
              <a:buChar char="●"/>
            </a:pPr>
            <a:r>
              <a:rPr lang="en" sz="2100">
                <a:latin typeface="Lora Medium"/>
                <a:ea typeface="Lora Medium"/>
                <a:cs typeface="Lora Medium"/>
                <a:sym typeface="Lora Medium"/>
              </a:rPr>
              <a:t>Call service</a:t>
            </a:r>
            <a:endParaRPr sz="2100">
              <a:latin typeface="Lora Medium"/>
              <a:ea typeface="Lora Medium"/>
              <a:cs typeface="Lora Medium"/>
              <a:sym typeface="Lora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Scraping</a:t>
            </a:r>
            <a:endParaRPr/>
          </a:p>
        </p:txBody>
      </p:sp>
      <p:cxnSp>
        <p:nvCxnSpPr>
          <p:cNvPr id="92" name="Google Shape;92;p17"/>
          <p:cNvCxnSpPr/>
          <p:nvPr/>
        </p:nvCxnSpPr>
        <p:spPr>
          <a:xfrm>
            <a:off x="420075" y="2790116"/>
            <a:ext cx="8336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grpSp>
        <p:nvGrpSpPr>
          <p:cNvPr id="93" name="Google Shape;93;p17"/>
          <p:cNvGrpSpPr/>
          <p:nvPr/>
        </p:nvGrpSpPr>
        <p:grpSpPr>
          <a:xfrm>
            <a:off x="648675" y="1581271"/>
            <a:ext cx="196200" cy="1306800"/>
            <a:chOff x="648675" y="1657471"/>
            <a:chExt cx="196200" cy="1306800"/>
          </a:xfrm>
        </p:grpSpPr>
        <p:sp>
          <p:nvSpPr>
            <p:cNvPr id="94" name="Google Shape;94;p17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" name="Google Shape;95;p17"/>
            <p:cNvCxnSpPr>
              <a:stCxn id="94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sp>
        <p:nvSpPr>
          <p:cNvPr id="96" name="Google Shape;96;p17"/>
          <p:cNvSpPr txBox="1">
            <a:spLocks noGrp="1"/>
          </p:cNvSpPr>
          <p:nvPr>
            <p:ph type="body" idx="4294967295"/>
          </p:nvPr>
        </p:nvSpPr>
        <p:spPr>
          <a:xfrm>
            <a:off x="823805" y="1299975"/>
            <a:ext cx="2662200" cy="9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Lora Medium"/>
                <a:ea typeface="Lora Medium"/>
                <a:cs typeface="Lora Medium"/>
                <a:sym typeface="Lora Medium"/>
              </a:rPr>
              <a:t>Comfort and seating</a:t>
            </a:r>
            <a:endParaRPr sz="1400">
              <a:latin typeface="Lora Medium"/>
              <a:ea typeface="Lora Medium"/>
              <a:cs typeface="Lora Medium"/>
              <a:sym typeface="Lora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Lora Medium"/>
                <a:ea typeface="Lora Medium"/>
                <a:cs typeface="Lora Medium"/>
                <a:sym typeface="Lora Medium"/>
              </a:rPr>
              <a:t>Rating: 3.5</a:t>
            </a:r>
            <a:endParaRPr sz="1400">
              <a:latin typeface="Lora Medium"/>
              <a:ea typeface="Lora Medium"/>
              <a:cs typeface="Lora Medium"/>
              <a:sym typeface="Lora Medium"/>
            </a:endParaRPr>
          </a:p>
        </p:txBody>
      </p:sp>
      <p:grpSp>
        <p:nvGrpSpPr>
          <p:cNvPr id="97" name="Google Shape;97;p17"/>
          <p:cNvGrpSpPr/>
          <p:nvPr/>
        </p:nvGrpSpPr>
        <p:grpSpPr>
          <a:xfrm>
            <a:off x="2512925" y="2692171"/>
            <a:ext cx="196200" cy="1404905"/>
            <a:chOff x="2512925" y="2768371"/>
            <a:chExt cx="196200" cy="1404905"/>
          </a:xfrm>
        </p:grpSpPr>
        <p:cxnSp>
          <p:nvCxnSpPr>
            <p:cNvPr id="98" name="Google Shape;98;p17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99" name="Google Shape;99;p17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17"/>
          <p:cNvSpPr txBox="1">
            <a:spLocks noGrp="1"/>
          </p:cNvSpPr>
          <p:nvPr>
            <p:ph type="body" idx="4294967295"/>
          </p:nvPr>
        </p:nvSpPr>
        <p:spPr>
          <a:xfrm>
            <a:off x="2693150" y="3854675"/>
            <a:ext cx="2662200" cy="9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Lora Medium"/>
                <a:ea typeface="Lora Medium"/>
                <a:cs typeface="Lora Medium"/>
                <a:sym typeface="Lora Medium"/>
              </a:rPr>
              <a:t>In-flight Experience</a:t>
            </a:r>
            <a:endParaRPr sz="1400">
              <a:latin typeface="Lora Medium"/>
              <a:ea typeface="Lora Medium"/>
              <a:cs typeface="Lora Medium"/>
              <a:sym typeface="Lora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Lora Medium"/>
                <a:ea typeface="Lora Medium"/>
                <a:cs typeface="Lora Medium"/>
                <a:sym typeface="Lora Medium"/>
              </a:rPr>
              <a:t>Rating: 4.0</a:t>
            </a:r>
            <a:endParaRPr sz="1400">
              <a:latin typeface="Lora Medium"/>
              <a:ea typeface="Lora Medium"/>
              <a:cs typeface="Lora Medium"/>
              <a:sym typeface="Lora Medium"/>
            </a:endParaRPr>
          </a:p>
        </p:txBody>
      </p:sp>
      <p:grpSp>
        <p:nvGrpSpPr>
          <p:cNvPr id="101" name="Google Shape;101;p17"/>
          <p:cNvGrpSpPr/>
          <p:nvPr/>
        </p:nvGrpSpPr>
        <p:grpSpPr>
          <a:xfrm>
            <a:off x="4279200" y="1483171"/>
            <a:ext cx="196200" cy="1404900"/>
            <a:chOff x="4279200" y="1559371"/>
            <a:chExt cx="196200" cy="1404900"/>
          </a:xfrm>
        </p:grpSpPr>
        <p:cxnSp>
          <p:nvCxnSpPr>
            <p:cNvPr id="102" name="Google Shape;102;p17"/>
            <p:cNvCxnSpPr>
              <a:stCxn id="103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103" name="Google Shape;103;p17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7"/>
          <p:cNvSpPr txBox="1">
            <a:spLocks noGrp="1"/>
          </p:cNvSpPr>
          <p:nvPr>
            <p:ph type="body" idx="4294967295"/>
          </p:nvPr>
        </p:nvSpPr>
        <p:spPr>
          <a:xfrm>
            <a:off x="4454449" y="1299975"/>
            <a:ext cx="2662200" cy="9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Lora Medium"/>
                <a:ea typeface="Lora Medium"/>
                <a:cs typeface="Lora Medium"/>
                <a:sym typeface="Lora Medium"/>
              </a:rPr>
              <a:t>Service Quality</a:t>
            </a:r>
            <a:endParaRPr sz="1400">
              <a:latin typeface="Lora Medium"/>
              <a:ea typeface="Lora Medium"/>
              <a:cs typeface="Lora Medium"/>
              <a:sym typeface="Lora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Lora Medium"/>
                <a:ea typeface="Lora Medium"/>
                <a:cs typeface="Lora Medium"/>
                <a:sym typeface="Lora Medium"/>
              </a:rPr>
              <a:t>Rating: 5.0</a:t>
            </a:r>
            <a:endParaRPr sz="1400">
              <a:latin typeface="Lora Medium"/>
              <a:ea typeface="Lora Medium"/>
              <a:cs typeface="Lora Medium"/>
              <a:sym typeface="Lora Medium"/>
            </a:endParaRPr>
          </a:p>
        </p:txBody>
      </p:sp>
      <p:grpSp>
        <p:nvGrpSpPr>
          <p:cNvPr id="105" name="Google Shape;105;p17"/>
          <p:cNvGrpSpPr/>
          <p:nvPr/>
        </p:nvGrpSpPr>
        <p:grpSpPr>
          <a:xfrm>
            <a:off x="6045475" y="2692171"/>
            <a:ext cx="196200" cy="1404905"/>
            <a:chOff x="6045475" y="2768371"/>
            <a:chExt cx="196200" cy="1404905"/>
          </a:xfrm>
        </p:grpSpPr>
        <p:cxnSp>
          <p:nvCxnSpPr>
            <p:cNvPr id="106" name="Google Shape;106;p17"/>
            <p:cNvCxnSpPr/>
            <p:nvPr/>
          </p:nvCxnSpPr>
          <p:spPr>
            <a:xfrm>
              <a:off x="6143575" y="2964276"/>
              <a:ext cx="0" cy="12090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107" name="Google Shape;107;p17"/>
            <p:cNvSpPr/>
            <p:nvPr/>
          </p:nvSpPr>
          <p:spPr>
            <a:xfrm>
              <a:off x="60454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17"/>
          <p:cNvSpPr txBox="1">
            <a:spLocks noGrp="1"/>
          </p:cNvSpPr>
          <p:nvPr>
            <p:ph type="body" idx="4294967295"/>
          </p:nvPr>
        </p:nvSpPr>
        <p:spPr>
          <a:xfrm>
            <a:off x="6225720" y="3854675"/>
            <a:ext cx="2662200" cy="9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Lora Medium"/>
                <a:ea typeface="Lora Medium"/>
                <a:cs typeface="Lora Medium"/>
                <a:sym typeface="Lora Medium"/>
              </a:rPr>
              <a:t>Call Service</a:t>
            </a:r>
            <a:endParaRPr sz="1400">
              <a:latin typeface="Lora Medium"/>
              <a:ea typeface="Lora Medium"/>
              <a:cs typeface="Lora Medium"/>
              <a:sym typeface="Lora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Lora Medium"/>
                <a:ea typeface="Lora Medium"/>
                <a:cs typeface="Lora Medium"/>
                <a:sym typeface="Lora Medium"/>
              </a:rPr>
              <a:t>Rating: 4.5</a:t>
            </a:r>
            <a:endParaRPr sz="1400">
              <a:latin typeface="Lora Medium"/>
              <a:ea typeface="Lora Medium"/>
              <a:cs typeface="Lora Medium"/>
              <a:sym typeface="Lora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scraping through python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426720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00175"/>
            <a:ext cx="5629482" cy="299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133414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24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 Medium"/>
                <a:ea typeface="Lora Medium"/>
                <a:cs typeface="Lora Medium"/>
                <a:sym typeface="Lora Medium"/>
              </a:rPr>
              <a:t>Areas to work by analyzing customer reviews</a:t>
            </a:r>
            <a:endParaRPr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98250" y="947125"/>
            <a:ext cx="8518500" cy="40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1.</a:t>
            </a:r>
            <a:r>
              <a:rPr lang="en" sz="1800" b="1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 Communication and navigation information</a:t>
            </a:r>
            <a:r>
              <a:rPr lang="en" sz="1800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 to the customers have to be                      highly increased as customers are facing a lot of problems by services given by airlines mainly in connecting flights.</a:t>
            </a:r>
            <a:endParaRPr sz="1800">
              <a:solidFill>
                <a:schemeClr val="lt2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2. Complaint about  </a:t>
            </a:r>
            <a:r>
              <a:rPr lang="en" sz="1800" b="1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old business class seatings.</a:t>
            </a:r>
            <a:endParaRPr sz="1800" b="1">
              <a:solidFill>
                <a:schemeClr val="lt2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2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3. </a:t>
            </a:r>
            <a:r>
              <a:rPr lang="en" sz="1800" b="1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Economy class facilities must be increased </a:t>
            </a:r>
            <a:r>
              <a:rPr lang="en" sz="1800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as very low ratings is given over all services like legroom,seat comfort,staff service,food and beverages,inflight entertainment,etc.</a:t>
            </a:r>
            <a:endParaRPr sz="1800">
              <a:solidFill>
                <a:schemeClr val="lt2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4. For business class </a:t>
            </a:r>
            <a:r>
              <a:rPr lang="en" sz="1800" b="1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ground service rating is low.</a:t>
            </a:r>
            <a:endParaRPr sz="1800">
              <a:solidFill>
                <a:schemeClr val="lt2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</Words>
  <Application>Microsoft Macintosh PowerPoint</Application>
  <PresentationFormat>On-screen Show (16:9)</PresentationFormat>
  <Paragraphs>41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Lora</vt:lpstr>
      <vt:lpstr>Roboto</vt:lpstr>
      <vt:lpstr>Lora Medium</vt:lpstr>
      <vt:lpstr>Lora SemiBold</vt:lpstr>
      <vt:lpstr>Arial</vt:lpstr>
      <vt:lpstr>Material</vt:lpstr>
      <vt:lpstr>Akshita Gadiparthi</vt:lpstr>
      <vt:lpstr>INTRODUCTION</vt:lpstr>
      <vt:lpstr>PowerPoint Presentation</vt:lpstr>
      <vt:lpstr>Data Scraping of some services</vt:lpstr>
      <vt:lpstr>Data Scraping</vt:lpstr>
      <vt:lpstr>Data scraping through python</vt:lpstr>
      <vt:lpstr>PowerPoint Presentation</vt:lpstr>
      <vt:lpstr>PowerPoint Presentation</vt:lpstr>
      <vt:lpstr>Areas to work by analyzing customer reviews</vt:lpstr>
      <vt:lpstr>Areas of Improvement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Gadiparthi, Akshita</cp:lastModifiedBy>
  <cp:revision>1</cp:revision>
  <dcterms:modified xsi:type="dcterms:W3CDTF">2025-02-11T02:37:12Z</dcterms:modified>
</cp:coreProperties>
</file>