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1dcdd866_0_14:notes"/>
          <p:cNvSpPr/>
          <p:nvPr>
            <p:ph idx="2" type="sldImg"/>
          </p:nvPr>
        </p:nvSpPr>
        <p:spPr>
          <a:xfrm>
            <a:off x="38130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1dcdd8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91c4f624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91c4f624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91dcdd86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91dcdd86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91dcdd86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91dcdd86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91dcdd86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91dcdd86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91dcdd866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91dcdd866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180" y="-64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90" name="Google Shape;90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91" name="Google Shape;91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92" name="Google Shape;92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93" name="Google Shape;93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94" name="Google Shape;94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95" name="Google Shape;95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96" name="Google Shape;96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97" name="Google Shape;97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3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100" name="Google Shape;100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1" name="Google Shape;101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2" name="Google Shape;102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3" name="Google Shape;103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4" name="Google Shape;104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5" name="Google Shape;105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6" name="Google Shape;106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7" name="Google Shape;107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108" name="Google Shape;108;p13"/>
          <p:cNvGrpSpPr/>
          <p:nvPr/>
        </p:nvGrpSpPr>
        <p:grpSpPr>
          <a:xfrm rot="1713340">
            <a:off x="283612" y="1816744"/>
            <a:ext cx="92358" cy="248646"/>
            <a:chOff x="3598964" y="244675"/>
            <a:chExt cx="98810" cy="255406"/>
          </a:xfrm>
        </p:grpSpPr>
        <p:sp>
          <p:nvSpPr>
            <p:cNvPr id="109" name="Google Shape;109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10" name="Google Shape;110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11" name="Google Shape;111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12" name="Google Shape;112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13" name="Google Shape;113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14" name="Google Shape;114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15" name="Google Shape;115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16" name="Google Shape;116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3730294" y="1776875"/>
            <a:ext cx="118572" cy="328376"/>
            <a:chOff x="3598964" y="244675"/>
            <a:chExt cx="98810" cy="255406"/>
          </a:xfrm>
        </p:grpSpPr>
        <p:sp>
          <p:nvSpPr>
            <p:cNvPr id="118" name="Google Shape;118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19" name="Google Shape;119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20" name="Google Shape;120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21" name="Google Shape;121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23" name="Google Shape;123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24" name="Google Shape;124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25" name="Google Shape;125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3848877" y="1776875"/>
            <a:ext cx="118572" cy="328376"/>
            <a:chOff x="3598964" y="244675"/>
            <a:chExt cx="98810" cy="255406"/>
          </a:xfrm>
        </p:grpSpPr>
        <p:sp>
          <p:nvSpPr>
            <p:cNvPr id="127" name="Google Shape;127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28" name="Google Shape;128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29" name="Google Shape;129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0" name="Google Shape;130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1" name="Google Shape;131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2" name="Google Shape;132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4" name="Google Shape;134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135" name="Google Shape;135;p13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136" name="Google Shape;136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7" name="Google Shape;137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8" name="Google Shape;138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9" name="Google Shape;139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40" name="Google Shape;140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41" name="Google Shape;141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42" name="Google Shape;142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43" name="Google Shape;143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144" name="Google Shape;144;p13"/>
          <p:cNvSpPr txBox="1"/>
          <p:nvPr>
            <p:ph type="ctrTitle"/>
          </p:nvPr>
        </p:nvSpPr>
        <p:spPr>
          <a:xfrm>
            <a:off x="502075" y="1522613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Text Classification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575552" y="2852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{Your Name}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{University}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6" name="Google Shape;14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99" y="4081500"/>
            <a:ext cx="2847248" cy="6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/>
        </p:nvSpPr>
        <p:spPr>
          <a:xfrm>
            <a:off x="-15599" y="4668943"/>
            <a:ext cx="4593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325" lIns="112325" spcFirstLastPara="1" rIns="112325" wrap="square" tIns="112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DEDED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Coding the next generation of automation applications</a:t>
            </a:r>
            <a:endParaRPr sz="1300">
              <a:solidFill>
                <a:srgbClr val="EDEDED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8" name="Google Shape;14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97" y="160747"/>
            <a:ext cx="2076050" cy="2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5" y="11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4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157" name="Google Shape;157;p14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58" name="Google Shape;158;p14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59" name="Google Shape;159;p14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60" name="Google Shape;160;p14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61" name="Google Shape;161;p14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62" name="Google Shape;162;p14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63" name="Google Shape;163;p14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64" name="Google Shape;164;p14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165" name="Google Shape;165;p14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166" name="Google Shape;166;p14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67" name="Google Shape;167;p14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68" name="Google Shape;168;p14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69" name="Google Shape;169;p14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70" name="Google Shape;170;p14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71" name="Google Shape;171;p14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72" name="Google Shape;172;p14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73" name="Google Shape;173;p14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174" name="Google Shape;174;p14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175" name="Google Shape;175;p14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76" name="Google Shape;176;p14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77" name="Google Shape;177;p14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78" name="Google Shape;178;p14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79" name="Google Shape;179;p14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80" name="Google Shape;180;p14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81" name="Google Shape;181;p14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82" name="Google Shape;182;p14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183" name="Google Shape;183;p14"/>
          <p:cNvGrpSpPr/>
          <p:nvPr/>
        </p:nvGrpSpPr>
        <p:grpSpPr>
          <a:xfrm>
            <a:off x="474677" y="4373725"/>
            <a:ext cx="118572" cy="328376"/>
            <a:chOff x="3598964" y="244675"/>
            <a:chExt cx="98810" cy="255406"/>
          </a:xfrm>
        </p:grpSpPr>
        <p:sp>
          <p:nvSpPr>
            <p:cNvPr id="184" name="Google Shape;184;p14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85" name="Google Shape;185;p14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86" name="Google Shape;186;p14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87" name="Google Shape;187;p14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88" name="Google Shape;188;p14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89" name="Google Shape;189;p14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90" name="Google Shape;190;p14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91" name="Google Shape;191;p14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192" name="Google Shape;192;p14"/>
          <p:cNvSpPr txBox="1"/>
          <p:nvPr>
            <p:ph type="title"/>
          </p:nvPr>
        </p:nvSpPr>
        <p:spPr>
          <a:xfrm>
            <a:off x="593250" y="1051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Engineering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593250" y="1811525"/>
            <a:ext cx="7885800" cy="1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What are the different Feature engineering techniques that you are going to use?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Like data cleaning, augmentation, reductions, embedding etc..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Data visualization if any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Like Correlation among labels and feature, frequency graphs etc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Not more than 2 slides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4" name="Google Shape;194;p14"/>
          <p:cNvGrpSpPr/>
          <p:nvPr/>
        </p:nvGrpSpPr>
        <p:grpSpPr>
          <a:xfrm>
            <a:off x="2142852" y="3678325"/>
            <a:ext cx="118572" cy="328376"/>
            <a:chOff x="3598964" y="244675"/>
            <a:chExt cx="98810" cy="255406"/>
          </a:xfrm>
        </p:grpSpPr>
        <p:sp>
          <p:nvSpPr>
            <p:cNvPr id="195" name="Google Shape;195;p14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96" name="Google Shape;196;p14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97" name="Google Shape;197;p14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98" name="Google Shape;198;p14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99" name="Google Shape;199;p14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00" name="Google Shape;200;p14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01" name="Google Shape;201;p14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02" name="Google Shape;202;p14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203" name="Google Shape;203;p14"/>
          <p:cNvGrpSpPr/>
          <p:nvPr/>
        </p:nvGrpSpPr>
        <p:grpSpPr>
          <a:xfrm>
            <a:off x="2337627" y="3678325"/>
            <a:ext cx="118572" cy="328376"/>
            <a:chOff x="3598964" y="244675"/>
            <a:chExt cx="98810" cy="255406"/>
          </a:xfrm>
        </p:grpSpPr>
        <p:sp>
          <p:nvSpPr>
            <p:cNvPr id="204" name="Google Shape;204;p14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05" name="Google Shape;205;p14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06" name="Google Shape;206;p14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07" name="Google Shape;207;p14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08" name="Google Shape;208;p14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09" name="Google Shape;209;p14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10" name="Google Shape;210;p14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11" name="Google Shape;211;p14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212" name="Google Shape;212;p14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/>
          <p:nvPr/>
        </p:nvSpPr>
        <p:spPr>
          <a:xfrm>
            <a:off x="5" y="11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5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221" name="Google Shape;221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22" name="Google Shape;222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23" name="Google Shape;223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24" name="Google Shape;224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25" name="Google Shape;225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26" name="Google Shape;226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27" name="Google Shape;227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28" name="Google Shape;228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229" name="Google Shape;229;p15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230" name="Google Shape;230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31" name="Google Shape;231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32" name="Google Shape;232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33" name="Google Shape;233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34" name="Google Shape;234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35" name="Google Shape;235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36" name="Google Shape;236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37" name="Google Shape;237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239" name="Google Shape;239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40" name="Google Shape;240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41" name="Google Shape;241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42" name="Google Shape;242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43" name="Google Shape;243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44" name="Google Shape;244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45" name="Google Shape;245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46" name="Google Shape;246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247" name="Google Shape;247;p15"/>
          <p:cNvGrpSpPr/>
          <p:nvPr/>
        </p:nvGrpSpPr>
        <p:grpSpPr>
          <a:xfrm>
            <a:off x="474677" y="4373725"/>
            <a:ext cx="118572" cy="328376"/>
            <a:chOff x="3598964" y="244675"/>
            <a:chExt cx="98810" cy="255406"/>
          </a:xfrm>
        </p:grpSpPr>
        <p:sp>
          <p:nvSpPr>
            <p:cNvPr id="248" name="Google Shape;248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49" name="Google Shape;249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50" name="Google Shape;250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51" name="Google Shape;251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52" name="Google Shape;252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53" name="Google Shape;253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54" name="Google Shape;254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55" name="Google Shape;255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256" name="Google Shape;256;p15"/>
          <p:cNvGrpSpPr/>
          <p:nvPr/>
        </p:nvGrpSpPr>
        <p:grpSpPr>
          <a:xfrm>
            <a:off x="2142852" y="3678325"/>
            <a:ext cx="118572" cy="328376"/>
            <a:chOff x="3598964" y="244675"/>
            <a:chExt cx="98810" cy="255406"/>
          </a:xfrm>
        </p:grpSpPr>
        <p:sp>
          <p:nvSpPr>
            <p:cNvPr id="257" name="Google Shape;257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58" name="Google Shape;258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59" name="Google Shape;259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60" name="Google Shape;260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61" name="Google Shape;261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62" name="Google Shape;262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63" name="Google Shape;263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64" name="Google Shape;264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265" name="Google Shape;265;p15"/>
          <p:cNvGrpSpPr/>
          <p:nvPr/>
        </p:nvGrpSpPr>
        <p:grpSpPr>
          <a:xfrm>
            <a:off x="2337627" y="3678325"/>
            <a:ext cx="118572" cy="328376"/>
            <a:chOff x="3598964" y="244675"/>
            <a:chExt cx="98810" cy="255406"/>
          </a:xfrm>
        </p:grpSpPr>
        <p:sp>
          <p:nvSpPr>
            <p:cNvPr id="266" name="Google Shape;266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67" name="Google Shape;267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68" name="Google Shape;268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69" name="Google Shape;269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70" name="Google Shape;270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71" name="Google Shape;271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72" name="Google Shape;272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73" name="Google Shape;273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274" name="Google Shape;274;p15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Options Considered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What are the different model you considered/tried before reaching to final solution?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Try to explain briefly about each approach and why it was not the right choice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Not more than 1 slides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/>
          <p:nvPr/>
        </p:nvSpPr>
        <p:spPr>
          <a:xfrm>
            <a:off x="5" y="11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6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16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285" name="Google Shape;285;p16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86" name="Google Shape;286;p16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87" name="Google Shape;287;p16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88" name="Google Shape;288;p16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89" name="Google Shape;289;p16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90" name="Google Shape;290;p16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91" name="Google Shape;291;p16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92" name="Google Shape;292;p16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294" name="Google Shape;294;p16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95" name="Google Shape;295;p16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96" name="Google Shape;296;p16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97" name="Google Shape;297;p16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98" name="Google Shape;298;p16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299" name="Google Shape;299;p16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00" name="Google Shape;300;p16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01" name="Google Shape;301;p16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02" name="Google Shape;302;p16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303" name="Google Shape;303;p16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04" name="Google Shape;304;p16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05" name="Google Shape;305;p16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06" name="Google Shape;306;p16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07" name="Google Shape;307;p16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08" name="Google Shape;308;p16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09" name="Google Shape;309;p16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10" name="Google Shape;310;p16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11" name="Google Shape;311;p16"/>
          <p:cNvGrpSpPr/>
          <p:nvPr/>
        </p:nvGrpSpPr>
        <p:grpSpPr>
          <a:xfrm>
            <a:off x="474677" y="4373725"/>
            <a:ext cx="118572" cy="328376"/>
            <a:chOff x="3598964" y="244675"/>
            <a:chExt cx="98810" cy="255406"/>
          </a:xfrm>
        </p:grpSpPr>
        <p:sp>
          <p:nvSpPr>
            <p:cNvPr id="312" name="Google Shape;312;p16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13" name="Google Shape;313;p16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14" name="Google Shape;314;p16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15" name="Google Shape;315;p16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16" name="Google Shape;316;p16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17" name="Google Shape;317;p16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18" name="Google Shape;318;p16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19" name="Google Shape;319;p16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20" name="Google Shape;320;p16"/>
          <p:cNvGrpSpPr/>
          <p:nvPr/>
        </p:nvGrpSpPr>
        <p:grpSpPr>
          <a:xfrm>
            <a:off x="2142852" y="3678325"/>
            <a:ext cx="118572" cy="328376"/>
            <a:chOff x="3598964" y="244675"/>
            <a:chExt cx="98810" cy="255406"/>
          </a:xfrm>
        </p:grpSpPr>
        <p:sp>
          <p:nvSpPr>
            <p:cNvPr id="321" name="Google Shape;321;p16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22" name="Google Shape;322;p16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23" name="Google Shape;323;p16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24" name="Google Shape;324;p16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25" name="Google Shape;325;p16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26" name="Google Shape;326;p16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27" name="Google Shape;327;p16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28" name="Google Shape;328;p16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29" name="Google Shape;329;p16"/>
          <p:cNvGrpSpPr/>
          <p:nvPr/>
        </p:nvGrpSpPr>
        <p:grpSpPr>
          <a:xfrm>
            <a:off x="2337627" y="3678325"/>
            <a:ext cx="118572" cy="328376"/>
            <a:chOff x="3598964" y="244675"/>
            <a:chExt cx="98810" cy="255406"/>
          </a:xfrm>
        </p:grpSpPr>
        <p:sp>
          <p:nvSpPr>
            <p:cNvPr id="330" name="Google Shape;330;p16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31" name="Google Shape;331;p16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32" name="Google Shape;332;p16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33" name="Google Shape;333;p16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34" name="Google Shape;334;p16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35" name="Google Shape;335;p16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36" name="Google Shape;336;p16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37" name="Google Shape;337;p16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338" name="Google Shape;338;p16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Final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0" name="Google Shape;340;p16"/>
          <p:cNvSpPr txBox="1"/>
          <p:nvPr>
            <p:ph idx="1" type="body"/>
          </p:nvPr>
        </p:nvSpPr>
        <p:spPr>
          <a:xfrm>
            <a:off x="729450" y="2078875"/>
            <a:ext cx="75204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Explain in detail the final solution - (Feature Engineering &amp; Model) that you implemented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Explain why this solution is better than other solutions you have tried/considered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Not more than 1 slides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/>
          <p:nvPr/>
        </p:nvSpPr>
        <p:spPr>
          <a:xfrm>
            <a:off x="5" y="11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7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p17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349" name="Google Shape;349;p17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0" name="Google Shape;350;p17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1" name="Google Shape;351;p17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2" name="Google Shape;352;p17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3" name="Google Shape;353;p17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4" name="Google Shape;354;p17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5" name="Google Shape;355;p17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6" name="Google Shape;356;p17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57" name="Google Shape;357;p17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358" name="Google Shape;358;p17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9" name="Google Shape;359;p17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60" name="Google Shape;360;p17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61" name="Google Shape;361;p17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62" name="Google Shape;362;p17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63" name="Google Shape;363;p17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64" name="Google Shape;364;p17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65" name="Google Shape;365;p17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66" name="Google Shape;366;p17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367" name="Google Shape;367;p17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68" name="Google Shape;368;p17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69" name="Google Shape;369;p17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70" name="Google Shape;370;p17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71" name="Google Shape;371;p17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72" name="Google Shape;372;p17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73" name="Google Shape;373;p17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74" name="Google Shape;374;p17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75" name="Google Shape;375;p17"/>
          <p:cNvGrpSpPr/>
          <p:nvPr/>
        </p:nvGrpSpPr>
        <p:grpSpPr>
          <a:xfrm>
            <a:off x="474677" y="4373725"/>
            <a:ext cx="118572" cy="328376"/>
            <a:chOff x="3598964" y="244675"/>
            <a:chExt cx="98810" cy="255406"/>
          </a:xfrm>
        </p:grpSpPr>
        <p:sp>
          <p:nvSpPr>
            <p:cNvPr id="376" name="Google Shape;376;p17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77" name="Google Shape;377;p17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78" name="Google Shape;378;p17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79" name="Google Shape;379;p17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80" name="Google Shape;380;p17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81" name="Google Shape;381;p17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82" name="Google Shape;382;p17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83" name="Google Shape;383;p17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84" name="Google Shape;384;p17"/>
          <p:cNvGrpSpPr/>
          <p:nvPr/>
        </p:nvGrpSpPr>
        <p:grpSpPr>
          <a:xfrm>
            <a:off x="2142852" y="3678325"/>
            <a:ext cx="118572" cy="328376"/>
            <a:chOff x="3598964" y="244675"/>
            <a:chExt cx="98810" cy="255406"/>
          </a:xfrm>
        </p:grpSpPr>
        <p:sp>
          <p:nvSpPr>
            <p:cNvPr id="385" name="Google Shape;385;p17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86" name="Google Shape;386;p17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87" name="Google Shape;387;p17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88" name="Google Shape;388;p17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89" name="Google Shape;389;p17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90" name="Google Shape;390;p17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91" name="Google Shape;391;p17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92" name="Google Shape;392;p17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93" name="Google Shape;393;p17"/>
          <p:cNvGrpSpPr/>
          <p:nvPr/>
        </p:nvGrpSpPr>
        <p:grpSpPr>
          <a:xfrm>
            <a:off x="2337627" y="3678325"/>
            <a:ext cx="118572" cy="328376"/>
            <a:chOff x="3598964" y="244675"/>
            <a:chExt cx="98810" cy="255406"/>
          </a:xfrm>
        </p:grpSpPr>
        <p:sp>
          <p:nvSpPr>
            <p:cNvPr id="394" name="Google Shape;394;p17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95" name="Google Shape;395;p17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96" name="Google Shape;396;p17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97" name="Google Shape;397;p17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98" name="Google Shape;398;p17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99" name="Google Shape;399;p17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00" name="Google Shape;400;p17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01" name="Google Shape;401;p17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402" name="Google Shape;402;p17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4" name="Google Shape;404;p17"/>
          <p:cNvSpPr txBox="1"/>
          <p:nvPr>
            <p:ph idx="1" type="body"/>
          </p:nvPr>
        </p:nvSpPr>
        <p:spPr>
          <a:xfrm>
            <a:off x="729450" y="1393075"/>
            <a:ext cx="7688700" cy="3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Show different evaluation metrics of your final solution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[Mandatory] </a:t>
            </a:r>
            <a:r>
              <a:rPr lang="en" sz="1600">
                <a:solidFill>
                  <a:schemeClr val="lt1"/>
                </a:solidFill>
              </a:rPr>
              <a:t>Precision, Recall, Confusion matrix, F1 score etc</a:t>
            </a:r>
            <a:r>
              <a:rPr lang="en" sz="1600">
                <a:solidFill>
                  <a:schemeClr val="lt1"/>
                </a:solidFill>
              </a:rPr>
              <a:t> for your validation dataset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Based on the metrics, is your model underfitting or overfitting the training dataset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[Optional] If possible - Hyperparameter Optimisation like Grid Search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[Optional] If possible, show quantitatively how its better than other models you tried.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If possible add comparison metrics like AUC/ROC curve with other models/approaches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Not more than 2 slides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/>
          <p:nvPr/>
        </p:nvSpPr>
        <p:spPr>
          <a:xfrm>
            <a:off x="5" y="11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8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18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413" name="Google Shape;413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14" name="Google Shape;414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15" name="Google Shape;415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16" name="Google Shape;416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17" name="Google Shape;417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18" name="Google Shape;418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19" name="Google Shape;419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20" name="Google Shape;420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422" name="Google Shape;422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23" name="Google Shape;423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24" name="Google Shape;424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25" name="Google Shape;425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26" name="Google Shape;426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27" name="Google Shape;427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28" name="Google Shape;428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29" name="Google Shape;429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430" name="Google Shape;430;p18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431" name="Google Shape;431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32" name="Google Shape;432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33" name="Google Shape;433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34" name="Google Shape;434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35" name="Google Shape;435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36" name="Google Shape;436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37" name="Google Shape;437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38" name="Google Shape;438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474677" y="4373725"/>
            <a:ext cx="118572" cy="328376"/>
            <a:chOff x="3598964" y="244675"/>
            <a:chExt cx="98810" cy="255406"/>
          </a:xfrm>
        </p:grpSpPr>
        <p:sp>
          <p:nvSpPr>
            <p:cNvPr id="440" name="Google Shape;440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41" name="Google Shape;441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42" name="Google Shape;442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43" name="Google Shape;443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44" name="Google Shape;444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45" name="Google Shape;445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46" name="Google Shape;446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47" name="Google Shape;447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448" name="Google Shape;448;p18"/>
          <p:cNvGrpSpPr/>
          <p:nvPr/>
        </p:nvGrpSpPr>
        <p:grpSpPr>
          <a:xfrm>
            <a:off x="2142852" y="3678325"/>
            <a:ext cx="118572" cy="328376"/>
            <a:chOff x="3598964" y="244675"/>
            <a:chExt cx="98810" cy="255406"/>
          </a:xfrm>
        </p:grpSpPr>
        <p:sp>
          <p:nvSpPr>
            <p:cNvPr id="449" name="Google Shape;449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50" name="Google Shape;450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51" name="Google Shape;451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52" name="Google Shape;452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53" name="Google Shape;453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54" name="Google Shape;454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55" name="Google Shape;455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56" name="Google Shape;456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457" name="Google Shape;457;p18"/>
          <p:cNvGrpSpPr/>
          <p:nvPr/>
        </p:nvGrpSpPr>
        <p:grpSpPr>
          <a:xfrm>
            <a:off x="2337627" y="3678325"/>
            <a:ext cx="118572" cy="328376"/>
            <a:chOff x="3598964" y="244675"/>
            <a:chExt cx="98810" cy="255406"/>
          </a:xfrm>
        </p:grpSpPr>
        <p:sp>
          <p:nvSpPr>
            <p:cNvPr id="458" name="Google Shape;458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59" name="Google Shape;459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60" name="Google Shape;460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61" name="Google Shape;461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62" name="Google Shape;462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63" name="Google Shape;463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64" name="Google Shape;464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465" name="Google Shape;465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rect b="b" l="l" r="r" t="t"/>
              <a:pathLst>
                <a:path extrusionOk="0" h="38734" w="38734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466" name="Google Shape;466;p18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anchorCtr="0" anchor="ctr" bIns="112325" lIns="112325" spcFirstLastPara="1" rIns="112325" wrap="square" tIns="11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Further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8" name="Google Shape;468;p18"/>
          <p:cNvSpPr txBox="1"/>
          <p:nvPr>
            <p:ph idx="1" type="body"/>
          </p:nvPr>
        </p:nvSpPr>
        <p:spPr>
          <a:xfrm>
            <a:off x="729450" y="2078875"/>
            <a:ext cx="76887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List down how you can improve the accuracy and generalization of this solution - In terms of data and model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Not more than 1 slides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