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0753e69b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0753e69b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0753e69b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0753e69b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0753e69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0753e69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0753e69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0753e69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0753e69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0753e69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0753e69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0753e69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0753e69b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0753e69b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0753e69b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0753e69b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0753e69b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0753e69b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0753e69b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0753e69b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95976" y="1242075"/>
            <a:ext cx="7665300" cy="152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80"/>
              <a:t>New York City Airbnb </a:t>
            </a:r>
            <a:endParaRPr sz="3480"/>
          </a:p>
          <a:p>
            <a:pPr indent="0" lvl="0" marL="0" rtl="0" algn="ctr">
              <a:spcBef>
                <a:spcPts val="0"/>
              </a:spcBef>
              <a:spcAft>
                <a:spcPts val="0"/>
              </a:spcAft>
              <a:buSzPts val="990"/>
              <a:buNone/>
            </a:pPr>
            <a:r>
              <a:rPr lang="en" sz="3480"/>
              <a:t>Rental Market Analysis</a:t>
            </a:r>
            <a:endParaRPr sz="3480"/>
          </a:p>
        </p:txBody>
      </p:sp>
      <p:sp>
        <p:nvSpPr>
          <p:cNvPr id="55" name="Google Shape;55;p13"/>
          <p:cNvSpPr txBox="1"/>
          <p:nvPr>
            <p:ph idx="1" type="subTitle"/>
          </p:nvPr>
        </p:nvSpPr>
        <p:spPr>
          <a:xfrm>
            <a:off x="2805300" y="4097575"/>
            <a:ext cx="6209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Akshita Pathania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764225" y="3844550"/>
            <a:ext cx="7908000" cy="1140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rPr>
              <a:t>This map illustrates the occupancy rates in various neighborhoods across New York City. It assists hosts in understanding the neighborhoods with higher demand, enabling them to optimize their listings and improve booking rates.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Additionally, it offers a spatial analysis of occupancy trends, aiding in the identification of popular areas as well as those that are underperforming.</a:t>
            </a:r>
            <a:endParaRPr sz="1471">
              <a:solidFill>
                <a:schemeClr val="dk1"/>
              </a:solidFill>
            </a:endParaRPr>
          </a:p>
        </p:txBody>
      </p:sp>
      <p:pic>
        <p:nvPicPr>
          <p:cNvPr id="111" name="Google Shape;111;p22"/>
          <p:cNvPicPr preferRelativeResize="0"/>
          <p:nvPr/>
        </p:nvPicPr>
        <p:blipFill>
          <a:blip r:embed="rId3">
            <a:alphaModFix/>
          </a:blip>
          <a:stretch>
            <a:fillRect/>
          </a:stretch>
        </p:blipFill>
        <p:spPr>
          <a:xfrm>
            <a:off x="1152374" y="228600"/>
            <a:ext cx="7090949" cy="3424299"/>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974650" y="1417375"/>
            <a:ext cx="7110600" cy="1307100"/>
          </a:xfrm>
          <a:prstGeom prst="rect">
            <a:avLst/>
          </a:prstGeom>
        </p:spPr>
        <p:txBody>
          <a:bodyPr anchorCtr="0" anchor="ctr" bIns="91425" lIns="91425" spcFirstLastPara="1" rIns="91425" wrap="square" tIns="91425">
            <a:normAutofit/>
          </a:bodyPr>
          <a:lstStyle/>
          <a:p>
            <a:pPr indent="0" lvl="0" marL="0" rtl="0" algn="l">
              <a:lnSpc>
                <a:spcPct val="95000"/>
              </a:lnSpc>
              <a:spcBef>
                <a:spcPts val="1200"/>
              </a:spcBef>
              <a:spcAft>
                <a:spcPts val="1200"/>
              </a:spcAft>
              <a:buNone/>
            </a:pPr>
            <a:r>
              <a:rPr lang="en" sz="1400">
                <a:solidFill>
                  <a:schemeClr val="dk1"/>
                </a:solidFill>
              </a:rPr>
              <a:t>These visualizations offer a comprehensive analysis of the New York City Airbnb rental market, helping to identify key factors that influence rental prices and occupancy rates, and providing actionable insights on market trends and patterns.</a:t>
            </a:r>
            <a:endParaRPr sz="1400">
              <a:solidFill>
                <a:schemeClr val="dk1"/>
              </a:solidFill>
            </a:endParaRPr>
          </a:p>
        </p:txBody>
      </p:sp>
      <p:sp>
        <p:nvSpPr>
          <p:cNvPr id="117" name="Google Shape;117;p23"/>
          <p:cNvSpPr txBox="1"/>
          <p:nvPr/>
        </p:nvSpPr>
        <p:spPr>
          <a:xfrm>
            <a:off x="1594900" y="3090075"/>
            <a:ext cx="5537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rPr>
              <a:t>THANK YOU!</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Problem Statement</a:t>
            </a:r>
            <a:endParaRPr u="sng"/>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600">
                <a:solidFill>
                  <a:schemeClr val="dk1"/>
                </a:solidFill>
                <a:highlight>
                  <a:schemeClr val="lt1"/>
                </a:highlight>
              </a:rPr>
              <a:t>Analyze the New York City Airbnb rental market to identify factors that influence rental prices and occupancy rates, and provide insights on market trends and patterns.</a:t>
            </a:r>
            <a:endParaRPr sz="1600"/>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solidFill>
                  <a:schemeClr val="dk1"/>
                </a:solidFill>
                <a:highlight>
                  <a:schemeClr val="lt1"/>
                </a:highlight>
              </a:rPr>
              <a:t>To conduct a comprehensive analysis of the New York City Airbnb rental market to identify the key factors that influence rental prices and occupancy rates. By leveraging data-driven insights, the study aims to provide actionable recommendations for hosts to optimize their listings, improve booking rates, and enhance overall market performance.</a:t>
            </a:r>
            <a:endParaRPr sz="1600">
              <a:solidFill>
                <a:schemeClr val="dk1"/>
              </a:solidFill>
              <a:highlight>
                <a:schemeClr val="lt1"/>
              </a:highlight>
            </a:endParaRPr>
          </a:p>
        </p:txBody>
      </p:sp>
      <p:sp>
        <p:nvSpPr>
          <p:cNvPr id="63" name="Google Shape;63;p14"/>
          <p:cNvSpPr txBox="1"/>
          <p:nvPr>
            <p:ph type="title"/>
          </p:nvPr>
        </p:nvSpPr>
        <p:spPr>
          <a:xfrm>
            <a:off x="48324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Objective</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Tools Used</a:t>
            </a:r>
            <a:endParaRPr u="sng"/>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b="1" lang="en" sz="1600">
                <a:solidFill>
                  <a:schemeClr val="dk1"/>
                </a:solidFill>
                <a:highlight>
                  <a:schemeClr val="lt1"/>
                </a:highlight>
              </a:rPr>
              <a:t>Google Colab: This platform is utilized for cleaning and preprocessing the data before analysis using Python.</a:t>
            </a:r>
            <a:endParaRPr b="1"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b="1" lang="en" sz="1600">
                <a:solidFill>
                  <a:schemeClr val="dk1"/>
                </a:solidFill>
                <a:highlight>
                  <a:schemeClr val="lt1"/>
                </a:highlight>
              </a:rPr>
              <a:t>Tableau: For creating interactive dashboards and visualizations to better understand and convey the insights derived from the data.</a:t>
            </a:r>
            <a:endParaRPr b="1"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b="1" lang="en" sz="1600">
                <a:solidFill>
                  <a:schemeClr val="dk1"/>
                </a:solidFill>
                <a:highlight>
                  <a:schemeClr val="lt1"/>
                </a:highlight>
              </a:rPr>
              <a:t>Google Slides: After analyzing the data, the findings are presented using Google Slides for clear and effective communication.</a:t>
            </a:r>
            <a:endParaRPr b="1" sz="1600">
              <a:solidFill>
                <a:schemeClr val="dk1"/>
              </a:solidFill>
              <a:highlight>
                <a:schemeClr val="lt1"/>
              </a:highlight>
            </a:endParaRPr>
          </a:p>
          <a:p>
            <a:pPr indent="0" lvl="0" marL="0" rtl="0" algn="l">
              <a:spcBef>
                <a:spcPts val="1200"/>
              </a:spcBef>
              <a:spcAft>
                <a:spcPts val="1200"/>
              </a:spcAft>
              <a:buNone/>
            </a:pPr>
            <a:r>
              <a:t/>
            </a:r>
            <a:endParaRPr b="1" sz="16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58300" y="1489525"/>
            <a:ext cx="4355400" cy="20841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0"/>
              </a:spcAft>
              <a:buSzPts val="605"/>
              <a:buNone/>
            </a:pPr>
            <a:r>
              <a:rPr lang="en" sz="1100">
                <a:solidFill>
                  <a:schemeClr val="dk1"/>
                </a:solidFill>
              </a:rPr>
              <a:t>This table lists the top 10 hosts with the most Airbnb listings in New York City.</a:t>
            </a:r>
            <a:endParaRPr sz="1100">
              <a:solidFill>
                <a:schemeClr val="dk1"/>
              </a:solidFill>
            </a:endParaRPr>
          </a:p>
          <a:p>
            <a:pPr indent="0" lvl="0" marL="0" rtl="0" algn="l">
              <a:lnSpc>
                <a:spcPct val="105000"/>
              </a:lnSpc>
              <a:spcBef>
                <a:spcPts val="0"/>
              </a:spcBef>
              <a:spcAft>
                <a:spcPts val="0"/>
              </a:spcAft>
              <a:buSzPts val="605"/>
              <a:buNone/>
            </a:pPr>
            <a:r>
              <a:t/>
            </a:r>
            <a:endParaRPr sz="1100">
              <a:solidFill>
                <a:schemeClr val="dk1"/>
              </a:solidFill>
            </a:endParaRPr>
          </a:p>
          <a:p>
            <a:pPr indent="0" lvl="0" marL="0" rtl="0" algn="l">
              <a:lnSpc>
                <a:spcPct val="90000"/>
              </a:lnSpc>
              <a:spcBef>
                <a:spcPts val="0"/>
              </a:spcBef>
              <a:spcAft>
                <a:spcPts val="0"/>
              </a:spcAft>
              <a:buSzPts val="605"/>
              <a:buNone/>
            </a:pPr>
            <a:r>
              <a:rPr lang="en" sz="1100">
                <a:solidFill>
                  <a:schemeClr val="dk1"/>
                </a:solidFill>
              </a:rPr>
              <a:t>Insights on average prices by neighborhood and room type can guide hosts in setting competitive prices. </a:t>
            </a:r>
            <a:endParaRPr sz="1100">
              <a:solidFill>
                <a:schemeClr val="dk1"/>
              </a:solidFill>
            </a:endParaRPr>
          </a:p>
          <a:p>
            <a:pPr indent="0" lvl="0" marL="0" rtl="0" algn="l">
              <a:lnSpc>
                <a:spcPct val="90000"/>
              </a:lnSpc>
              <a:spcBef>
                <a:spcPts val="0"/>
              </a:spcBef>
              <a:spcAft>
                <a:spcPts val="0"/>
              </a:spcAft>
              <a:buSzPts val="605"/>
              <a:buNone/>
            </a:pPr>
            <a:r>
              <a:t/>
            </a:r>
            <a:endParaRPr sz="1100">
              <a:solidFill>
                <a:schemeClr val="dk1"/>
              </a:solidFill>
            </a:endParaRPr>
          </a:p>
          <a:p>
            <a:pPr indent="0" lvl="0" marL="0" rtl="0" algn="l">
              <a:lnSpc>
                <a:spcPct val="90000"/>
              </a:lnSpc>
              <a:spcBef>
                <a:spcPts val="0"/>
              </a:spcBef>
              <a:spcAft>
                <a:spcPts val="0"/>
              </a:spcAft>
              <a:buSzPts val="605"/>
              <a:buNone/>
            </a:pPr>
            <a:r>
              <a:rPr lang="en" sz="1100">
                <a:solidFill>
                  <a:schemeClr val="dk1"/>
                </a:solidFill>
              </a:rPr>
              <a:t>Segmenting neighborhoods into premium, mid-range, and budget categories helps in targeted marketing and investment. </a:t>
            </a:r>
            <a:endParaRPr sz="1100">
              <a:solidFill>
                <a:schemeClr val="dk1"/>
              </a:solidFill>
            </a:endParaRPr>
          </a:p>
          <a:p>
            <a:pPr indent="0" lvl="0" marL="0" rtl="0" algn="l">
              <a:lnSpc>
                <a:spcPct val="90000"/>
              </a:lnSpc>
              <a:spcBef>
                <a:spcPts val="0"/>
              </a:spcBef>
              <a:spcAft>
                <a:spcPts val="0"/>
              </a:spcAft>
              <a:buSzPts val="605"/>
              <a:buNone/>
            </a:pPr>
            <a:r>
              <a:t/>
            </a:r>
            <a:endParaRPr sz="1100">
              <a:solidFill>
                <a:schemeClr val="dk1"/>
              </a:solidFill>
            </a:endParaRPr>
          </a:p>
          <a:p>
            <a:pPr indent="0" lvl="0" marL="0" rtl="0" algn="l">
              <a:lnSpc>
                <a:spcPct val="90000"/>
              </a:lnSpc>
              <a:spcBef>
                <a:spcPts val="0"/>
              </a:spcBef>
              <a:spcAft>
                <a:spcPts val="0"/>
              </a:spcAft>
              <a:buSzPts val="605"/>
              <a:buNone/>
            </a:pPr>
            <a:r>
              <a:rPr lang="en" sz="1100">
                <a:solidFill>
                  <a:schemeClr val="dk1"/>
                </a:solidFill>
              </a:rPr>
              <a:t>Understanding the concentration of listings among top hosts provides insights into market control and competition, aiding in strategy formulation and policy making.</a:t>
            </a:r>
            <a:endParaRPr sz="1100">
              <a:solidFill>
                <a:schemeClr val="dk1"/>
              </a:solidFill>
            </a:endParaRPr>
          </a:p>
        </p:txBody>
      </p:sp>
      <p:pic>
        <p:nvPicPr>
          <p:cNvPr id="75" name="Google Shape;75;p16"/>
          <p:cNvPicPr preferRelativeResize="0"/>
          <p:nvPr/>
        </p:nvPicPr>
        <p:blipFill>
          <a:blip r:embed="rId3">
            <a:alphaModFix/>
          </a:blip>
          <a:stretch>
            <a:fillRect/>
          </a:stretch>
        </p:blipFill>
        <p:spPr>
          <a:xfrm>
            <a:off x="4887975" y="661025"/>
            <a:ext cx="3349826" cy="3554925"/>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258300" y="1489525"/>
            <a:ext cx="3989400" cy="20742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1371">
                <a:solidFill>
                  <a:schemeClr val="dk1"/>
                </a:solidFill>
              </a:rPr>
              <a:t>This bar chart shows the average prices for different room types across the top 10 neighborhoods in NYC with the highest average prices.</a:t>
            </a:r>
            <a:endParaRPr sz="1371">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 sz="1350">
                <a:solidFill>
                  <a:schemeClr val="dk1"/>
                </a:solidFill>
              </a:rPr>
              <a:t>This visualization identifies neighborhoods with higher prices and different room pricing.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 sz="1350">
                <a:solidFill>
                  <a:schemeClr val="dk1"/>
                </a:solidFill>
              </a:rPr>
              <a:t>It guides hosts on optimal pricing based on neighborhood an</a:t>
            </a:r>
            <a:r>
              <a:rPr lang="en" sz="1350">
                <a:solidFill>
                  <a:schemeClr val="dk1"/>
                </a:solidFill>
              </a:rPr>
              <a:t>d</a:t>
            </a:r>
            <a:r>
              <a:rPr lang="en" sz="1350">
                <a:solidFill>
                  <a:schemeClr val="dk1"/>
                </a:solidFill>
              </a:rPr>
              <a:t> accommodation type.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 sz="1350">
                <a:solidFill>
                  <a:schemeClr val="dk1"/>
                </a:solidFill>
              </a:rPr>
              <a:t>It also helps segment the market for targeted marketing and investment strategies.</a:t>
            </a:r>
            <a:endParaRPr>
              <a:solidFill>
                <a:schemeClr val="dk1"/>
              </a:solidFill>
            </a:endParaRPr>
          </a:p>
        </p:txBody>
      </p:sp>
      <p:pic>
        <p:nvPicPr>
          <p:cNvPr id="81" name="Google Shape;81;p17"/>
          <p:cNvPicPr preferRelativeResize="0"/>
          <p:nvPr/>
        </p:nvPicPr>
        <p:blipFill>
          <a:blip r:embed="rId3">
            <a:alphaModFix/>
          </a:blip>
          <a:stretch>
            <a:fillRect/>
          </a:stretch>
        </p:blipFill>
        <p:spPr>
          <a:xfrm>
            <a:off x="4446925" y="556000"/>
            <a:ext cx="4267201" cy="3755452"/>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258300" y="1489525"/>
            <a:ext cx="3989400" cy="2243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rPr>
              <a:t>This packed bubble plot illustrates the distribution of Airbnb listings across various neighborhood groups.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It helps identify the neighborhood groups with the highest number of listings, highlighting areas of high competition and potential market saturation.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It can also help identify the underrepresented neighborhood groups where there may be opportunities for new listings.</a:t>
            </a:r>
            <a:endParaRPr sz="1100">
              <a:solidFill>
                <a:schemeClr val="dk1"/>
              </a:solidFill>
            </a:endParaRPr>
          </a:p>
          <a:p>
            <a:pPr indent="0" lvl="0" marL="0" rtl="0" algn="l">
              <a:lnSpc>
                <a:spcPct val="115000"/>
              </a:lnSpc>
              <a:spcBef>
                <a:spcPts val="0"/>
              </a:spcBef>
              <a:spcAft>
                <a:spcPts val="0"/>
              </a:spcAft>
              <a:buNone/>
            </a:pPr>
            <a:r>
              <a:t/>
            </a:r>
            <a:endParaRPr sz="1371">
              <a:solidFill>
                <a:schemeClr val="dk1"/>
              </a:solidFill>
            </a:endParaRPr>
          </a:p>
        </p:txBody>
      </p:sp>
      <p:pic>
        <p:nvPicPr>
          <p:cNvPr id="87" name="Google Shape;87;p18"/>
          <p:cNvPicPr preferRelativeResize="0"/>
          <p:nvPr/>
        </p:nvPicPr>
        <p:blipFill rotWithShape="1">
          <a:blip r:embed="rId3">
            <a:alphaModFix/>
          </a:blip>
          <a:srcRect b="0" l="2170" r="-2170" t="0"/>
          <a:stretch/>
        </p:blipFill>
        <p:spPr>
          <a:xfrm>
            <a:off x="4572000" y="437900"/>
            <a:ext cx="4087776" cy="4025025"/>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258300" y="1489525"/>
            <a:ext cx="3989400" cy="2220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highlight>
                  <a:schemeClr val="lt1"/>
                </a:highlight>
              </a:rPr>
              <a:t>This stacked bar plot illustrates the average availability of different room types in various neighborhoods. </a:t>
            </a:r>
            <a:endParaRPr sz="1100">
              <a:solidFill>
                <a:schemeClr val="dk1"/>
              </a:solidFill>
              <a:highlight>
                <a:schemeClr val="lt1"/>
              </a:highlight>
            </a:endParaRPr>
          </a:p>
          <a:p>
            <a:pPr indent="0" lvl="0" marL="0" rtl="0" algn="l">
              <a:lnSpc>
                <a:spcPct val="115000"/>
              </a:lnSpc>
              <a:spcBef>
                <a:spcPts val="0"/>
              </a:spcBef>
              <a:spcAft>
                <a:spcPts val="0"/>
              </a:spcAft>
              <a:buNone/>
            </a:pPr>
            <a:r>
              <a:t/>
            </a:r>
            <a:endParaRPr sz="1100">
              <a:solidFill>
                <a:schemeClr val="dk1"/>
              </a:solidFill>
              <a:highlight>
                <a:schemeClr val="lt1"/>
              </a:highlight>
            </a:endParaRPr>
          </a:p>
          <a:p>
            <a:pPr indent="0" lvl="0" marL="0" rtl="0" algn="l">
              <a:lnSpc>
                <a:spcPct val="115000"/>
              </a:lnSpc>
              <a:spcBef>
                <a:spcPts val="0"/>
              </a:spcBef>
              <a:spcAft>
                <a:spcPts val="0"/>
              </a:spcAft>
              <a:buNone/>
            </a:pPr>
            <a:r>
              <a:rPr lang="en" sz="1100">
                <a:solidFill>
                  <a:schemeClr val="dk1"/>
                </a:solidFill>
                <a:highlight>
                  <a:schemeClr val="lt1"/>
                </a:highlight>
              </a:rPr>
              <a:t>It helps to comprehend which room types are more frequently available in specific neighborhoods, indicating possible issues with occupancy rates. </a:t>
            </a:r>
            <a:endParaRPr sz="1100">
              <a:solidFill>
                <a:schemeClr val="dk1"/>
              </a:solidFill>
              <a:highlight>
                <a:schemeClr val="lt1"/>
              </a:highlight>
            </a:endParaRPr>
          </a:p>
          <a:p>
            <a:pPr indent="0" lvl="0" marL="0" rtl="0" algn="l">
              <a:lnSpc>
                <a:spcPct val="115000"/>
              </a:lnSpc>
              <a:spcBef>
                <a:spcPts val="0"/>
              </a:spcBef>
              <a:spcAft>
                <a:spcPts val="0"/>
              </a:spcAft>
              <a:buNone/>
            </a:pPr>
            <a:r>
              <a:t/>
            </a:r>
            <a:endParaRPr sz="1100">
              <a:solidFill>
                <a:schemeClr val="dk1"/>
              </a:solidFill>
              <a:highlight>
                <a:schemeClr val="lt1"/>
              </a:highlight>
            </a:endParaRPr>
          </a:p>
          <a:p>
            <a:pPr indent="0" lvl="0" marL="0" rtl="0" algn="l">
              <a:lnSpc>
                <a:spcPct val="115000"/>
              </a:lnSpc>
              <a:spcBef>
                <a:spcPts val="0"/>
              </a:spcBef>
              <a:spcAft>
                <a:spcPts val="0"/>
              </a:spcAft>
              <a:buNone/>
            </a:pPr>
            <a:r>
              <a:rPr lang="en" sz="1100">
                <a:solidFill>
                  <a:schemeClr val="dk1"/>
                </a:solidFill>
                <a:highlight>
                  <a:schemeClr val="lt1"/>
                </a:highlight>
              </a:rPr>
              <a:t>Hosts can utilize this information to adapt their listing types according to neighborhood trends and enhance occupancy rates.</a:t>
            </a:r>
            <a:endParaRPr sz="1100">
              <a:solidFill>
                <a:schemeClr val="dk1"/>
              </a:solidFill>
              <a:highlight>
                <a:schemeClr val="lt1"/>
              </a:highlight>
            </a:endParaRPr>
          </a:p>
        </p:txBody>
      </p:sp>
      <p:pic>
        <p:nvPicPr>
          <p:cNvPr id="93" name="Google Shape;93;p19"/>
          <p:cNvPicPr preferRelativeResize="0"/>
          <p:nvPr/>
        </p:nvPicPr>
        <p:blipFill rotWithShape="1">
          <a:blip r:embed="rId3">
            <a:alphaModFix/>
          </a:blip>
          <a:srcRect b="0" l="0" r="960" t="0"/>
          <a:stretch/>
        </p:blipFill>
        <p:spPr>
          <a:xfrm>
            <a:off x="4181250" y="654175"/>
            <a:ext cx="4734599" cy="3547200"/>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258300" y="1489525"/>
            <a:ext cx="4205100" cy="21765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highlight>
                  <a:schemeClr val="lt1"/>
                </a:highlight>
              </a:rPr>
              <a:t>The following table shows the top 10 hosts with the highest number of Airbnb properties in New York City. </a:t>
            </a:r>
            <a:endParaRPr sz="1100">
              <a:solidFill>
                <a:schemeClr val="dk1"/>
              </a:solidFill>
              <a:highlight>
                <a:schemeClr val="lt1"/>
              </a:highlight>
            </a:endParaRPr>
          </a:p>
          <a:p>
            <a:pPr indent="0" lvl="0" marL="0" rtl="0" algn="l">
              <a:lnSpc>
                <a:spcPct val="115000"/>
              </a:lnSpc>
              <a:spcBef>
                <a:spcPts val="0"/>
              </a:spcBef>
              <a:spcAft>
                <a:spcPts val="0"/>
              </a:spcAft>
              <a:buNone/>
            </a:pPr>
            <a:r>
              <a:t/>
            </a:r>
            <a:endParaRPr sz="1100">
              <a:solidFill>
                <a:schemeClr val="dk1"/>
              </a:solidFill>
              <a:highlight>
                <a:schemeClr val="lt1"/>
              </a:highlight>
            </a:endParaRPr>
          </a:p>
          <a:p>
            <a:pPr indent="0" lvl="0" marL="0" rtl="0" algn="l">
              <a:lnSpc>
                <a:spcPct val="115000"/>
              </a:lnSpc>
              <a:spcBef>
                <a:spcPts val="0"/>
              </a:spcBef>
              <a:spcAft>
                <a:spcPts val="0"/>
              </a:spcAft>
              <a:buNone/>
            </a:pPr>
            <a:r>
              <a:rPr lang="en" sz="1100">
                <a:solidFill>
                  <a:schemeClr val="dk1"/>
                </a:solidFill>
                <a:highlight>
                  <a:schemeClr val="lt1"/>
                </a:highlight>
              </a:rPr>
              <a:t>It offers insights into the distribution of listings among top hosts, indicating market control and competition dynamics. </a:t>
            </a:r>
            <a:endParaRPr sz="1100">
              <a:solidFill>
                <a:schemeClr val="dk1"/>
              </a:solidFill>
              <a:highlight>
                <a:schemeClr val="lt1"/>
              </a:highlight>
            </a:endParaRPr>
          </a:p>
          <a:p>
            <a:pPr indent="0" lvl="0" marL="0" rtl="0" algn="l">
              <a:lnSpc>
                <a:spcPct val="115000"/>
              </a:lnSpc>
              <a:spcBef>
                <a:spcPts val="0"/>
              </a:spcBef>
              <a:spcAft>
                <a:spcPts val="0"/>
              </a:spcAft>
              <a:buNone/>
            </a:pPr>
            <a:r>
              <a:t/>
            </a:r>
            <a:endParaRPr sz="1100">
              <a:solidFill>
                <a:schemeClr val="dk1"/>
              </a:solidFill>
              <a:highlight>
                <a:schemeClr val="lt1"/>
              </a:highlight>
            </a:endParaRPr>
          </a:p>
          <a:p>
            <a:pPr indent="0" lvl="0" marL="0" rtl="0" algn="l">
              <a:lnSpc>
                <a:spcPct val="115000"/>
              </a:lnSpc>
              <a:spcBef>
                <a:spcPts val="0"/>
              </a:spcBef>
              <a:spcAft>
                <a:spcPts val="0"/>
              </a:spcAft>
              <a:buNone/>
            </a:pPr>
            <a:r>
              <a:rPr lang="en" sz="1100">
                <a:solidFill>
                  <a:schemeClr val="dk1"/>
                </a:solidFill>
                <a:highlight>
                  <a:schemeClr val="lt1"/>
                </a:highlight>
              </a:rPr>
              <a:t>New hosts can use this information to learn from the successful listing practices of these top hosts.</a:t>
            </a:r>
            <a:endParaRPr sz="1100">
              <a:solidFill>
                <a:schemeClr val="dk1"/>
              </a:solidFill>
              <a:highlight>
                <a:schemeClr val="lt1"/>
              </a:highlight>
            </a:endParaRPr>
          </a:p>
        </p:txBody>
      </p:sp>
      <p:pic>
        <p:nvPicPr>
          <p:cNvPr id="99" name="Google Shape;99;p20"/>
          <p:cNvPicPr preferRelativeResize="0"/>
          <p:nvPr/>
        </p:nvPicPr>
        <p:blipFill>
          <a:blip r:embed="rId3">
            <a:alphaModFix/>
          </a:blip>
          <a:stretch>
            <a:fillRect/>
          </a:stretch>
        </p:blipFill>
        <p:spPr>
          <a:xfrm>
            <a:off x="5197525" y="340675"/>
            <a:ext cx="2876550" cy="4237650"/>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1041100" y="3996975"/>
            <a:ext cx="7199100" cy="960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rPr>
              <a:t>This line chart shows how average rental prices have changed over time. Hosts can use this information to set competitive prices and adjust their pricing strategies based on expected seasonal demand.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It offers a big-picture view of market trends, which can help with forecasting future price movements.</a:t>
            </a:r>
            <a:endParaRPr sz="1471">
              <a:solidFill>
                <a:schemeClr val="dk1"/>
              </a:solidFill>
            </a:endParaRPr>
          </a:p>
        </p:txBody>
      </p:sp>
      <p:pic>
        <p:nvPicPr>
          <p:cNvPr id="105" name="Google Shape;105;p21"/>
          <p:cNvPicPr preferRelativeResize="0"/>
          <p:nvPr/>
        </p:nvPicPr>
        <p:blipFill rotWithShape="1">
          <a:blip r:embed="rId3">
            <a:alphaModFix/>
          </a:blip>
          <a:srcRect b="0" l="544" r="544" t="0"/>
          <a:stretch/>
        </p:blipFill>
        <p:spPr>
          <a:xfrm>
            <a:off x="1001050" y="202050"/>
            <a:ext cx="7141900" cy="3669075"/>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