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8" r:id="rId4"/>
    <p:sldId id="262" r:id="rId5"/>
    <p:sldId id="259" r:id="rId6"/>
    <p:sldId id="272" r:id="rId7"/>
    <p:sldId id="273" r:id="rId8"/>
    <p:sldId id="274" r:id="rId9"/>
    <p:sldId id="275" r:id="rId10"/>
    <p:sldId id="276" r:id="rId11"/>
    <p:sldId id="277" r:id="rId12"/>
    <p:sldId id="278" r:id="rId13"/>
    <p:sldId id="279" r:id="rId14"/>
    <p:sldId id="280" r:id="rId15"/>
    <p:sldId id="281" r:id="rId16"/>
    <p:sldId id="282" r:id="rId17"/>
    <p:sldId id="28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11/26/2015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en.wikipedia.org/wiki/Otsu's_method" TargetMode="External"/><Relationship Id="rId2" Type="http://schemas.openxmlformats.org/officeDocument/2006/relationships/hyperlink" Target="http://web-ext.u-aizu.ac.jp/course/bmclass/documents/otsu1979.pdf" TargetMode="External"/><Relationship Id="rId1" Type="http://schemas.openxmlformats.org/officeDocument/2006/relationships/slideLayout" Target="../slideLayouts/slideLayout2.xml"/><Relationship Id="rId5" Type="http://schemas.openxmlformats.org/officeDocument/2006/relationships/hyperlink" Target="https://youtu.be/i1wAoIDar48" TargetMode="External"/><Relationship Id="rId4" Type="http://schemas.openxmlformats.org/officeDocument/2006/relationships/hyperlink" Target="http://in.mathworks.com/help/images/examples/correcting-nonuniform-illumination.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latin typeface="Times New Roman" pitchFamily="18" charset="0"/>
                <a:cs typeface="Times New Roman" pitchFamily="18" charset="0"/>
              </a:rPr>
              <a:t>Image Segmentation using Otsu’s Method</a:t>
            </a:r>
            <a:endParaRPr lang="en-IN" dirty="0">
              <a:latin typeface="Times New Roman" pitchFamily="18" charset="0"/>
              <a:cs typeface="Times New Roman" pitchFamily="18" charset="0"/>
            </a:endParaRPr>
          </a:p>
        </p:txBody>
      </p:sp>
      <p:sp>
        <p:nvSpPr>
          <p:cNvPr id="3" name="Subtitle 2"/>
          <p:cNvSpPr>
            <a:spLocks noGrp="1"/>
          </p:cNvSpPr>
          <p:nvPr>
            <p:ph type="subTitle" idx="1"/>
          </p:nvPr>
        </p:nvSpPr>
        <p:spPr>
          <a:xfrm>
            <a:off x="304800" y="4648200"/>
            <a:ext cx="8839200" cy="1752600"/>
          </a:xfrm>
        </p:spPr>
        <p:txBody>
          <a:bodyPr>
            <a:noAutofit/>
          </a:bodyPr>
          <a:lstStyle/>
          <a:p>
            <a:pPr algn="l"/>
            <a:r>
              <a:rPr lang="en-IN" sz="2400" dirty="0" smtClean="0">
                <a:solidFill>
                  <a:srgbClr val="0070C0"/>
                </a:solidFill>
              </a:rPr>
              <a:t>				   By-</a:t>
            </a:r>
          </a:p>
          <a:p>
            <a:pPr algn="l"/>
            <a:r>
              <a:rPr lang="en-IN" sz="2400" dirty="0" smtClean="0">
                <a:solidFill>
                  <a:srgbClr val="0070C0"/>
                </a:solidFill>
              </a:rPr>
              <a:t>					</a:t>
            </a:r>
            <a:r>
              <a:rPr lang="en-IN" sz="2400" dirty="0" err="1" smtClean="0">
                <a:solidFill>
                  <a:srgbClr val="0070C0"/>
                </a:solidFill>
              </a:rPr>
              <a:t>Abhinav</a:t>
            </a:r>
            <a:r>
              <a:rPr lang="en-IN" sz="2400" dirty="0" smtClean="0">
                <a:solidFill>
                  <a:srgbClr val="0070C0"/>
                </a:solidFill>
              </a:rPr>
              <a:t> </a:t>
            </a:r>
            <a:r>
              <a:rPr lang="en-IN" sz="2400" dirty="0" err="1" smtClean="0">
                <a:solidFill>
                  <a:srgbClr val="0070C0"/>
                </a:solidFill>
              </a:rPr>
              <a:t>Garg</a:t>
            </a:r>
            <a:r>
              <a:rPr lang="en-IN" sz="2400" dirty="0" smtClean="0">
                <a:solidFill>
                  <a:srgbClr val="0070C0"/>
                </a:solidFill>
              </a:rPr>
              <a:t> (101303004)</a:t>
            </a:r>
          </a:p>
          <a:p>
            <a:pPr algn="l"/>
            <a:r>
              <a:rPr lang="en-IN" sz="2400" dirty="0" smtClean="0">
                <a:solidFill>
                  <a:srgbClr val="0070C0"/>
                </a:solidFill>
              </a:rPr>
              <a:t>					</a:t>
            </a:r>
            <a:r>
              <a:rPr lang="en-IN" sz="2400" dirty="0" err="1" smtClean="0">
                <a:solidFill>
                  <a:srgbClr val="0070C0"/>
                </a:solidFill>
              </a:rPr>
              <a:t>Akshit</a:t>
            </a:r>
            <a:r>
              <a:rPr lang="en-IN" sz="2400" dirty="0" smtClean="0">
                <a:solidFill>
                  <a:srgbClr val="0070C0"/>
                </a:solidFill>
              </a:rPr>
              <a:t> </a:t>
            </a:r>
            <a:r>
              <a:rPr lang="en-IN" sz="2400" dirty="0" err="1" smtClean="0">
                <a:solidFill>
                  <a:srgbClr val="0070C0"/>
                </a:solidFill>
              </a:rPr>
              <a:t>Arora</a:t>
            </a:r>
            <a:r>
              <a:rPr lang="en-IN" sz="2400" dirty="0" smtClean="0">
                <a:solidFill>
                  <a:srgbClr val="0070C0"/>
                </a:solidFill>
              </a:rPr>
              <a:t>(101303012)</a:t>
            </a:r>
          </a:p>
          <a:p>
            <a:pPr algn="l"/>
            <a:r>
              <a:rPr lang="en-IN" sz="2400" dirty="0" smtClean="0">
                <a:solidFill>
                  <a:srgbClr val="0070C0"/>
                </a:solidFill>
              </a:rPr>
              <a:t>					</a:t>
            </a:r>
            <a:r>
              <a:rPr lang="en-IN" sz="2400" dirty="0" err="1" smtClean="0">
                <a:solidFill>
                  <a:srgbClr val="0070C0"/>
                </a:solidFill>
              </a:rPr>
              <a:t>Akul</a:t>
            </a:r>
            <a:r>
              <a:rPr lang="en-IN" sz="2400" dirty="0" smtClean="0">
                <a:solidFill>
                  <a:srgbClr val="0070C0"/>
                </a:solidFill>
              </a:rPr>
              <a:t> Gupta(101303013)</a:t>
            </a:r>
          </a:p>
          <a:p>
            <a:pPr algn="l"/>
            <a:r>
              <a:rPr lang="en-IN" sz="2400" dirty="0" smtClean="0">
                <a:solidFill>
                  <a:srgbClr val="0070C0"/>
                </a:solidFill>
              </a:rPr>
              <a:t>					</a:t>
            </a:r>
            <a:r>
              <a:rPr lang="en-IN" sz="2400" dirty="0" err="1" smtClean="0">
                <a:solidFill>
                  <a:srgbClr val="0070C0"/>
                </a:solidFill>
              </a:rPr>
              <a:t>Anmoldeep</a:t>
            </a:r>
            <a:r>
              <a:rPr lang="en-IN" sz="2400" dirty="0" smtClean="0">
                <a:solidFill>
                  <a:srgbClr val="0070C0"/>
                </a:solidFill>
              </a:rPr>
              <a:t> Singh(101303027)</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A Faster Approach</a:t>
            </a:r>
            <a:br>
              <a:rPr lang="en-IN" b="1" dirty="0" smtClean="0"/>
            </a:br>
            <a:endParaRPr lang="en-IN" dirty="0"/>
          </a:p>
        </p:txBody>
      </p:sp>
      <p:graphicFrame>
        <p:nvGraphicFramePr>
          <p:cNvPr id="7" name="Content Placeholder 6"/>
          <p:cNvGraphicFramePr>
            <a:graphicFrameLocks noGrp="1"/>
          </p:cNvGraphicFramePr>
          <p:nvPr>
            <p:ph idx="1"/>
          </p:nvPr>
        </p:nvGraphicFramePr>
        <p:xfrm>
          <a:off x="685795" y="3200400"/>
          <a:ext cx="7620004" cy="2774868"/>
        </p:xfrm>
        <a:graphic>
          <a:graphicData uri="http://schemas.openxmlformats.org/drawingml/2006/table">
            <a:tbl>
              <a:tblPr firstRow="1" firstCol="1">
                <a:tableStyleId>{3C2FFA5D-87B4-456A-9821-1D502468CF0F}</a:tableStyleId>
              </a:tblPr>
              <a:tblGrid>
                <a:gridCol w="1088572"/>
                <a:gridCol w="1088572"/>
                <a:gridCol w="1088572"/>
                <a:gridCol w="1088572"/>
                <a:gridCol w="1088572"/>
                <a:gridCol w="1088572"/>
                <a:gridCol w="1088572"/>
              </a:tblGrid>
              <a:tr h="762000">
                <a:tc>
                  <a:txBody>
                    <a:bodyPr/>
                    <a:lstStyle/>
                    <a:p>
                      <a:pPr algn="ctr"/>
                      <a:r>
                        <a:rPr lang="en-IN" dirty="0"/>
                        <a:t>Threshold</a:t>
                      </a:r>
                    </a:p>
                  </a:txBody>
                  <a:tcPr marL="47625" marR="47625" marT="19050" marB="19050" anchor="ctr"/>
                </a:tc>
                <a:tc>
                  <a:txBody>
                    <a:bodyPr/>
                    <a:lstStyle/>
                    <a:p>
                      <a:pPr algn="ctr"/>
                      <a:r>
                        <a:rPr lang="en-IN" dirty="0"/>
                        <a:t>T=0</a:t>
                      </a:r>
                    </a:p>
                  </a:txBody>
                  <a:tcPr marL="47625" marR="47625" marT="19050" marB="19050" anchor="ctr"/>
                </a:tc>
                <a:tc>
                  <a:txBody>
                    <a:bodyPr/>
                    <a:lstStyle/>
                    <a:p>
                      <a:pPr algn="ctr"/>
                      <a:r>
                        <a:rPr lang="en-IN"/>
                        <a:t>T=1</a:t>
                      </a:r>
                    </a:p>
                  </a:txBody>
                  <a:tcPr marL="47625" marR="47625" marT="19050" marB="19050" anchor="ctr"/>
                </a:tc>
                <a:tc>
                  <a:txBody>
                    <a:bodyPr/>
                    <a:lstStyle/>
                    <a:p>
                      <a:pPr algn="ctr"/>
                      <a:r>
                        <a:rPr lang="en-IN"/>
                        <a:t>T=2</a:t>
                      </a:r>
                    </a:p>
                  </a:txBody>
                  <a:tcPr marL="47625" marR="47625" marT="19050" marB="19050" anchor="ctr"/>
                </a:tc>
                <a:tc>
                  <a:txBody>
                    <a:bodyPr/>
                    <a:lstStyle/>
                    <a:p>
                      <a:pPr algn="ctr"/>
                      <a:r>
                        <a:rPr lang="en-IN"/>
                        <a:t>T=3</a:t>
                      </a:r>
                    </a:p>
                  </a:txBody>
                  <a:tcPr marL="47625" marR="47625" marT="19050" marB="19050" anchor="ctr"/>
                </a:tc>
                <a:tc>
                  <a:txBody>
                    <a:bodyPr/>
                    <a:lstStyle/>
                    <a:p>
                      <a:pPr algn="ctr"/>
                      <a:r>
                        <a:rPr lang="en-IN"/>
                        <a:t>T=4</a:t>
                      </a:r>
                    </a:p>
                  </a:txBody>
                  <a:tcPr marL="47625" marR="47625" marT="19050" marB="19050" anchor="ctr"/>
                </a:tc>
                <a:tc>
                  <a:txBody>
                    <a:bodyPr/>
                    <a:lstStyle/>
                    <a:p>
                      <a:pPr algn="ctr"/>
                      <a:r>
                        <a:rPr lang="en-IN"/>
                        <a:t>T=5</a:t>
                      </a:r>
                    </a:p>
                  </a:txBody>
                  <a:tcPr marL="47625" marR="47625" marT="19050" marB="19050" anchor="ctr"/>
                </a:tc>
              </a:tr>
              <a:tr h="1006434">
                <a:tc>
                  <a:txBody>
                    <a:bodyPr/>
                    <a:lstStyle/>
                    <a:p>
                      <a:pPr algn="ctr"/>
                      <a:r>
                        <a:rPr lang="en-IN" dirty="0"/>
                        <a:t>Within Class Variance</a:t>
                      </a:r>
                    </a:p>
                  </a:txBody>
                  <a:tcPr marL="47625" marR="47625" marT="19050" marB="19050" anchor="ctr"/>
                </a:tc>
                <a:tc>
                  <a:txBody>
                    <a:bodyPr/>
                    <a:lstStyle/>
                    <a:p>
                      <a:pPr algn="ctr"/>
                      <a:r>
                        <a:rPr lang="el-GR"/>
                        <a:t>σ</a:t>
                      </a:r>
                      <a:r>
                        <a:rPr lang="el-GR" baseline="30000"/>
                        <a:t>2</a:t>
                      </a:r>
                      <a:r>
                        <a:rPr lang="en-IN" baseline="-25000"/>
                        <a:t>W</a:t>
                      </a:r>
                      <a:r>
                        <a:rPr lang="en-IN"/>
                        <a:t> = 3.1196</a:t>
                      </a:r>
                    </a:p>
                  </a:txBody>
                  <a:tcPr marL="47625" marR="47625" marT="19050" marB="19050" anchor="ctr"/>
                </a:tc>
                <a:tc>
                  <a:txBody>
                    <a:bodyPr/>
                    <a:lstStyle/>
                    <a:p>
                      <a:pPr algn="ctr"/>
                      <a:r>
                        <a:rPr lang="el-GR"/>
                        <a:t>σ</a:t>
                      </a:r>
                      <a:r>
                        <a:rPr lang="el-GR" baseline="30000"/>
                        <a:t>2</a:t>
                      </a:r>
                      <a:r>
                        <a:rPr lang="en-IN" baseline="-25000"/>
                        <a:t>W</a:t>
                      </a:r>
                      <a:r>
                        <a:rPr lang="en-IN"/>
                        <a:t> = 1.5268</a:t>
                      </a:r>
                    </a:p>
                  </a:txBody>
                  <a:tcPr marL="47625" marR="47625" marT="19050" marB="19050" anchor="ctr"/>
                </a:tc>
                <a:tc>
                  <a:txBody>
                    <a:bodyPr/>
                    <a:lstStyle/>
                    <a:p>
                      <a:pPr algn="ctr"/>
                      <a:r>
                        <a:rPr lang="el-GR" dirty="0"/>
                        <a:t>σ</a:t>
                      </a:r>
                      <a:r>
                        <a:rPr lang="el-GR" baseline="30000" dirty="0"/>
                        <a:t>2</a:t>
                      </a:r>
                      <a:r>
                        <a:rPr lang="en-IN" baseline="-25000" dirty="0"/>
                        <a:t>W</a:t>
                      </a:r>
                      <a:r>
                        <a:rPr lang="en-IN" dirty="0"/>
                        <a:t> = 0.5561</a:t>
                      </a:r>
                    </a:p>
                  </a:txBody>
                  <a:tcPr marL="47625" marR="47625" marT="19050" marB="19050" anchor="ctr"/>
                </a:tc>
                <a:tc>
                  <a:txBody>
                    <a:bodyPr/>
                    <a:lstStyle/>
                    <a:p>
                      <a:pPr algn="ctr"/>
                      <a:r>
                        <a:rPr lang="el-GR"/>
                        <a:t>σ</a:t>
                      </a:r>
                      <a:r>
                        <a:rPr lang="el-GR" baseline="30000"/>
                        <a:t>2</a:t>
                      </a:r>
                      <a:r>
                        <a:rPr lang="en-IN" baseline="-25000"/>
                        <a:t>W</a:t>
                      </a:r>
                      <a:r>
                        <a:rPr lang="en-IN"/>
                        <a:t> = 0.4909</a:t>
                      </a:r>
                    </a:p>
                  </a:txBody>
                  <a:tcPr marL="47625" marR="47625" marT="19050" marB="19050" anchor="ctr"/>
                </a:tc>
                <a:tc>
                  <a:txBody>
                    <a:bodyPr/>
                    <a:lstStyle/>
                    <a:p>
                      <a:pPr algn="ctr"/>
                      <a:r>
                        <a:rPr lang="el-GR"/>
                        <a:t>σ</a:t>
                      </a:r>
                      <a:r>
                        <a:rPr lang="el-GR" baseline="30000"/>
                        <a:t>2</a:t>
                      </a:r>
                      <a:r>
                        <a:rPr lang="en-IN" baseline="-25000"/>
                        <a:t>W</a:t>
                      </a:r>
                      <a:r>
                        <a:rPr lang="en-IN"/>
                        <a:t> = 0.9779</a:t>
                      </a:r>
                    </a:p>
                  </a:txBody>
                  <a:tcPr marL="47625" marR="47625" marT="19050" marB="19050" anchor="ctr"/>
                </a:tc>
                <a:tc>
                  <a:txBody>
                    <a:bodyPr/>
                    <a:lstStyle/>
                    <a:p>
                      <a:pPr algn="ctr"/>
                      <a:r>
                        <a:rPr lang="el-GR"/>
                        <a:t>σ</a:t>
                      </a:r>
                      <a:r>
                        <a:rPr lang="el-GR" baseline="30000"/>
                        <a:t>2</a:t>
                      </a:r>
                      <a:r>
                        <a:rPr lang="en-IN" baseline="-25000"/>
                        <a:t>W</a:t>
                      </a:r>
                      <a:r>
                        <a:rPr lang="en-IN"/>
                        <a:t> = 2.2491</a:t>
                      </a:r>
                    </a:p>
                  </a:txBody>
                  <a:tcPr marL="47625" marR="47625" marT="19050" marB="19050" anchor="ctr"/>
                </a:tc>
              </a:tr>
              <a:tr h="1006434">
                <a:tc>
                  <a:txBody>
                    <a:bodyPr/>
                    <a:lstStyle/>
                    <a:p>
                      <a:pPr algn="ctr"/>
                      <a:r>
                        <a:rPr lang="en-IN"/>
                        <a:t>Between Class Variance</a:t>
                      </a:r>
                    </a:p>
                  </a:txBody>
                  <a:tcPr marL="47625" marR="47625" marT="19050" marB="19050" anchor="ctr"/>
                </a:tc>
                <a:tc>
                  <a:txBody>
                    <a:bodyPr/>
                    <a:lstStyle/>
                    <a:p>
                      <a:pPr algn="ctr"/>
                      <a:r>
                        <a:rPr lang="el-GR"/>
                        <a:t>σ</a:t>
                      </a:r>
                      <a:r>
                        <a:rPr lang="el-GR" baseline="30000"/>
                        <a:t>2</a:t>
                      </a:r>
                      <a:r>
                        <a:rPr lang="en-IN" baseline="-25000"/>
                        <a:t>B</a:t>
                      </a:r>
                      <a:r>
                        <a:rPr lang="en-IN"/>
                        <a:t> = 0</a:t>
                      </a:r>
                    </a:p>
                  </a:txBody>
                  <a:tcPr marL="47625" marR="47625" marT="19050" marB="19050" anchor="ctr"/>
                </a:tc>
                <a:tc>
                  <a:txBody>
                    <a:bodyPr/>
                    <a:lstStyle/>
                    <a:p>
                      <a:pPr algn="ctr"/>
                      <a:r>
                        <a:rPr lang="el-GR"/>
                        <a:t>σ</a:t>
                      </a:r>
                      <a:r>
                        <a:rPr lang="el-GR" baseline="30000"/>
                        <a:t>2</a:t>
                      </a:r>
                      <a:r>
                        <a:rPr lang="en-IN" baseline="-25000"/>
                        <a:t>B</a:t>
                      </a:r>
                      <a:r>
                        <a:rPr lang="en-IN"/>
                        <a:t> = 1.5928</a:t>
                      </a:r>
                    </a:p>
                  </a:txBody>
                  <a:tcPr marL="47625" marR="47625" marT="19050" marB="19050" anchor="ctr"/>
                </a:tc>
                <a:tc>
                  <a:txBody>
                    <a:bodyPr/>
                    <a:lstStyle/>
                    <a:p>
                      <a:pPr algn="ctr"/>
                      <a:r>
                        <a:rPr lang="el-GR"/>
                        <a:t>σ</a:t>
                      </a:r>
                      <a:r>
                        <a:rPr lang="el-GR" baseline="30000"/>
                        <a:t>2</a:t>
                      </a:r>
                      <a:r>
                        <a:rPr lang="en-IN" baseline="-25000"/>
                        <a:t>B</a:t>
                      </a:r>
                      <a:r>
                        <a:rPr lang="en-IN"/>
                        <a:t> = 2.5635</a:t>
                      </a:r>
                    </a:p>
                  </a:txBody>
                  <a:tcPr marL="47625" marR="47625" marT="19050" marB="19050" anchor="ctr"/>
                </a:tc>
                <a:tc>
                  <a:txBody>
                    <a:bodyPr/>
                    <a:lstStyle/>
                    <a:p>
                      <a:pPr algn="ctr"/>
                      <a:r>
                        <a:rPr lang="el-GR"/>
                        <a:t>σ</a:t>
                      </a:r>
                      <a:r>
                        <a:rPr lang="el-GR" baseline="30000"/>
                        <a:t>2</a:t>
                      </a:r>
                      <a:r>
                        <a:rPr lang="en-IN" baseline="-25000"/>
                        <a:t>B</a:t>
                      </a:r>
                      <a:r>
                        <a:rPr lang="en-IN"/>
                        <a:t> = 2.6287</a:t>
                      </a:r>
                    </a:p>
                  </a:txBody>
                  <a:tcPr marL="47625" marR="47625" marT="19050" marB="19050" anchor="ctr"/>
                </a:tc>
                <a:tc>
                  <a:txBody>
                    <a:bodyPr/>
                    <a:lstStyle/>
                    <a:p>
                      <a:pPr algn="ctr"/>
                      <a:r>
                        <a:rPr lang="el-GR"/>
                        <a:t>σ</a:t>
                      </a:r>
                      <a:r>
                        <a:rPr lang="el-GR" baseline="30000"/>
                        <a:t>2</a:t>
                      </a:r>
                      <a:r>
                        <a:rPr lang="en-IN" baseline="-25000"/>
                        <a:t>B</a:t>
                      </a:r>
                      <a:r>
                        <a:rPr lang="en-IN"/>
                        <a:t> = 2.1417</a:t>
                      </a:r>
                    </a:p>
                  </a:txBody>
                  <a:tcPr marL="47625" marR="47625" marT="19050" marB="19050" anchor="ctr"/>
                </a:tc>
                <a:tc>
                  <a:txBody>
                    <a:bodyPr/>
                    <a:lstStyle/>
                    <a:p>
                      <a:pPr algn="ctr"/>
                      <a:r>
                        <a:rPr lang="el-GR" dirty="0"/>
                        <a:t>σ</a:t>
                      </a:r>
                      <a:r>
                        <a:rPr lang="el-GR" baseline="30000" dirty="0"/>
                        <a:t>2</a:t>
                      </a:r>
                      <a:r>
                        <a:rPr lang="en-IN" baseline="-25000" dirty="0"/>
                        <a:t>B</a:t>
                      </a:r>
                      <a:r>
                        <a:rPr lang="en-IN" dirty="0"/>
                        <a:t> = 0.8705</a:t>
                      </a:r>
                    </a:p>
                  </a:txBody>
                  <a:tcPr marL="47625" marR="47625" marT="19050" marB="19050" anchor="ctr"/>
                </a:tc>
              </a:tr>
            </a:tbl>
          </a:graphicData>
        </a:graphic>
      </p:graphicFrame>
      <p:pic>
        <p:nvPicPr>
          <p:cNvPr id="33794" name="Picture 2" descr="Simplification of Otsu's threshold calculation"/>
          <p:cNvPicPr>
            <a:picLocks noChangeAspect="1" noChangeArrowheads="1"/>
          </p:cNvPicPr>
          <p:nvPr/>
        </p:nvPicPr>
        <p:blipFill>
          <a:blip r:embed="rId2" cstate="print"/>
          <a:srcRect/>
          <a:stretch>
            <a:fillRect/>
          </a:stretch>
        </p:blipFill>
        <p:spPr bwMode="auto">
          <a:xfrm>
            <a:off x="0" y="1219200"/>
            <a:ext cx="9095874" cy="1600200"/>
          </a:xfrm>
          <a:prstGeom prst="rect">
            <a:avLst/>
          </a:prstGeom>
          <a:noFill/>
        </p:spPr>
      </p:pic>
      <p:sp>
        <p:nvSpPr>
          <p:cNvPr id="6" name="Rectangle 5"/>
          <p:cNvSpPr/>
          <p:nvPr/>
        </p:nvSpPr>
        <p:spPr>
          <a:xfrm>
            <a:off x="4953000" y="1371600"/>
            <a:ext cx="16764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Outcomes</a:t>
            </a:r>
            <a:endParaRPr lang="en-IN" dirty="0"/>
          </a:p>
        </p:txBody>
      </p:sp>
      <p:sp>
        <p:nvSpPr>
          <p:cNvPr id="3" name="Content Placeholder 2"/>
          <p:cNvSpPr>
            <a:spLocks noGrp="1"/>
          </p:cNvSpPr>
          <p:nvPr>
            <p:ph idx="1"/>
          </p:nvPr>
        </p:nvSpPr>
        <p:spPr/>
        <p:txBody>
          <a:bodyPr/>
          <a:lstStyle/>
          <a:p>
            <a:r>
              <a:rPr lang="en-IN" dirty="0" smtClean="0"/>
              <a:t>Input:</a:t>
            </a:r>
          </a:p>
          <a:p>
            <a:endParaRPr lang="en-IN" dirty="0" smtClean="0"/>
          </a:p>
          <a:p>
            <a:endParaRPr lang="en-IN" dirty="0" smtClean="0"/>
          </a:p>
          <a:p>
            <a:endParaRPr lang="en-IN" dirty="0" smtClean="0"/>
          </a:p>
          <a:p>
            <a:r>
              <a:rPr lang="en-IN" dirty="0" smtClean="0"/>
              <a:t>RGB2GRAY</a:t>
            </a:r>
            <a:endParaRPr lang="en-IN" dirty="0"/>
          </a:p>
        </p:txBody>
      </p:sp>
      <p:pic>
        <p:nvPicPr>
          <p:cNvPr id="4" name="Picture 3" descr="peacock.jpg"/>
          <p:cNvPicPr>
            <a:picLocks noChangeAspect="1"/>
          </p:cNvPicPr>
          <p:nvPr/>
        </p:nvPicPr>
        <p:blipFill>
          <a:blip r:embed="rId2" cstate="print"/>
          <a:stretch>
            <a:fillRect/>
          </a:stretch>
        </p:blipFill>
        <p:spPr>
          <a:xfrm>
            <a:off x="2819400" y="1828801"/>
            <a:ext cx="2950197" cy="2209800"/>
          </a:xfrm>
          <a:prstGeom prst="rect">
            <a:avLst/>
          </a:prstGeom>
        </p:spPr>
      </p:pic>
      <p:pic>
        <p:nvPicPr>
          <p:cNvPr id="5" name="Picture 4" descr="peacockgray.JPG"/>
          <p:cNvPicPr>
            <a:picLocks noChangeAspect="1"/>
          </p:cNvPicPr>
          <p:nvPr/>
        </p:nvPicPr>
        <p:blipFill>
          <a:blip r:embed="rId3" cstate="print"/>
          <a:stretch>
            <a:fillRect/>
          </a:stretch>
        </p:blipFill>
        <p:spPr>
          <a:xfrm>
            <a:off x="2819401" y="4495800"/>
            <a:ext cx="2971800" cy="236220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histogram.JPG"/>
          <p:cNvPicPr>
            <a:picLocks noGrp="1" noChangeAspect="1"/>
          </p:cNvPicPr>
          <p:nvPr>
            <p:ph idx="1"/>
          </p:nvPr>
        </p:nvPicPr>
        <p:blipFill>
          <a:blip r:embed="rId2" cstate="print"/>
          <a:stretch>
            <a:fillRect/>
          </a:stretch>
        </p:blipFill>
        <p:spPr>
          <a:xfrm>
            <a:off x="838200" y="1447800"/>
            <a:ext cx="7391400" cy="5029200"/>
          </a:xfrm>
        </p:spPr>
      </p:pic>
      <p:sp>
        <p:nvSpPr>
          <p:cNvPr id="5" name="Title 1"/>
          <p:cNvSpPr>
            <a:spLocks noGrp="1"/>
          </p:cNvSpPr>
          <p:nvPr>
            <p:ph type="title"/>
          </p:nvPr>
        </p:nvSpPr>
        <p:spPr>
          <a:xfrm>
            <a:off x="457200" y="274638"/>
            <a:ext cx="8229600" cy="1143000"/>
          </a:xfrm>
        </p:spPr>
        <p:txBody>
          <a:bodyPr/>
          <a:lstStyle/>
          <a:p>
            <a:r>
              <a:rPr lang="en-IN" dirty="0" smtClean="0"/>
              <a:t>Histogram of gray image</a:t>
            </a:r>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943600"/>
          </a:xfrm>
        </p:spPr>
        <p:txBody>
          <a:bodyPr/>
          <a:lstStyle/>
          <a:p>
            <a:r>
              <a:rPr lang="en-IN" dirty="0" smtClean="0">
                <a:latin typeface="Times New Roman" pitchFamily="18" charset="0"/>
                <a:cs typeface="Times New Roman" pitchFamily="18" charset="0"/>
              </a:rPr>
              <a:t>Output of Manual </a:t>
            </a:r>
            <a:r>
              <a:rPr lang="en-IN" dirty="0" err="1" smtClean="0">
                <a:latin typeface="Times New Roman" pitchFamily="18" charset="0"/>
                <a:cs typeface="Times New Roman" pitchFamily="18" charset="0"/>
              </a:rPr>
              <a:t>Thresholding</a:t>
            </a:r>
            <a:endParaRPr lang="en-IN" dirty="0" smtClean="0">
              <a:latin typeface="Times New Roman" pitchFamily="18" charset="0"/>
              <a:cs typeface="Times New Roman" pitchFamily="18" charset="0"/>
            </a:endParaRPr>
          </a:p>
          <a:p>
            <a:endParaRPr lang="en-IN" dirty="0" smtClean="0">
              <a:latin typeface="Times New Roman" pitchFamily="18" charset="0"/>
              <a:cs typeface="Times New Roman" pitchFamily="18" charset="0"/>
            </a:endParaRPr>
          </a:p>
          <a:p>
            <a:endParaRPr lang="en-IN" dirty="0" smtClean="0">
              <a:latin typeface="Times New Roman" pitchFamily="18" charset="0"/>
              <a:cs typeface="Times New Roman" pitchFamily="18" charset="0"/>
            </a:endParaRPr>
          </a:p>
          <a:p>
            <a:endParaRPr lang="en-IN" dirty="0" smtClean="0">
              <a:latin typeface="Times New Roman" pitchFamily="18" charset="0"/>
              <a:cs typeface="Times New Roman" pitchFamily="18" charset="0"/>
            </a:endParaRPr>
          </a:p>
          <a:p>
            <a:endParaRPr lang="en-IN"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Output using </a:t>
            </a:r>
            <a:r>
              <a:rPr lang="en-IN" dirty="0" err="1" smtClean="0">
                <a:latin typeface="Times New Roman" pitchFamily="18" charset="0"/>
                <a:cs typeface="Times New Roman" pitchFamily="18" charset="0"/>
              </a:rPr>
              <a:t>Graythresh</a:t>
            </a:r>
            <a:r>
              <a:rPr lang="en-IN" dirty="0" smtClean="0">
                <a:latin typeface="Times New Roman" pitchFamily="18" charset="0"/>
                <a:cs typeface="Times New Roman" pitchFamily="18" charset="0"/>
              </a:rPr>
              <a:t> function (Otsu’s Method)</a:t>
            </a:r>
            <a:endParaRPr lang="en-IN" dirty="0">
              <a:latin typeface="Times New Roman" pitchFamily="18" charset="0"/>
              <a:cs typeface="Times New Roman" pitchFamily="18" charset="0"/>
            </a:endParaRPr>
          </a:p>
        </p:txBody>
      </p:sp>
      <p:pic>
        <p:nvPicPr>
          <p:cNvPr id="5122" name="Picture 2" descr="G:\Graphics\histoutput.JPG"/>
          <p:cNvPicPr>
            <a:picLocks noChangeAspect="1" noChangeArrowheads="1"/>
          </p:cNvPicPr>
          <p:nvPr/>
        </p:nvPicPr>
        <p:blipFill>
          <a:blip r:embed="rId2" cstate="print"/>
          <a:srcRect/>
          <a:stretch>
            <a:fillRect/>
          </a:stretch>
        </p:blipFill>
        <p:spPr bwMode="auto">
          <a:xfrm>
            <a:off x="3200400" y="1066800"/>
            <a:ext cx="2927985" cy="2209800"/>
          </a:xfrm>
          <a:prstGeom prst="rect">
            <a:avLst/>
          </a:prstGeom>
          <a:noFill/>
        </p:spPr>
      </p:pic>
      <p:pic>
        <p:nvPicPr>
          <p:cNvPr id="5123" name="Picture 3" descr="G:\Graphics\otsuoutput.JPG"/>
          <p:cNvPicPr>
            <a:picLocks noChangeAspect="1" noChangeArrowheads="1"/>
          </p:cNvPicPr>
          <p:nvPr/>
        </p:nvPicPr>
        <p:blipFill>
          <a:blip r:embed="rId3" cstate="print"/>
          <a:srcRect/>
          <a:stretch>
            <a:fillRect/>
          </a:stretch>
        </p:blipFill>
        <p:spPr bwMode="auto">
          <a:xfrm>
            <a:off x="3224742" y="4164013"/>
            <a:ext cx="2880783" cy="2160587"/>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a:xfrm>
            <a:off x="304800" y="1600200"/>
            <a:ext cx="8229600" cy="4876800"/>
          </a:xfrm>
        </p:spPr>
        <p:txBody>
          <a:bodyPr>
            <a:noAutofit/>
          </a:bodyPr>
          <a:lstStyle/>
          <a:p>
            <a:pPr algn="just">
              <a:lnSpc>
                <a:spcPct val="150000"/>
              </a:lnSpc>
              <a:buNone/>
            </a:pPr>
            <a:r>
              <a:rPr lang="en-IN" sz="2000" dirty="0" smtClean="0">
                <a:latin typeface="Times New Roman" pitchFamily="18" charset="0"/>
                <a:cs typeface="Times New Roman" pitchFamily="18" charset="0"/>
              </a:rPr>
              <a:t>	A method to select a threshold automatically from a gray level histogram has been derived from the viewpoint of </a:t>
            </a:r>
            <a:r>
              <a:rPr lang="en-IN" sz="2000" dirty="0" err="1" smtClean="0">
                <a:latin typeface="Times New Roman" pitchFamily="18" charset="0"/>
                <a:cs typeface="Times New Roman" pitchFamily="18" charset="0"/>
              </a:rPr>
              <a:t>discriminant</a:t>
            </a:r>
            <a:r>
              <a:rPr lang="en-IN" sz="2000" dirty="0" smtClean="0">
                <a:latin typeface="Times New Roman" pitchFamily="18" charset="0"/>
                <a:cs typeface="Times New Roman" pitchFamily="18" charset="0"/>
              </a:rPr>
              <a:t> analysis. This directly deals with the problem of evaluating the goodness of thresholds. The range of its applications is not restricted only to the </a:t>
            </a:r>
            <a:r>
              <a:rPr lang="en-IN" sz="2000" dirty="0" err="1" smtClean="0">
                <a:latin typeface="Times New Roman" pitchFamily="18" charset="0"/>
                <a:cs typeface="Times New Roman" pitchFamily="18" charset="0"/>
              </a:rPr>
              <a:t>thresholding</a:t>
            </a:r>
            <a:r>
              <a:rPr lang="en-IN" sz="2000" dirty="0" smtClean="0">
                <a:latin typeface="Times New Roman" pitchFamily="18" charset="0"/>
                <a:cs typeface="Times New Roman" pitchFamily="18" charset="0"/>
              </a:rPr>
              <a:t> of the gray-level picture, such as specifically described in the foregoing, but it may also cover other cases of unsupervised classification in which a histogram of some characteristic (or feature) discriminative for classifying the objects is available. Taking into account these points, the method suggested in this correspondence may be recommended as the most simple and standard one for automatic threshold selection that can be applied to various practical problems.</a:t>
            </a:r>
            <a:endParaRPr lang="en-IN"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Achievements</a:t>
            </a:r>
            <a:endParaRPr lang="en-IN" dirty="0"/>
          </a:p>
        </p:txBody>
      </p:sp>
      <p:sp>
        <p:nvSpPr>
          <p:cNvPr id="3" name="Content Placeholder 2"/>
          <p:cNvSpPr>
            <a:spLocks noGrp="1"/>
          </p:cNvSpPr>
          <p:nvPr>
            <p:ph idx="1"/>
          </p:nvPr>
        </p:nvSpPr>
        <p:spPr>
          <a:xfrm>
            <a:off x="457200" y="1524000"/>
            <a:ext cx="8229600" cy="4525963"/>
          </a:xfrm>
        </p:spPr>
        <p:txBody>
          <a:bodyPr>
            <a:noAutofit/>
          </a:bodyPr>
          <a:lstStyle/>
          <a:p>
            <a:pPr>
              <a:lnSpc>
                <a:spcPct val="150000"/>
              </a:lnSpc>
            </a:pPr>
            <a:r>
              <a:rPr lang="en-IN" sz="2400" dirty="0" smtClean="0">
                <a:latin typeface="Times New Roman" pitchFamily="18" charset="0"/>
                <a:cs typeface="Times New Roman" pitchFamily="18" charset="0"/>
              </a:rPr>
              <a:t>Pattern recognition: Pattern recognition involves study from image processing and from various other fields that includes machine learning (a branch of artificial intelligence).</a:t>
            </a:r>
          </a:p>
          <a:p>
            <a:pPr>
              <a:lnSpc>
                <a:spcPct val="150000"/>
              </a:lnSpc>
            </a:pPr>
            <a:endParaRPr lang="en-IN" sz="2400" dirty="0" smtClean="0">
              <a:latin typeface="Times New Roman" pitchFamily="18" charset="0"/>
              <a:cs typeface="Times New Roman" pitchFamily="18" charset="0"/>
            </a:endParaRPr>
          </a:p>
          <a:p>
            <a:pPr>
              <a:lnSpc>
                <a:spcPct val="150000"/>
              </a:lnSpc>
            </a:pPr>
            <a:r>
              <a:rPr lang="en-IN" sz="2400" dirty="0" smtClean="0">
                <a:latin typeface="Times New Roman" pitchFamily="18" charset="0"/>
                <a:cs typeface="Times New Roman" pitchFamily="18" charset="0"/>
              </a:rPr>
              <a:t>Video processing: A video is nothing but just the very fast movement of pictures. The quality of the video depends on the number of frames/pictures per minute and the quality of each frame being used.</a:t>
            </a:r>
          </a:p>
          <a:p>
            <a:pPr>
              <a:lnSpc>
                <a:spcPct val="150000"/>
              </a:lnSpc>
            </a:pPr>
            <a:endParaRPr lang="en-IN"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Achievements</a:t>
            </a:r>
            <a:endParaRPr lang="en-IN" dirty="0"/>
          </a:p>
        </p:txBody>
      </p:sp>
      <p:sp>
        <p:nvSpPr>
          <p:cNvPr id="3" name="Content Placeholder 2"/>
          <p:cNvSpPr>
            <a:spLocks noGrp="1"/>
          </p:cNvSpPr>
          <p:nvPr>
            <p:ph idx="1"/>
          </p:nvPr>
        </p:nvSpPr>
        <p:spPr>
          <a:xfrm>
            <a:off x="457200" y="1600200"/>
            <a:ext cx="8229600" cy="5029200"/>
          </a:xfrm>
        </p:spPr>
        <p:txBody>
          <a:bodyPr>
            <a:noAutofit/>
          </a:bodyPr>
          <a:lstStyle/>
          <a:p>
            <a:pPr algn="just">
              <a:lnSpc>
                <a:spcPct val="160000"/>
              </a:lnSpc>
            </a:pPr>
            <a:r>
              <a:rPr lang="en-IN" sz="2000" dirty="0" smtClean="0">
                <a:latin typeface="Times New Roman" pitchFamily="18" charset="0"/>
                <a:cs typeface="Times New Roman" pitchFamily="18" charset="0"/>
              </a:rPr>
              <a:t>Medical Applications: The need for accurate segmentation tools in medical applications is driven by the increased capacity of the imaging devices. Common modalities such as CT and MRI generate images which simply cannot be examined manually, due to high resolutions and a large number of image slices.</a:t>
            </a:r>
          </a:p>
          <a:p>
            <a:pPr algn="just">
              <a:lnSpc>
                <a:spcPct val="160000"/>
              </a:lnSpc>
            </a:pPr>
            <a:endParaRPr lang="en-IN" sz="2000" dirty="0" smtClean="0">
              <a:latin typeface="Times New Roman" pitchFamily="18" charset="0"/>
              <a:cs typeface="Times New Roman" pitchFamily="18" charset="0"/>
            </a:endParaRPr>
          </a:p>
          <a:p>
            <a:pPr algn="just">
              <a:lnSpc>
                <a:spcPct val="160000"/>
              </a:lnSpc>
            </a:pPr>
            <a:r>
              <a:rPr lang="en-IN" sz="2000" dirty="0" smtClean="0">
                <a:latin typeface="Times New Roman" pitchFamily="18" charset="0"/>
                <a:cs typeface="Times New Roman" pitchFamily="18" charset="0"/>
              </a:rPr>
              <a:t>Object Detection: Object detection is a computer technology related to computer vision and image processing  that deals with detecting instances of semantic objects of a certain class (such as humans, buildings, or cars) in digital images and videos.</a:t>
            </a:r>
            <a:endParaRPr lang="en-IN"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IN" dirty="0"/>
          </a:p>
        </p:txBody>
      </p:sp>
      <p:sp>
        <p:nvSpPr>
          <p:cNvPr id="3" name="Content Placeholder 2"/>
          <p:cNvSpPr>
            <a:spLocks noGrp="1"/>
          </p:cNvSpPr>
          <p:nvPr>
            <p:ph idx="1"/>
          </p:nvPr>
        </p:nvSpPr>
        <p:spPr/>
        <p:txBody>
          <a:bodyPr/>
          <a:lstStyle/>
          <a:p>
            <a:r>
              <a:rPr lang="en-IN" dirty="0" smtClean="0"/>
              <a:t> </a:t>
            </a:r>
            <a:r>
              <a:rPr lang="en-IN" dirty="0" smtClean="0">
                <a:hlinkClick r:id="rId2"/>
              </a:rPr>
              <a:t>http://web-ext.u-aizu.ac.jp/course/bmclass/documents/otsu1979.pdf</a:t>
            </a:r>
            <a:endParaRPr lang="en-IN" dirty="0" smtClean="0"/>
          </a:p>
          <a:p>
            <a:r>
              <a:rPr lang="en-IN" dirty="0" smtClean="0">
                <a:hlinkClick r:id="rId3"/>
              </a:rPr>
              <a:t>https://en.wikipedia.org/wiki/Otsu%27s_method</a:t>
            </a:r>
            <a:endParaRPr lang="en-IN" dirty="0" smtClean="0"/>
          </a:p>
          <a:p>
            <a:r>
              <a:rPr lang="en-IN" dirty="0" smtClean="0">
                <a:hlinkClick r:id="rId4"/>
              </a:rPr>
              <a:t>http://in.mathworks.com/help/images/examples/correcting-nonuniform-illumination.html</a:t>
            </a:r>
            <a:endParaRPr lang="en-IN" dirty="0" smtClean="0"/>
          </a:p>
          <a:p>
            <a:r>
              <a:rPr lang="en-IN" dirty="0" smtClean="0">
                <a:hlinkClick r:id="rId5"/>
              </a:rPr>
              <a:t>https://youtu.be/i1wAoIDar48</a:t>
            </a:r>
            <a:endParaRPr lang="en-IN" dirty="0" smtClean="0"/>
          </a:p>
          <a:p>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609600" y="152400"/>
            <a:ext cx="7162800" cy="914400"/>
          </a:xfrm>
        </p:spPr>
        <p:txBody>
          <a:bodyPr/>
          <a:lstStyle/>
          <a:p>
            <a:r>
              <a:rPr lang="en-US" dirty="0">
                <a:latin typeface="Times New Roman" pitchFamily="18" charset="0"/>
                <a:cs typeface="Times New Roman" pitchFamily="18" charset="0"/>
              </a:rPr>
              <a:t>Otsu’s </a:t>
            </a:r>
            <a:r>
              <a:rPr lang="en-US" dirty="0" err="1">
                <a:latin typeface="Times New Roman" pitchFamily="18" charset="0"/>
                <a:cs typeface="Times New Roman" pitchFamily="18" charset="0"/>
              </a:rPr>
              <a:t>Thresholding</a:t>
            </a:r>
            <a:r>
              <a:rPr lang="en-US" dirty="0">
                <a:latin typeface="Times New Roman" pitchFamily="18" charset="0"/>
                <a:cs typeface="Times New Roman" pitchFamily="18" charset="0"/>
              </a:rPr>
              <a:t> Method</a:t>
            </a:r>
          </a:p>
        </p:txBody>
      </p:sp>
      <p:sp>
        <p:nvSpPr>
          <p:cNvPr id="2051" name="Rectangle 3"/>
          <p:cNvSpPr>
            <a:spLocks noGrp="1" noChangeArrowheads="1"/>
          </p:cNvSpPr>
          <p:nvPr>
            <p:ph type="body" idx="1"/>
          </p:nvPr>
        </p:nvSpPr>
        <p:spPr>
          <a:xfrm>
            <a:off x="609600" y="1676400"/>
            <a:ext cx="7848600" cy="5334000"/>
          </a:xfrm>
        </p:spPr>
        <p:txBody>
          <a:bodyPr>
            <a:normAutofit fontScale="92500" lnSpcReduction="20000"/>
          </a:bodyPr>
          <a:lstStyle/>
          <a:p>
            <a:pPr>
              <a:lnSpc>
                <a:spcPct val="150000"/>
              </a:lnSpc>
            </a:pPr>
            <a:r>
              <a:rPr lang="en-US" dirty="0">
                <a:latin typeface="Times New Roman" pitchFamily="18" charset="0"/>
                <a:cs typeface="Times New Roman" pitchFamily="18" charset="0"/>
              </a:rPr>
              <a:t>Based on a very simple idea: Find the threshold that </a:t>
            </a:r>
            <a:r>
              <a:rPr lang="en-US" i="1" dirty="0">
                <a:latin typeface="Times New Roman" pitchFamily="18" charset="0"/>
                <a:cs typeface="Times New Roman" pitchFamily="18" charset="0"/>
              </a:rPr>
              <a:t>minimizes the weighted within-class variance. </a:t>
            </a:r>
          </a:p>
          <a:p>
            <a:pPr>
              <a:lnSpc>
                <a:spcPct val="150000"/>
              </a:lnSpc>
            </a:pPr>
            <a:r>
              <a:rPr lang="en-US" dirty="0">
                <a:latin typeface="Times New Roman" pitchFamily="18" charset="0"/>
                <a:cs typeface="Times New Roman" pitchFamily="18" charset="0"/>
              </a:rPr>
              <a:t>This turns out to be the same as </a:t>
            </a:r>
            <a:r>
              <a:rPr lang="en-US" i="1" dirty="0">
                <a:latin typeface="Times New Roman" pitchFamily="18" charset="0"/>
                <a:cs typeface="Times New Roman" pitchFamily="18" charset="0"/>
              </a:rPr>
              <a:t>maximizing the between-class variance.</a:t>
            </a:r>
            <a:endParaRPr lang="en-US" dirty="0">
              <a:latin typeface="Times New Roman" pitchFamily="18" charset="0"/>
              <a:cs typeface="Times New Roman" pitchFamily="18" charset="0"/>
            </a:endParaRPr>
          </a:p>
          <a:p>
            <a:pPr>
              <a:lnSpc>
                <a:spcPct val="150000"/>
              </a:lnSpc>
            </a:pPr>
            <a:r>
              <a:rPr lang="en-US" dirty="0">
                <a:latin typeface="Times New Roman" pitchFamily="18" charset="0"/>
                <a:cs typeface="Times New Roman" pitchFamily="18" charset="0"/>
              </a:rPr>
              <a:t>Operates directly on the gray level histogram [</a:t>
            </a:r>
            <a:r>
              <a:rPr lang="en-US" i="1" dirty="0">
                <a:latin typeface="Times New Roman" pitchFamily="18" charset="0"/>
                <a:cs typeface="Times New Roman" pitchFamily="18" charset="0"/>
              </a:rPr>
              <a:t>e.g. </a:t>
            </a:r>
            <a:r>
              <a:rPr lang="en-US" dirty="0">
                <a:latin typeface="Times New Roman" pitchFamily="18" charset="0"/>
                <a:cs typeface="Times New Roman" pitchFamily="18" charset="0"/>
              </a:rPr>
              <a:t>256 numbers, P(</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 so it’s fast (once the histogram is computed).</a:t>
            </a:r>
            <a:endParaRPr lang="en-US" i="1" dirty="0">
              <a:latin typeface="Times New Roman" pitchFamily="18" charset="0"/>
              <a:cs typeface="Times New Roman" pitchFamily="18" charset="0"/>
            </a:endParaRPr>
          </a:p>
        </p:txBody>
      </p:sp>
      <p:sp>
        <p:nvSpPr>
          <p:cNvPr id="2052" name="Text Box 4"/>
          <p:cNvSpPr txBox="1">
            <a:spLocks noChangeArrowheads="1"/>
          </p:cNvSpPr>
          <p:nvPr/>
        </p:nvSpPr>
        <p:spPr bwMode="auto">
          <a:xfrm>
            <a:off x="7391400" y="381000"/>
            <a:ext cx="1066800" cy="461665"/>
          </a:xfrm>
          <a:prstGeom prst="rect">
            <a:avLst/>
          </a:prstGeom>
          <a:noFill/>
          <a:ln w="9525">
            <a:noFill/>
            <a:miter lim="800000"/>
            <a:headEnd/>
            <a:tailEnd/>
          </a:ln>
          <a:effectLst/>
        </p:spPr>
        <p:txBody>
          <a:bodyPr wrap="square">
            <a:spAutoFit/>
          </a:bodyPr>
          <a:lstStyle/>
          <a:p>
            <a:pPr>
              <a:spcBef>
                <a:spcPct val="50000"/>
              </a:spcBef>
            </a:pPr>
            <a:r>
              <a:rPr lang="en-US" sz="2400" dirty="0">
                <a:latin typeface="Times New Roman" pitchFamily="18" charset="0"/>
                <a:cs typeface="Times New Roman" pitchFamily="18" charset="0"/>
              </a:rPr>
              <a:t>(1979)</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a:t>
            </a:r>
            <a:endParaRPr lang="en-IN" dirty="0"/>
          </a:p>
        </p:txBody>
      </p:sp>
      <p:sp>
        <p:nvSpPr>
          <p:cNvPr id="3" name="Content Placeholder 2"/>
          <p:cNvSpPr>
            <a:spLocks noGrp="1"/>
          </p:cNvSpPr>
          <p:nvPr>
            <p:ph idx="1"/>
          </p:nvPr>
        </p:nvSpPr>
        <p:spPr>
          <a:xfrm>
            <a:off x="-152400" y="1600200"/>
            <a:ext cx="9144000" cy="5257800"/>
          </a:xfrm>
        </p:spPr>
        <p:txBody>
          <a:bodyPr>
            <a:noAutofit/>
          </a:bodyPr>
          <a:lstStyle/>
          <a:p>
            <a:pPr algn="just">
              <a:lnSpc>
                <a:spcPct val="150000"/>
              </a:lnSpc>
              <a:buNone/>
            </a:pPr>
            <a:r>
              <a:rPr lang="en-IN" sz="2200" dirty="0" smtClean="0">
                <a:latin typeface="Times New Roman" pitchFamily="18" charset="0"/>
                <a:cs typeface="Times New Roman" pitchFamily="18" charset="0"/>
              </a:rPr>
              <a:t>     It is important in picture processing to select an adequate threshold of grey level for extracting objects from their background. Before Otsu, A variety of techniques have been proposed in this regard. In an ideal case, the histogram has a deep and sharp valley between two peaks representing objects and background, respectively, so that the threshold can be chosen at the bottom of this valley. However, for most real pictures, it is often difficult to detect the valley bottom precisely, especially in such cases as when the valley is flat and broad, imbued with noise, or when the two peaks are extremely unequal in height, often producing no traceable valley.</a:t>
            </a:r>
            <a:endParaRPr lang="en-IN" sz="2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685800" y="152400"/>
            <a:ext cx="7772400" cy="1143000"/>
          </a:xfrm>
        </p:spPr>
        <p:txBody>
          <a:bodyPr/>
          <a:lstStyle/>
          <a:p>
            <a:r>
              <a:rPr lang="en-US" dirty="0" smtClean="0">
                <a:latin typeface="Times New Roman" pitchFamily="18" charset="0"/>
                <a:cs typeface="Times New Roman" pitchFamily="18" charset="0"/>
              </a:rPr>
              <a:t>Otsu’s: </a:t>
            </a:r>
            <a:r>
              <a:rPr lang="en-US" dirty="0">
                <a:latin typeface="Times New Roman" pitchFamily="18" charset="0"/>
                <a:cs typeface="Times New Roman" pitchFamily="18" charset="0"/>
              </a:rPr>
              <a:t>Assumptions</a:t>
            </a:r>
          </a:p>
        </p:txBody>
      </p:sp>
      <p:sp>
        <p:nvSpPr>
          <p:cNvPr id="3075" name="Rectangle 3"/>
          <p:cNvSpPr>
            <a:spLocks noGrp="1" noChangeArrowheads="1"/>
          </p:cNvSpPr>
          <p:nvPr>
            <p:ph type="body" idx="1"/>
          </p:nvPr>
        </p:nvSpPr>
        <p:spPr>
          <a:xfrm>
            <a:off x="304800" y="1752600"/>
            <a:ext cx="8610600" cy="4724400"/>
          </a:xfrm>
        </p:spPr>
        <p:txBody>
          <a:bodyPr>
            <a:normAutofit fontScale="85000" lnSpcReduction="20000"/>
          </a:bodyPr>
          <a:lstStyle/>
          <a:p>
            <a:pPr>
              <a:lnSpc>
                <a:spcPct val="150000"/>
              </a:lnSpc>
            </a:pPr>
            <a:r>
              <a:rPr lang="en-US" dirty="0">
                <a:latin typeface="Times New Roman" pitchFamily="18" charset="0"/>
                <a:cs typeface="Times New Roman" pitchFamily="18" charset="0"/>
              </a:rPr>
              <a:t>Histogram (and the image) are </a:t>
            </a:r>
            <a:r>
              <a:rPr lang="en-US" i="1" dirty="0">
                <a:latin typeface="Times New Roman" pitchFamily="18" charset="0"/>
                <a:cs typeface="Times New Roman" pitchFamily="18" charset="0"/>
              </a:rPr>
              <a:t>bimodal.</a:t>
            </a:r>
            <a:endParaRPr lang="en-US" dirty="0">
              <a:latin typeface="Times New Roman" pitchFamily="18" charset="0"/>
              <a:cs typeface="Times New Roman" pitchFamily="18" charset="0"/>
            </a:endParaRPr>
          </a:p>
          <a:p>
            <a:pPr>
              <a:lnSpc>
                <a:spcPct val="150000"/>
              </a:lnSpc>
            </a:pPr>
            <a:r>
              <a:rPr lang="en-US" dirty="0">
                <a:latin typeface="Times New Roman" pitchFamily="18" charset="0"/>
                <a:cs typeface="Times New Roman" pitchFamily="18" charset="0"/>
              </a:rPr>
              <a:t>No use of </a:t>
            </a:r>
            <a:r>
              <a:rPr lang="en-US" i="1" dirty="0">
                <a:latin typeface="Times New Roman" pitchFamily="18" charset="0"/>
                <a:cs typeface="Times New Roman" pitchFamily="18" charset="0"/>
              </a:rPr>
              <a:t>spatial coherence, </a:t>
            </a:r>
            <a:r>
              <a:rPr lang="en-US" dirty="0">
                <a:latin typeface="Times New Roman" pitchFamily="18" charset="0"/>
                <a:cs typeface="Times New Roman" pitchFamily="18" charset="0"/>
              </a:rPr>
              <a:t>nor any other notion of object structure</a:t>
            </a:r>
            <a:r>
              <a:rPr lang="en-US" i="1" dirty="0">
                <a:latin typeface="Times New Roman" pitchFamily="18" charset="0"/>
                <a:cs typeface="Times New Roman" pitchFamily="18" charset="0"/>
              </a:rPr>
              <a:t>.</a:t>
            </a:r>
          </a:p>
          <a:p>
            <a:pPr>
              <a:lnSpc>
                <a:spcPct val="150000"/>
              </a:lnSpc>
            </a:pPr>
            <a:r>
              <a:rPr lang="en-US" dirty="0">
                <a:latin typeface="Times New Roman" pitchFamily="18" charset="0"/>
                <a:cs typeface="Times New Roman" pitchFamily="18" charset="0"/>
              </a:rPr>
              <a:t>Assumes stationary statistics, but can be modified to be locally adaptive. (exercises)</a:t>
            </a:r>
          </a:p>
          <a:p>
            <a:pPr>
              <a:lnSpc>
                <a:spcPct val="150000"/>
              </a:lnSpc>
            </a:pPr>
            <a:r>
              <a:rPr lang="en-US" dirty="0">
                <a:latin typeface="Times New Roman" pitchFamily="18" charset="0"/>
                <a:cs typeface="Times New Roman" pitchFamily="18" charset="0"/>
              </a:rPr>
              <a:t>Assumes uniform illumination (implicitly), so the bimodal brightness behavior arises from object appearance differences only.</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Algorithm Used</a:t>
            </a:r>
            <a:endParaRPr lang="en-IN" dirty="0"/>
          </a:p>
        </p:txBody>
      </p:sp>
      <p:sp>
        <p:nvSpPr>
          <p:cNvPr id="4" name="Title 1"/>
          <p:cNvSpPr txBox="1">
            <a:spLocks/>
          </p:cNvSpPr>
          <p:nvPr/>
        </p:nvSpPr>
        <p:spPr>
          <a:xfrm>
            <a:off x="609600" y="1752600"/>
            <a:ext cx="8229600" cy="4724400"/>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endParaRPr kumimoji="0" lang="en-IN"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1026" name="Picture 2" descr="C:\Users\Abhinav Garg\Pictures\graphics.JPG"/>
          <p:cNvPicPr>
            <a:picLocks noChangeAspect="1" noChangeArrowheads="1"/>
          </p:cNvPicPr>
          <p:nvPr/>
        </p:nvPicPr>
        <p:blipFill>
          <a:blip r:embed="rId2" cstate="print"/>
          <a:srcRect/>
          <a:stretch>
            <a:fillRect/>
          </a:stretch>
        </p:blipFill>
        <p:spPr bwMode="auto">
          <a:xfrm>
            <a:off x="381000" y="1676400"/>
            <a:ext cx="8507843" cy="4657725"/>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12.JPG"/>
          <p:cNvPicPr>
            <a:picLocks noGrp="1" noChangeAspect="1"/>
          </p:cNvPicPr>
          <p:nvPr>
            <p:ph idx="1"/>
          </p:nvPr>
        </p:nvPicPr>
        <p:blipFill>
          <a:blip r:embed="rId2" cstate="print"/>
          <a:stretch>
            <a:fillRect/>
          </a:stretch>
        </p:blipFill>
        <p:spPr>
          <a:xfrm>
            <a:off x="194874" y="1981200"/>
            <a:ext cx="8796726" cy="3358356"/>
          </a:xfrm>
        </p:spPr>
      </p:pic>
      <p:sp>
        <p:nvSpPr>
          <p:cNvPr id="22530" name="AutoShape 2" descr="Displaying 12.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495800"/>
            <a:ext cx="8229600" cy="1143000"/>
          </a:xfrm>
        </p:spPr>
        <p:txBody>
          <a:bodyPr>
            <a:normAutofit fontScale="90000"/>
          </a:bodyPr>
          <a:lstStyle/>
          <a:p>
            <a:r>
              <a:rPr lang="en-IN" i="1" dirty="0" smtClean="0"/>
              <a:t>A 6-level greyscale image and its histogram</a:t>
            </a:r>
            <a:endParaRPr lang="en-IN" dirty="0"/>
          </a:p>
        </p:txBody>
      </p:sp>
      <p:pic>
        <p:nvPicPr>
          <p:cNvPr id="23554" name="Picture 2" descr="A 6-level greyscale image and its histogram"/>
          <p:cNvPicPr>
            <a:picLocks noChangeAspect="1" noChangeArrowheads="1"/>
          </p:cNvPicPr>
          <p:nvPr/>
        </p:nvPicPr>
        <p:blipFill>
          <a:blip r:embed="rId2" cstate="print"/>
          <a:srcRect/>
          <a:stretch>
            <a:fillRect/>
          </a:stretch>
        </p:blipFill>
        <p:spPr bwMode="auto">
          <a:xfrm>
            <a:off x="2133600" y="685800"/>
            <a:ext cx="5204421" cy="342900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example.JPG"/>
          <p:cNvPicPr>
            <a:picLocks noGrp="1" noChangeAspect="1"/>
          </p:cNvPicPr>
          <p:nvPr>
            <p:ph idx="1"/>
          </p:nvPr>
        </p:nvPicPr>
        <p:blipFill>
          <a:blip r:embed="rId2" cstate="print"/>
          <a:stretch>
            <a:fillRect/>
          </a:stretch>
        </p:blipFill>
        <p:spPr>
          <a:xfrm>
            <a:off x="76200" y="228600"/>
            <a:ext cx="8915400" cy="5562600"/>
          </a:xfrm>
        </p:spPr>
      </p:pic>
      <p:pic>
        <p:nvPicPr>
          <p:cNvPr id="5" name="Picture 2" descr="Otsu threshold calculation of sum of Weighted variances"/>
          <p:cNvPicPr>
            <a:picLocks noChangeAspect="1" noChangeArrowheads="1"/>
          </p:cNvPicPr>
          <p:nvPr/>
        </p:nvPicPr>
        <p:blipFill>
          <a:blip r:embed="rId3" cstate="print"/>
          <a:srcRect/>
          <a:stretch>
            <a:fillRect/>
          </a:stretch>
        </p:blipFill>
        <p:spPr bwMode="auto">
          <a:xfrm>
            <a:off x="533400" y="5943600"/>
            <a:ext cx="8071041" cy="83820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descr="Capture.JPG"/>
          <p:cNvPicPr>
            <a:picLocks noGrp="1" noChangeAspect="1"/>
          </p:cNvPicPr>
          <p:nvPr>
            <p:ph idx="1"/>
          </p:nvPr>
        </p:nvPicPr>
        <p:blipFill>
          <a:blip r:embed="rId2" cstate="print"/>
          <a:stretch>
            <a:fillRect/>
          </a:stretch>
        </p:blipFill>
        <p:spPr>
          <a:xfrm>
            <a:off x="0" y="0"/>
            <a:ext cx="9144000" cy="6705600"/>
          </a:xfr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278</TotalTime>
  <Words>484</Words>
  <Application>Microsoft Office PowerPoint</Application>
  <PresentationFormat>On-screen Show (4:3)</PresentationFormat>
  <Paragraphs>70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Image Segmentation using Otsu’s Method</vt:lpstr>
      <vt:lpstr>Otsu’s Thresholding Method</vt:lpstr>
      <vt:lpstr>Problem</vt:lpstr>
      <vt:lpstr>Otsu’s: Assumptions</vt:lpstr>
      <vt:lpstr>Algorithm Used</vt:lpstr>
      <vt:lpstr>Slide 6</vt:lpstr>
      <vt:lpstr>A 6-level greyscale image and its histogram</vt:lpstr>
      <vt:lpstr>Slide 8</vt:lpstr>
      <vt:lpstr>Slide 9</vt:lpstr>
      <vt:lpstr>A Faster Approach </vt:lpstr>
      <vt:lpstr>Outcomes</vt:lpstr>
      <vt:lpstr>Histogram of gray image</vt:lpstr>
      <vt:lpstr>Slide 13</vt:lpstr>
      <vt:lpstr>Conclusion</vt:lpstr>
      <vt:lpstr>Achievements</vt:lpstr>
      <vt:lpstr>Achievements</vt:lpstr>
      <vt:lpstr>References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Segmentation using Otsu’s Method</dc:title>
  <dc:creator>Abhinav Garg</dc:creator>
  <cp:lastModifiedBy>Abhinav Garg</cp:lastModifiedBy>
  <cp:revision>20</cp:revision>
  <dcterms:created xsi:type="dcterms:W3CDTF">2006-08-16T00:00:00Z</dcterms:created>
  <dcterms:modified xsi:type="dcterms:W3CDTF">2015-11-26T16:05:52Z</dcterms:modified>
</cp:coreProperties>
</file>