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8" r:id="rId2"/>
    <p:sldId id="259" r:id="rId3"/>
    <p:sldId id="260" r:id="rId4"/>
    <p:sldId id="273" r:id="rId5"/>
    <p:sldId id="278" r:id="rId6"/>
    <p:sldId id="277" r:id="rId7"/>
    <p:sldId id="279" r:id="rId8"/>
    <p:sldId id="281" r:id="rId9"/>
    <p:sldId id="282" r:id="rId10"/>
    <p:sldId id="280" r:id="rId11"/>
    <p:sldId id="283" r:id="rId12"/>
    <p:sldId id="284" r:id="rId13"/>
    <p:sldId id="285" r:id="rId14"/>
    <p:sldId id="28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it Arora" initials="AA" lastIdx="1" clrIdx="0">
    <p:extLst>
      <p:ext uri="{19B8F6BF-5375-455C-9EA6-DF929625EA0E}">
        <p15:presenceInfo xmlns:p15="http://schemas.microsoft.com/office/powerpoint/2012/main" userId="Akshit Aro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94249" autoAdjust="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16T01:02:14.366" idx="1">
    <p:pos x="10" y="10"/>
    <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746452-5AB2-441F-93C9-C5320B04D3C4}" type="doc">
      <dgm:prSet loTypeId="urn:microsoft.com/office/officeart/2005/8/layout/bProcess3" loCatId="process" qsTypeId="urn:microsoft.com/office/officeart/2005/8/quickstyle/simple1" qsCatId="simple" csTypeId="urn:microsoft.com/office/officeart/2005/8/colors/accent1_1" csCatId="accent1" phldr="1"/>
      <dgm:spPr/>
      <dgm:t>
        <a:bodyPr/>
        <a:lstStyle/>
        <a:p>
          <a:endParaRPr lang="en-US"/>
        </a:p>
      </dgm:t>
    </dgm:pt>
    <dgm:pt modelId="{EFE1E4F8-0679-4722-9985-768C5D48FB89}">
      <dgm:prSet phldrT="[Text]"/>
      <dgm:spPr/>
      <dgm:t>
        <a:bodyPr/>
        <a:lstStyle/>
        <a:p>
          <a:r>
            <a:rPr lang="en-US" dirty="0"/>
            <a:t>Read Population.csv file, convert it  to a dataframe and short-list 5 most populated countries </a:t>
          </a:r>
        </a:p>
      </dgm:t>
    </dgm:pt>
    <dgm:pt modelId="{30B35555-EA81-4698-BA11-B183ED1C35FC}" type="parTrans" cxnId="{2DA049DB-A42E-439D-AAEC-A268F752957F}">
      <dgm:prSet/>
      <dgm:spPr/>
      <dgm:t>
        <a:bodyPr/>
        <a:lstStyle/>
        <a:p>
          <a:endParaRPr lang="en-US"/>
        </a:p>
      </dgm:t>
    </dgm:pt>
    <dgm:pt modelId="{5C9774F2-F076-4459-AEBF-B6FFD9AD9CB6}" type="sibTrans" cxnId="{2DA049DB-A42E-439D-AAEC-A268F752957F}">
      <dgm:prSet/>
      <dgm:spPr/>
      <dgm:t>
        <a:bodyPr/>
        <a:lstStyle/>
        <a:p>
          <a:endParaRPr lang="en-US"/>
        </a:p>
      </dgm:t>
    </dgm:pt>
    <dgm:pt modelId="{F0ECD162-2FD4-4F1A-9766-4C5CCD5D2E47}">
      <dgm:prSet phldrT="[Text]"/>
      <dgm:spPr/>
      <dgm:t>
        <a:bodyPr/>
        <a:lstStyle/>
        <a:p>
          <a:r>
            <a:rPr lang="en-US" dirty="0"/>
            <a:t>Read Temperature.csv, convert it to a dataframe</a:t>
          </a:r>
        </a:p>
        <a:p>
          <a:endParaRPr lang="en-US" dirty="0"/>
        </a:p>
        <a:p>
          <a:r>
            <a:rPr lang="en-US" b="1" dirty="0"/>
            <a:t>The time period was in a time format so had to convert it into years (presentable format) </a:t>
          </a:r>
        </a:p>
      </dgm:t>
    </dgm:pt>
    <dgm:pt modelId="{53E6E93D-1564-4578-9B4C-51C1278F914B}" type="parTrans" cxnId="{EB6C4055-7397-4E4D-85F7-43994518E39F}">
      <dgm:prSet/>
      <dgm:spPr/>
      <dgm:t>
        <a:bodyPr/>
        <a:lstStyle/>
        <a:p>
          <a:endParaRPr lang="en-US"/>
        </a:p>
      </dgm:t>
    </dgm:pt>
    <dgm:pt modelId="{7F7B87D6-CF95-4F86-9B73-79E9CDC9C515}" type="sibTrans" cxnId="{EB6C4055-7397-4E4D-85F7-43994518E39F}">
      <dgm:prSet/>
      <dgm:spPr/>
      <dgm:t>
        <a:bodyPr/>
        <a:lstStyle/>
        <a:p>
          <a:endParaRPr lang="en-US"/>
        </a:p>
      </dgm:t>
    </dgm:pt>
    <dgm:pt modelId="{8BFD7D66-F99E-4500-B9CA-43E1B73535E5}">
      <dgm:prSet phldrT="[Text]"/>
      <dgm:spPr/>
      <dgm:t>
        <a:bodyPr/>
        <a:lstStyle/>
        <a:p>
          <a:r>
            <a:rPr lang="en-US" b="1" dirty="0"/>
            <a:t>All our data points had different start and end-year so, to maintain consistency we considered a time-period, 1960 to 2013 for our analysis </a:t>
          </a:r>
        </a:p>
      </dgm:t>
    </dgm:pt>
    <dgm:pt modelId="{B5CA5387-75B5-43AE-8F89-53EDD74A4C0B}" type="parTrans" cxnId="{FD1048F8-CA0F-440A-BCBD-F44BF43738D3}">
      <dgm:prSet/>
      <dgm:spPr/>
      <dgm:t>
        <a:bodyPr/>
        <a:lstStyle/>
        <a:p>
          <a:endParaRPr lang="en-US"/>
        </a:p>
      </dgm:t>
    </dgm:pt>
    <dgm:pt modelId="{A941CF0F-E42E-4530-8782-6A45A48DC67A}" type="sibTrans" cxnId="{FD1048F8-CA0F-440A-BCBD-F44BF43738D3}">
      <dgm:prSet/>
      <dgm:spPr/>
      <dgm:t>
        <a:bodyPr/>
        <a:lstStyle/>
        <a:p>
          <a:endParaRPr lang="en-US"/>
        </a:p>
      </dgm:t>
    </dgm:pt>
    <dgm:pt modelId="{83184FF3-DF7F-45E6-9129-E32537126A53}">
      <dgm:prSet phldrT="[Text]"/>
      <dgm:spPr/>
      <dgm:t>
        <a:bodyPr/>
        <a:lstStyle/>
        <a:p>
          <a:r>
            <a:rPr lang="en-US" b="0" dirty="0"/>
            <a:t>Temperature</a:t>
          </a:r>
          <a:r>
            <a:rPr lang="en-US" b="0" baseline="0" dirty="0"/>
            <a:t> data was exhaustive. Extracted data from year 1960 to 2013 and for short-listed countries.</a:t>
          </a:r>
        </a:p>
        <a:p>
          <a:endParaRPr lang="en-US" b="0" baseline="0" dirty="0"/>
        </a:p>
        <a:p>
          <a:r>
            <a:rPr lang="en-US" b="1" baseline="0" dirty="0"/>
            <a:t>Made it dynamic, passing the country list and number of countries as argument </a:t>
          </a:r>
          <a:endParaRPr lang="en-US" b="1" dirty="0"/>
        </a:p>
      </dgm:t>
    </dgm:pt>
    <dgm:pt modelId="{9EBF4EC6-14CB-4306-9D2A-29336743FD2A}" type="parTrans" cxnId="{2D120E7A-DAFE-47FC-BE9F-EE9301895A8B}">
      <dgm:prSet/>
      <dgm:spPr/>
      <dgm:t>
        <a:bodyPr/>
        <a:lstStyle/>
        <a:p>
          <a:endParaRPr lang="en-US"/>
        </a:p>
      </dgm:t>
    </dgm:pt>
    <dgm:pt modelId="{60040CC0-3538-4F16-B1A4-2E62B14F8FED}" type="sibTrans" cxnId="{2D120E7A-DAFE-47FC-BE9F-EE9301895A8B}">
      <dgm:prSet/>
      <dgm:spPr/>
      <dgm:t>
        <a:bodyPr/>
        <a:lstStyle/>
        <a:p>
          <a:endParaRPr lang="en-US"/>
        </a:p>
      </dgm:t>
    </dgm:pt>
    <dgm:pt modelId="{427A143F-427B-4E28-B9E2-303E60C63E15}">
      <dgm:prSet phldrT="[Text]"/>
      <dgm:spPr/>
      <dgm:t>
        <a:bodyPr/>
        <a:lstStyle/>
        <a:p>
          <a:r>
            <a:rPr lang="en-US" b="1" dirty="0"/>
            <a:t>Calculating Relative temperature, taking 1960 for each country as zero and calculating difference in temperature taking 1960 as the base year. </a:t>
          </a:r>
          <a:endParaRPr lang="en-US" dirty="0"/>
        </a:p>
      </dgm:t>
    </dgm:pt>
    <dgm:pt modelId="{367C5BD9-7D20-4DD3-B5EA-420F341C84F9}" type="parTrans" cxnId="{54FC1AF0-FA43-4663-B66A-DF069A0E504D}">
      <dgm:prSet/>
      <dgm:spPr/>
      <dgm:t>
        <a:bodyPr/>
        <a:lstStyle/>
        <a:p>
          <a:endParaRPr lang="en-US"/>
        </a:p>
      </dgm:t>
    </dgm:pt>
    <dgm:pt modelId="{9F7088FE-46D6-406D-B92F-16A745579FB1}" type="sibTrans" cxnId="{54FC1AF0-FA43-4663-B66A-DF069A0E504D}">
      <dgm:prSet/>
      <dgm:spPr/>
      <dgm:t>
        <a:bodyPr/>
        <a:lstStyle/>
        <a:p>
          <a:endParaRPr lang="en-US"/>
        </a:p>
      </dgm:t>
    </dgm:pt>
    <dgm:pt modelId="{76AFC1D9-58BC-4182-8DD2-EE1027BB4DEC}">
      <dgm:prSet phldrT="[Text]"/>
      <dgm:spPr/>
      <dgm:t>
        <a:bodyPr/>
        <a:lstStyle/>
        <a:p>
          <a:r>
            <a:rPr lang="en-US" b="1" dirty="0"/>
            <a:t>World </a:t>
          </a:r>
          <a:r>
            <a:rPr lang="en-US" b="1"/>
            <a:t>Development Index </a:t>
          </a:r>
          <a:r>
            <a:rPr lang="en-US" b="1" dirty="0"/>
            <a:t>csv had exhaustive list of countries and factors. Selected factors to be considered for our study and the converted those factors into a dictionary of dataframe</a:t>
          </a:r>
        </a:p>
      </dgm:t>
    </dgm:pt>
    <dgm:pt modelId="{A5AFA1F6-21B3-4350-893B-A7E905173329}" type="parTrans" cxnId="{12896CF2-A409-4260-B29A-A90ED7DD9963}">
      <dgm:prSet/>
      <dgm:spPr/>
      <dgm:t>
        <a:bodyPr/>
        <a:lstStyle/>
        <a:p>
          <a:endParaRPr lang="en-US"/>
        </a:p>
      </dgm:t>
    </dgm:pt>
    <dgm:pt modelId="{74AD30C9-7DBB-4CB7-B981-5A4EAE73B370}" type="sibTrans" cxnId="{12896CF2-A409-4260-B29A-A90ED7DD9963}">
      <dgm:prSet/>
      <dgm:spPr/>
      <dgm:t>
        <a:bodyPr/>
        <a:lstStyle/>
        <a:p>
          <a:endParaRPr lang="en-US"/>
        </a:p>
      </dgm:t>
    </dgm:pt>
    <dgm:pt modelId="{156ACF0C-C0B1-4ADC-A36E-71AD53ACC90D}" type="pres">
      <dgm:prSet presAssocID="{22746452-5AB2-441F-93C9-C5320B04D3C4}" presName="Name0" presStyleCnt="0">
        <dgm:presLayoutVars>
          <dgm:dir/>
          <dgm:resizeHandles val="exact"/>
        </dgm:presLayoutVars>
      </dgm:prSet>
      <dgm:spPr/>
    </dgm:pt>
    <dgm:pt modelId="{5E74EF0C-6E6C-4806-A7D2-DC5E8A166812}" type="pres">
      <dgm:prSet presAssocID="{EFE1E4F8-0679-4722-9985-768C5D48FB89}" presName="node" presStyleLbl="node1" presStyleIdx="0" presStyleCnt="6">
        <dgm:presLayoutVars>
          <dgm:bulletEnabled val="1"/>
        </dgm:presLayoutVars>
      </dgm:prSet>
      <dgm:spPr/>
    </dgm:pt>
    <dgm:pt modelId="{D4F7E300-CC59-47BF-A021-173007E8B1C6}" type="pres">
      <dgm:prSet presAssocID="{5C9774F2-F076-4459-AEBF-B6FFD9AD9CB6}" presName="sibTrans" presStyleLbl="sibTrans1D1" presStyleIdx="0" presStyleCnt="5"/>
      <dgm:spPr/>
    </dgm:pt>
    <dgm:pt modelId="{1D33F51E-3EF4-4FA7-9509-2E2E75916FE5}" type="pres">
      <dgm:prSet presAssocID="{5C9774F2-F076-4459-AEBF-B6FFD9AD9CB6}" presName="connectorText" presStyleLbl="sibTrans1D1" presStyleIdx="0" presStyleCnt="5"/>
      <dgm:spPr/>
    </dgm:pt>
    <dgm:pt modelId="{71C18D48-B53F-464A-8C17-F087BCD49F97}" type="pres">
      <dgm:prSet presAssocID="{F0ECD162-2FD4-4F1A-9766-4C5CCD5D2E47}" presName="node" presStyleLbl="node1" presStyleIdx="1" presStyleCnt="6">
        <dgm:presLayoutVars>
          <dgm:bulletEnabled val="1"/>
        </dgm:presLayoutVars>
      </dgm:prSet>
      <dgm:spPr/>
    </dgm:pt>
    <dgm:pt modelId="{5726E0A5-E356-44F2-96CB-0ABDBA6A83AF}" type="pres">
      <dgm:prSet presAssocID="{7F7B87D6-CF95-4F86-9B73-79E9CDC9C515}" presName="sibTrans" presStyleLbl="sibTrans1D1" presStyleIdx="1" presStyleCnt="5"/>
      <dgm:spPr/>
    </dgm:pt>
    <dgm:pt modelId="{E346D29F-9990-4159-9E65-8AEE81B12FD2}" type="pres">
      <dgm:prSet presAssocID="{7F7B87D6-CF95-4F86-9B73-79E9CDC9C515}" presName="connectorText" presStyleLbl="sibTrans1D1" presStyleIdx="1" presStyleCnt="5"/>
      <dgm:spPr/>
    </dgm:pt>
    <dgm:pt modelId="{FC0CCDD7-2A2D-4003-977F-B4D75F6D8C85}" type="pres">
      <dgm:prSet presAssocID="{8BFD7D66-F99E-4500-B9CA-43E1B73535E5}" presName="node" presStyleLbl="node1" presStyleIdx="2" presStyleCnt="6">
        <dgm:presLayoutVars>
          <dgm:bulletEnabled val="1"/>
        </dgm:presLayoutVars>
      </dgm:prSet>
      <dgm:spPr/>
    </dgm:pt>
    <dgm:pt modelId="{D7F5A309-8BBF-4B46-B237-65B467ADB237}" type="pres">
      <dgm:prSet presAssocID="{A941CF0F-E42E-4530-8782-6A45A48DC67A}" presName="sibTrans" presStyleLbl="sibTrans1D1" presStyleIdx="2" presStyleCnt="5"/>
      <dgm:spPr/>
    </dgm:pt>
    <dgm:pt modelId="{F5166BB2-EED9-45FE-A1DA-E1EB157037B1}" type="pres">
      <dgm:prSet presAssocID="{A941CF0F-E42E-4530-8782-6A45A48DC67A}" presName="connectorText" presStyleLbl="sibTrans1D1" presStyleIdx="2" presStyleCnt="5"/>
      <dgm:spPr/>
    </dgm:pt>
    <dgm:pt modelId="{434837C2-2CFD-4F97-BF96-F2E49D2F9573}" type="pres">
      <dgm:prSet presAssocID="{83184FF3-DF7F-45E6-9129-E32537126A53}" presName="node" presStyleLbl="node1" presStyleIdx="3" presStyleCnt="6">
        <dgm:presLayoutVars>
          <dgm:bulletEnabled val="1"/>
        </dgm:presLayoutVars>
      </dgm:prSet>
      <dgm:spPr/>
    </dgm:pt>
    <dgm:pt modelId="{475CF43C-A1E7-4998-9F02-1936F1E6DAB0}" type="pres">
      <dgm:prSet presAssocID="{60040CC0-3538-4F16-B1A4-2E62B14F8FED}" presName="sibTrans" presStyleLbl="sibTrans1D1" presStyleIdx="3" presStyleCnt="5"/>
      <dgm:spPr/>
    </dgm:pt>
    <dgm:pt modelId="{C16BE38A-2F95-4973-BAE5-5693C5005FDC}" type="pres">
      <dgm:prSet presAssocID="{60040CC0-3538-4F16-B1A4-2E62B14F8FED}" presName="connectorText" presStyleLbl="sibTrans1D1" presStyleIdx="3" presStyleCnt="5"/>
      <dgm:spPr/>
    </dgm:pt>
    <dgm:pt modelId="{4FA13444-E57E-4916-8299-52960350029D}" type="pres">
      <dgm:prSet presAssocID="{427A143F-427B-4E28-B9E2-303E60C63E15}" presName="node" presStyleLbl="node1" presStyleIdx="4" presStyleCnt="6">
        <dgm:presLayoutVars>
          <dgm:bulletEnabled val="1"/>
        </dgm:presLayoutVars>
      </dgm:prSet>
      <dgm:spPr/>
    </dgm:pt>
    <dgm:pt modelId="{4F4BDAA4-CDCD-4A38-9829-C54F8A8BF94C}" type="pres">
      <dgm:prSet presAssocID="{9F7088FE-46D6-406D-B92F-16A745579FB1}" presName="sibTrans" presStyleLbl="sibTrans1D1" presStyleIdx="4" presStyleCnt="5"/>
      <dgm:spPr/>
    </dgm:pt>
    <dgm:pt modelId="{76952B21-A6E9-46FC-98DD-38ACEAA4C2DD}" type="pres">
      <dgm:prSet presAssocID="{9F7088FE-46D6-406D-B92F-16A745579FB1}" presName="connectorText" presStyleLbl="sibTrans1D1" presStyleIdx="4" presStyleCnt="5"/>
      <dgm:spPr/>
    </dgm:pt>
    <dgm:pt modelId="{A3690104-410D-4C2F-B267-BB68442C7ED6}" type="pres">
      <dgm:prSet presAssocID="{76AFC1D9-58BC-4182-8DD2-EE1027BB4DEC}" presName="node" presStyleLbl="node1" presStyleIdx="5" presStyleCnt="6">
        <dgm:presLayoutVars>
          <dgm:bulletEnabled val="1"/>
        </dgm:presLayoutVars>
      </dgm:prSet>
      <dgm:spPr/>
    </dgm:pt>
  </dgm:ptLst>
  <dgm:cxnLst>
    <dgm:cxn modelId="{2DF52423-E645-4F04-9222-9AB33E4A8F58}" type="presOf" srcId="{EFE1E4F8-0679-4722-9985-768C5D48FB89}" destId="{5E74EF0C-6E6C-4806-A7D2-DC5E8A166812}" srcOrd="0" destOrd="0" presId="urn:microsoft.com/office/officeart/2005/8/layout/bProcess3"/>
    <dgm:cxn modelId="{63130540-F79B-4B40-AE87-683EC9C9878C}" type="presOf" srcId="{83184FF3-DF7F-45E6-9129-E32537126A53}" destId="{434837C2-2CFD-4F97-BF96-F2E49D2F9573}" srcOrd="0" destOrd="0" presId="urn:microsoft.com/office/officeart/2005/8/layout/bProcess3"/>
    <dgm:cxn modelId="{C08C1440-BE15-4395-8C9C-7BFB69F5DCFB}" type="presOf" srcId="{8BFD7D66-F99E-4500-B9CA-43E1B73535E5}" destId="{FC0CCDD7-2A2D-4003-977F-B4D75F6D8C85}" srcOrd="0" destOrd="0" presId="urn:microsoft.com/office/officeart/2005/8/layout/bProcess3"/>
    <dgm:cxn modelId="{A0C6A970-F5AF-48E5-9C91-528B79FCC5A0}" type="presOf" srcId="{5C9774F2-F076-4459-AEBF-B6FFD9AD9CB6}" destId="{1D33F51E-3EF4-4FA7-9509-2E2E75916FE5}" srcOrd="1" destOrd="0" presId="urn:microsoft.com/office/officeart/2005/8/layout/bProcess3"/>
    <dgm:cxn modelId="{EB6C4055-7397-4E4D-85F7-43994518E39F}" srcId="{22746452-5AB2-441F-93C9-C5320B04D3C4}" destId="{F0ECD162-2FD4-4F1A-9766-4C5CCD5D2E47}" srcOrd="1" destOrd="0" parTransId="{53E6E93D-1564-4578-9B4C-51C1278F914B}" sibTransId="{7F7B87D6-CF95-4F86-9B73-79E9CDC9C515}"/>
    <dgm:cxn modelId="{99775179-F7B6-4C31-A141-CBFD42E93C98}" type="presOf" srcId="{60040CC0-3538-4F16-B1A4-2E62B14F8FED}" destId="{C16BE38A-2F95-4973-BAE5-5693C5005FDC}" srcOrd="1" destOrd="0" presId="urn:microsoft.com/office/officeart/2005/8/layout/bProcess3"/>
    <dgm:cxn modelId="{2D120E7A-DAFE-47FC-BE9F-EE9301895A8B}" srcId="{22746452-5AB2-441F-93C9-C5320B04D3C4}" destId="{83184FF3-DF7F-45E6-9129-E32537126A53}" srcOrd="3" destOrd="0" parTransId="{9EBF4EC6-14CB-4306-9D2A-29336743FD2A}" sibTransId="{60040CC0-3538-4F16-B1A4-2E62B14F8FED}"/>
    <dgm:cxn modelId="{F4928987-81D3-4D95-B2ED-40CD1087FC57}" type="presOf" srcId="{5C9774F2-F076-4459-AEBF-B6FFD9AD9CB6}" destId="{D4F7E300-CC59-47BF-A021-173007E8B1C6}" srcOrd="0" destOrd="0" presId="urn:microsoft.com/office/officeart/2005/8/layout/bProcess3"/>
    <dgm:cxn modelId="{3963ACA7-02B0-4899-95B6-DACC46BA4308}" type="presOf" srcId="{9F7088FE-46D6-406D-B92F-16A745579FB1}" destId="{76952B21-A6E9-46FC-98DD-38ACEAA4C2DD}" srcOrd="1" destOrd="0" presId="urn:microsoft.com/office/officeart/2005/8/layout/bProcess3"/>
    <dgm:cxn modelId="{B3B3D5B1-5205-4BEF-9286-6AEABC9318E7}" type="presOf" srcId="{F0ECD162-2FD4-4F1A-9766-4C5CCD5D2E47}" destId="{71C18D48-B53F-464A-8C17-F087BCD49F97}" srcOrd="0" destOrd="0" presId="urn:microsoft.com/office/officeart/2005/8/layout/bProcess3"/>
    <dgm:cxn modelId="{C74D6CB8-0AAF-43B5-9643-E121CA374C13}" type="presOf" srcId="{A941CF0F-E42E-4530-8782-6A45A48DC67A}" destId="{F5166BB2-EED9-45FE-A1DA-E1EB157037B1}" srcOrd="1" destOrd="0" presId="urn:microsoft.com/office/officeart/2005/8/layout/bProcess3"/>
    <dgm:cxn modelId="{ECEDA8BE-4354-401B-AE32-43646FA6759E}" type="presOf" srcId="{22746452-5AB2-441F-93C9-C5320B04D3C4}" destId="{156ACF0C-C0B1-4ADC-A36E-71AD53ACC90D}" srcOrd="0" destOrd="0" presId="urn:microsoft.com/office/officeart/2005/8/layout/bProcess3"/>
    <dgm:cxn modelId="{B36E3DC1-81DF-4DAB-8F81-6707B8F0B5AC}" type="presOf" srcId="{9F7088FE-46D6-406D-B92F-16A745579FB1}" destId="{4F4BDAA4-CDCD-4A38-9829-C54F8A8BF94C}" srcOrd="0" destOrd="0" presId="urn:microsoft.com/office/officeart/2005/8/layout/bProcess3"/>
    <dgm:cxn modelId="{A17AE0CC-4697-4E80-AEED-8A399DDE8CC2}" type="presOf" srcId="{7F7B87D6-CF95-4F86-9B73-79E9CDC9C515}" destId="{5726E0A5-E356-44F2-96CB-0ABDBA6A83AF}" srcOrd="0" destOrd="0" presId="urn:microsoft.com/office/officeart/2005/8/layout/bProcess3"/>
    <dgm:cxn modelId="{FB5F97D3-06FE-4476-80A3-A754DDFF2828}" type="presOf" srcId="{60040CC0-3538-4F16-B1A4-2E62B14F8FED}" destId="{475CF43C-A1E7-4998-9F02-1936F1E6DAB0}" srcOrd="0" destOrd="0" presId="urn:microsoft.com/office/officeart/2005/8/layout/bProcess3"/>
    <dgm:cxn modelId="{2DA049DB-A42E-439D-AAEC-A268F752957F}" srcId="{22746452-5AB2-441F-93C9-C5320B04D3C4}" destId="{EFE1E4F8-0679-4722-9985-768C5D48FB89}" srcOrd="0" destOrd="0" parTransId="{30B35555-EA81-4698-BA11-B183ED1C35FC}" sibTransId="{5C9774F2-F076-4459-AEBF-B6FFD9AD9CB6}"/>
    <dgm:cxn modelId="{1C2A48EB-088B-4A82-B758-47847982EADE}" type="presOf" srcId="{7F7B87D6-CF95-4F86-9B73-79E9CDC9C515}" destId="{E346D29F-9990-4159-9E65-8AEE81B12FD2}" srcOrd="1" destOrd="0" presId="urn:microsoft.com/office/officeart/2005/8/layout/bProcess3"/>
    <dgm:cxn modelId="{F32AA2EB-CCDB-40B8-82C4-2F8F7C0719E8}" type="presOf" srcId="{76AFC1D9-58BC-4182-8DD2-EE1027BB4DEC}" destId="{A3690104-410D-4C2F-B267-BB68442C7ED6}" srcOrd="0" destOrd="0" presId="urn:microsoft.com/office/officeart/2005/8/layout/bProcess3"/>
    <dgm:cxn modelId="{6932F0ED-E7A4-477E-AF00-5E758C7F93D2}" type="presOf" srcId="{427A143F-427B-4E28-B9E2-303E60C63E15}" destId="{4FA13444-E57E-4916-8299-52960350029D}" srcOrd="0" destOrd="0" presId="urn:microsoft.com/office/officeart/2005/8/layout/bProcess3"/>
    <dgm:cxn modelId="{CF69E0EF-C1E3-4456-947D-A0A6DD2E9F66}" type="presOf" srcId="{A941CF0F-E42E-4530-8782-6A45A48DC67A}" destId="{D7F5A309-8BBF-4B46-B237-65B467ADB237}" srcOrd="0" destOrd="0" presId="urn:microsoft.com/office/officeart/2005/8/layout/bProcess3"/>
    <dgm:cxn modelId="{54FC1AF0-FA43-4663-B66A-DF069A0E504D}" srcId="{22746452-5AB2-441F-93C9-C5320B04D3C4}" destId="{427A143F-427B-4E28-B9E2-303E60C63E15}" srcOrd="4" destOrd="0" parTransId="{367C5BD9-7D20-4DD3-B5EA-420F341C84F9}" sibTransId="{9F7088FE-46D6-406D-B92F-16A745579FB1}"/>
    <dgm:cxn modelId="{12896CF2-A409-4260-B29A-A90ED7DD9963}" srcId="{22746452-5AB2-441F-93C9-C5320B04D3C4}" destId="{76AFC1D9-58BC-4182-8DD2-EE1027BB4DEC}" srcOrd="5" destOrd="0" parTransId="{A5AFA1F6-21B3-4350-893B-A7E905173329}" sibTransId="{74AD30C9-7DBB-4CB7-B981-5A4EAE73B370}"/>
    <dgm:cxn modelId="{FD1048F8-CA0F-440A-BCBD-F44BF43738D3}" srcId="{22746452-5AB2-441F-93C9-C5320B04D3C4}" destId="{8BFD7D66-F99E-4500-B9CA-43E1B73535E5}" srcOrd="2" destOrd="0" parTransId="{B5CA5387-75B5-43AE-8F89-53EDD74A4C0B}" sibTransId="{A941CF0F-E42E-4530-8782-6A45A48DC67A}"/>
    <dgm:cxn modelId="{99DC0A6A-A983-4CA9-B000-AE668149A84B}" type="presParOf" srcId="{156ACF0C-C0B1-4ADC-A36E-71AD53ACC90D}" destId="{5E74EF0C-6E6C-4806-A7D2-DC5E8A166812}" srcOrd="0" destOrd="0" presId="urn:microsoft.com/office/officeart/2005/8/layout/bProcess3"/>
    <dgm:cxn modelId="{4F0FD1B3-7C2E-4A87-B9F6-34598C4DA2D4}" type="presParOf" srcId="{156ACF0C-C0B1-4ADC-A36E-71AD53ACC90D}" destId="{D4F7E300-CC59-47BF-A021-173007E8B1C6}" srcOrd="1" destOrd="0" presId="urn:microsoft.com/office/officeart/2005/8/layout/bProcess3"/>
    <dgm:cxn modelId="{5D7A3D5C-54DD-4D50-B6BD-295AAC773F90}" type="presParOf" srcId="{D4F7E300-CC59-47BF-A021-173007E8B1C6}" destId="{1D33F51E-3EF4-4FA7-9509-2E2E75916FE5}" srcOrd="0" destOrd="0" presId="urn:microsoft.com/office/officeart/2005/8/layout/bProcess3"/>
    <dgm:cxn modelId="{D68F22E2-C19F-40EA-AAB4-84C5F81A3776}" type="presParOf" srcId="{156ACF0C-C0B1-4ADC-A36E-71AD53ACC90D}" destId="{71C18D48-B53F-464A-8C17-F087BCD49F97}" srcOrd="2" destOrd="0" presId="urn:microsoft.com/office/officeart/2005/8/layout/bProcess3"/>
    <dgm:cxn modelId="{48DB7F41-D1BF-4C96-8C7D-66D936FF91E2}" type="presParOf" srcId="{156ACF0C-C0B1-4ADC-A36E-71AD53ACC90D}" destId="{5726E0A5-E356-44F2-96CB-0ABDBA6A83AF}" srcOrd="3" destOrd="0" presId="urn:microsoft.com/office/officeart/2005/8/layout/bProcess3"/>
    <dgm:cxn modelId="{292D7CB7-BF71-4B8C-975C-89BA7EF3A0E7}" type="presParOf" srcId="{5726E0A5-E356-44F2-96CB-0ABDBA6A83AF}" destId="{E346D29F-9990-4159-9E65-8AEE81B12FD2}" srcOrd="0" destOrd="0" presId="urn:microsoft.com/office/officeart/2005/8/layout/bProcess3"/>
    <dgm:cxn modelId="{3DDD49FE-6ED8-4AE0-9B0A-CDB7863257F4}" type="presParOf" srcId="{156ACF0C-C0B1-4ADC-A36E-71AD53ACC90D}" destId="{FC0CCDD7-2A2D-4003-977F-B4D75F6D8C85}" srcOrd="4" destOrd="0" presId="urn:microsoft.com/office/officeart/2005/8/layout/bProcess3"/>
    <dgm:cxn modelId="{F10A0838-9548-4D01-97FF-C9E39277EB80}" type="presParOf" srcId="{156ACF0C-C0B1-4ADC-A36E-71AD53ACC90D}" destId="{D7F5A309-8BBF-4B46-B237-65B467ADB237}" srcOrd="5" destOrd="0" presId="urn:microsoft.com/office/officeart/2005/8/layout/bProcess3"/>
    <dgm:cxn modelId="{A9865F91-17D2-42BF-9245-82EFEB84A935}" type="presParOf" srcId="{D7F5A309-8BBF-4B46-B237-65B467ADB237}" destId="{F5166BB2-EED9-45FE-A1DA-E1EB157037B1}" srcOrd="0" destOrd="0" presId="urn:microsoft.com/office/officeart/2005/8/layout/bProcess3"/>
    <dgm:cxn modelId="{08DE6BEC-FB3A-4AA4-8263-FC3D0CF6B47C}" type="presParOf" srcId="{156ACF0C-C0B1-4ADC-A36E-71AD53ACC90D}" destId="{434837C2-2CFD-4F97-BF96-F2E49D2F9573}" srcOrd="6" destOrd="0" presId="urn:microsoft.com/office/officeart/2005/8/layout/bProcess3"/>
    <dgm:cxn modelId="{F30F26A6-B52C-42DD-A0A2-DB5DDC340E7B}" type="presParOf" srcId="{156ACF0C-C0B1-4ADC-A36E-71AD53ACC90D}" destId="{475CF43C-A1E7-4998-9F02-1936F1E6DAB0}" srcOrd="7" destOrd="0" presId="urn:microsoft.com/office/officeart/2005/8/layout/bProcess3"/>
    <dgm:cxn modelId="{2633A88C-06D1-406D-B9A4-EF085BC02E06}" type="presParOf" srcId="{475CF43C-A1E7-4998-9F02-1936F1E6DAB0}" destId="{C16BE38A-2F95-4973-BAE5-5693C5005FDC}" srcOrd="0" destOrd="0" presId="urn:microsoft.com/office/officeart/2005/8/layout/bProcess3"/>
    <dgm:cxn modelId="{B9F82D69-8545-44CE-80A0-6F9442E87D07}" type="presParOf" srcId="{156ACF0C-C0B1-4ADC-A36E-71AD53ACC90D}" destId="{4FA13444-E57E-4916-8299-52960350029D}" srcOrd="8" destOrd="0" presId="urn:microsoft.com/office/officeart/2005/8/layout/bProcess3"/>
    <dgm:cxn modelId="{19DE2514-9584-45B0-957A-95FAFFEB05C8}" type="presParOf" srcId="{156ACF0C-C0B1-4ADC-A36E-71AD53ACC90D}" destId="{4F4BDAA4-CDCD-4A38-9829-C54F8A8BF94C}" srcOrd="9" destOrd="0" presId="urn:microsoft.com/office/officeart/2005/8/layout/bProcess3"/>
    <dgm:cxn modelId="{3E57E8B8-8326-469F-89D6-0E89E42BC6E9}" type="presParOf" srcId="{4F4BDAA4-CDCD-4A38-9829-C54F8A8BF94C}" destId="{76952B21-A6E9-46FC-98DD-38ACEAA4C2DD}" srcOrd="0" destOrd="0" presId="urn:microsoft.com/office/officeart/2005/8/layout/bProcess3"/>
    <dgm:cxn modelId="{ACF9373A-248B-46A5-AA4D-632684B3E983}" type="presParOf" srcId="{156ACF0C-C0B1-4ADC-A36E-71AD53ACC90D}" destId="{A3690104-410D-4C2F-B267-BB68442C7ED6}"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746452-5AB2-441F-93C9-C5320B04D3C4}" type="doc">
      <dgm:prSet loTypeId="urn:microsoft.com/office/officeart/2005/8/layout/bProcess3" loCatId="process" qsTypeId="urn:microsoft.com/office/officeart/2005/8/quickstyle/simple1" qsCatId="simple" csTypeId="urn:microsoft.com/office/officeart/2005/8/colors/accent1_1" csCatId="accent1" phldr="1"/>
      <dgm:spPr/>
      <dgm:t>
        <a:bodyPr/>
        <a:lstStyle/>
        <a:p>
          <a:endParaRPr lang="en-US"/>
        </a:p>
      </dgm:t>
    </dgm:pt>
    <dgm:pt modelId="{EFE1E4F8-0679-4722-9985-768C5D48FB89}">
      <dgm:prSet phldrT="[Text]"/>
      <dgm:spPr/>
      <dgm:t>
        <a:bodyPr/>
        <a:lstStyle/>
        <a:p>
          <a:r>
            <a:rPr lang="en-US" dirty="0"/>
            <a:t>We plotted factors such as Air Pollution, CO2 emission, forest cover percentage for each country</a:t>
          </a:r>
          <a:r>
            <a:rPr lang="en-US" b="1" dirty="0"/>
            <a:t>) </a:t>
          </a:r>
          <a:endParaRPr lang="en-US" dirty="0"/>
        </a:p>
      </dgm:t>
    </dgm:pt>
    <dgm:pt modelId="{30B35555-EA81-4698-BA11-B183ED1C35FC}" type="parTrans" cxnId="{2DA049DB-A42E-439D-AAEC-A268F752957F}">
      <dgm:prSet/>
      <dgm:spPr/>
      <dgm:t>
        <a:bodyPr/>
        <a:lstStyle/>
        <a:p>
          <a:endParaRPr lang="en-US"/>
        </a:p>
      </dgm:t>
    </dgm:pt>
    <dgm:pt modelId="{5C9774F2-F076-4459-AEBF-B6FFD9AD9CB6}" type="sibTrans" cxnId="{2DA049DB-A42E-439D-AAEC-A268F752957F}">
      <dgm:prSet/>
      <dgm:spPr/>
      <dgm:t>
        <a:bodyPr/>
        <a:lstStyle/>
        <a:p>
          <a:endParaRPr lang="en-US"/>
        </a:p>
      </dgm:t>
    </dgm:pt>
    <dgm:pt modelId="{8BFD7D66-F99E-4500-B9CA-43E1B73535E5}">
      <dgm:prSet phldrT="[Text]"/>
      <dgm:spPr/>
      <dgm:t>
        <a:bodyPr/>
        <a:lstStyle/>
        <a:p>
          <a:r>
            <a:rPr lang="en-US" b="0" dirty="0"/>
            <a:t>We tried to understand the trend of average temperature and relative temperature for countries under study</a:t>
          </a:r>
        </a:p>
      </dgm:t>
    </dgm:pt>
    <dgm:pt modelId="{B5CA5387-75B5-43AE-8F89-53EDD74A4C0B}" type="parTrans" cxnId="{FD1048F8-CA0F-440A-BCBD-F44BF43738D3}">
      <dgm:prSet/>
      <dgm:spPr/>
      <dgm:t>
        <a:bodyPr/>
        <a:lstStyle/>
        <a:p>
          <a:endParaRPr lang="en-US"/>
        </a:p>
      </dgm:t>
    </dgm:pt>
    <dgm:pt modelId="{A941CF0F-E42E-4530-8782-6A45A48DC67A}" type="sibTrans" cxnId="{FD1048F8-CA0F-440A-BCBD-F44BF43738D3}">
      <dgm:prSet/>
      <dgm:spPr/>
      <dgm:t>
        <a:bodyPr/>
        <a:lstStyle/>
        <a:p>
          <a:endParaRPr lang="en-US"/>
        </a:p>
      </dgm:t>
    </dgm:pt>
    <dgm:pt modelId="{EFD0A707-CF92-4C93-8C2D-FF8874080E47}">
      <dgm:prSet phldrT="[Text]"/>
      <dgm:spPr/>
      <dgm:t>
        <a:bodyPr/>
        <a:lstStyle/>
        <a:p>
          <a:r>
            <a:rPr lang="en-US" dirty="0"/>
            <a:t>We used different types(scatter, bar, bubble) of graphs to understand the impact of factors considered</a:t>
          </a:r>
        </a:p>
      </dgm:t>
    </dgm:pt>
    <dgm:pt modelId="{6C4F5234-0C23-43C1-AAF6-5E057D68EBA9}" type="parTrans" cxnId="{20E3EC19-0B0F-4B50-8FBE-B4DD5069464C}">
      <dgm:prSet/>
      <dgm:spPr/>
      <dgm:t>
        <a:bodyPr/>
        <a:lstStyle/>
        <a:p>
          <a:endParaRPr lang="en-US"/>
        </a:p>
      </dgm:t>
    </dgm:pt>
    <dgm:pt modelId="{ED04CC7C-CBF6-4BE8-8F4C-F52CA55750BD}" type="sibTrans" cxnId="{20E3EC19-0B0F-4B50-8FBE-B4DD5069464C}">
      <dgm:prSet/>
      <dgm:spPr/>
      <dgm:t>
        <a:bodyPr/>
        <a:lstStyle/>
        <a:p>
          <a:endParaRPr lang="en-US"/>
        </a:p>
      </dgm:t>
    </dgm:pt>
    <dgm:pt modelId="{156ACF0C-C0B1-4ADC-A36E-71AD53ACC90D}" type="pres">
      <dgm:prSet presAssocID="{22746452-5AB2-441F-93C9-C5320B04D3C4}" presName="Name0" presStyleCnt="0">
        <dgm:presLayoutVars>
          <dgm:dir/>
          <dgm:resizeHandles val="exact"/>
        </dgm:presLayoutVars>
      </dgm:prSet>
      <dgm:spPr/>
    </dgm:pt>
    <dgm:pt modelId="{FC0CCDD7-2A2D-4003-977F-B4D75F6D8C85}" type="pres">
      <dgm:prSet presAssocID="{8BFD7D66-F99E-4500-B9CA-43E1B73535E5}" presName="node" presStyleLbl="node1" presStyleIdx="0" presStyleCnt="3">
        <dgm:presLayoutVars>
          <dgm:bulletEnabled val="1"/>
        </dgm:presLayoutVars>
      </dgm:prSet>
      <dgm:spPr/>
    </dgm:pt>
    <dgm:pt modelId="{D7F5A309-8BBF-4B46-B237-65B467ADB237}" type="pres">
      <dgm:prSet presAssocID="{A941CF0F-E42E-4530-8782-6A45A48DC67A}" presName="sibTrans" presStyleLbl="sibTrans1D1" presStyleIdx="0" presStyleCnt="2"/>
      <dgm:spPr/>
    </dgm:pt>
    <dgm:pt modelId="{F5166BB2-EED9-45FE-A1DA-E1EB157037B1}" type="pres">
      <dgm:prSet presAssocID="{A941CF0F-E42E-4530-8782-6A45A48DC67A}" presName="connectorText" presStyleLbl="sibTrans1D1" presStyleIdx="0" presStyleCnt="2"/>
      <dgm:spPr/>
    </dgm:pt>
    <dgm:pt modelId="{5E74EF0C-6E6C-4806-A7D2-DC5E8A166812}" type="pres">
      <dgm:prSet presAssocID="{EFE1E4F8-0679-4722-9985-768C5D48FB89}" presName="node" presStyleLbl="node1" presStyleIdx="1" presStyleCnt="3">
        <dgm:presLayoutVars>
          <dgm:bulletEnabled val="1"/>
        </dgm:presLayoutVars>
      </dgm:prSet>
      <dgm:spPr/>
    </dgm:pt>
    <dgm:pt modelId="{01E318B0-8047-4619-8AA7-228590081EDF}" type="pres">
      <dgm:prSet presAssocID="{5C9774F2-F076-4459-AEBF-B6FFD9AD9CB6}" presName="sibTrans" presStyleLbl="sibTrans1D1" presStyleIdx="1" presStyleCnt="2"/>
      <dgm:spPr/>
    </dgm:pt>
    <dgm:pt modelId="{45AEE48D-47A3-4CD7-B0DD-1D9C00179DAF}" type="pres">
      <dgm:prSet presAssocID="{5C9774F2-F076-4459-AEBF-B6FFD9AD9CB6}" presName="connectorText" presStyleLbl="sibTrans1D1" presStyleIdx="1" presStyleCnt="2"/>
      <dgm:spPr/>
    </dgm:pt>
    <dgm:pt modelId="{1CEFF31A-7AE2-4937-B4F8-E933DD817BAF}" type="pres">
      <dgm:prSet presAssocID="{EFD0A707-CF92-4C93-8C2D-FF8874080E47}" presName="node" presStyleLbl="node1" presStyleIdx="2" presStyleCnt="3" custLinFactNeighborX="70893" custLinFactNeighborY="-1477">
        <dgm:presLayoutVars>
          <dgm:bulletEnabled val="1"/>
        </dgm:presLayoutVars>
      </dgm:prSet>
      <dgm:spPr/>
    </dgm:pt>
  </dgm:ptLst>
  <dgm:cxnLst>
    <dgm:cxn modelId="{28DC810A-0584-4C59-BFFE-BA03CAAC4ECC}" type="presOf" srcId="{5C9774F2-F076-4459-AEBF-B6FFD9AD9CB6}" destId="{45AEE48D-47A3-4CD7-B0DD-1D9C00179DAF}" srcOrd="1" destOrd="0" presId="urn:microsoft.com/office/officeart/2005/8/layout/bProcess3"/>
    <dgm:cxn modelId="{20E3EC19-0B0F-4B50-8FBE-B4DD5069464C}" srcId="{22746452-5AB2-441F-93C9-C5320B04D3C4}" destId="{EFD0A707-CF92-4C93-8C2D-FF8874080E47}" srcOrd="2" destOrd="0" parTransId="{6C4F5234-0C23-43C1-AAF6-5E057D68EBA9}" sibTransId="{ED04CC7C-CBF6-4BE8-8F4C-F52CA55750BD}"/>
    <dgm:cxn modelId="{9D761231-25EE-4BC5-875C-21AC5ABDC0E2}" type="presOf" srcId="{A941CF0F-E42E-4530-8782-6A45A48DC67A}" destId="{F5166BB2-EED9-45FE-A1DA-E1EB157037B1}" srcOrd="1" destOrd="0" presId="urn:microsoft.com/office/officeart/2005/8/layout/bProcess3"/>
    <dgm:cxn modelId="{C017D66A-022F-417D-99CA-C2161546C9FF}" type="presOf" srcId="{A941CF0F-E42E-4530-8782-6A45A48DC67A}" destId="{D7F5A309-8BBF-4B46-B237-65B467ADB237}" srcOrd="0" destOrd="0" presId="urn:microsoft.com/office/officeart/2005/8/layout/bProcess3"/>
    <dgm:cxn modelId="{F67D5D4B-4CD5-4D85-A5D6-AAFC056E756F}" type="presOf" srcId="{8BFD7D66-F99E-4500-B9CA-43E1B73535E5}" destId="{FC0CCDD7-2A2D-4003-977F-B4D75F6D8C85}" srcOrd="0" destOrd="0" presId="urn:microsoft.com/office/officeart/2005/8/layout/bProcess3"/>
    <dgm:cxn modelId="{5FAE50AF-FCD4-4649-8295-AEBFCEC733FE}" type="presOf" srcId="{EFE1E4F8-0679-4722-9985-768C5D48FB89}" destId="{5E74EF0C-6E6C-4806-A7D2-DC5E8A166812}" srcOrd="0" destOrd="0" presId="urn:microsoft.com/office/officeart/2005/8/layout/bProcess3"/>
    <dgm:cxn modelId="{8E2183AF-9A0F-40DE-8446-BC5013B5291C}" type="presOf" srcId="{5C9774F2-F076-4459-AEBF-B6FFD9AD9CB6}" destId="{01E318B0-8047-4619-8AA7-228590081EDF}" srcOrd="0" destOrd="0" presId="urn:microsoft.com/office/officeart/2005/8/layout/bProcess3"/>
    <dgm:cxn modelId="{1CD098B0-837E-46D0-BA46-9DDD8AD750E2}" type="presOf" srcId="{EFD0A707-CF92-4C93-8C2D-FF8874080E47}" destId="{1CEFF31A-7AE2-4937-B4F8-E933DD817BAF}" srcOrd="0" destOrd="0" presId="urn:microsoft.com/office/officeart/2005/8/layout/bProcess3"/>
    <dgm:cxn modelId="{ECEDA8BE-4354-401B-AE32-43646FA6759E}" type="presOf" srcId="{22746452-5AB2-441F-93C9-C5320B04D3C4}" destId="{156ACF0C-C0B1-4ADC-A36E-71AD53ACC90D}" srcOrd="0" destOrd="0" presId="urn:microsoft.com/office/officeart/2005/8/layout/bProcess3"/>
    <dgm:cxn modelId="{2DA049DB-A42E-439D-AAEC-A268F752957F}" srcId="{22746452-5AB2-441F-93C9-C5320B04D3C4}" destId="{EFE1E4F8-0679-4722-9985-768C5D48FB89}" srcOrd="1" destOrd="0" parTransId="{30B35555-EA81-4698-BA11-B183ED1C35FC}" sibTransId="{5C9774F2-F076-4459-AEBF-B6FFD9AD9CB6}"/>
    <dgm:cxn modelId="{FD1048F8-CA0F-440A-BCBD-F44BF43738D3}" srcId="{22746452-5AB2-441F-93C9-C5320B04D3C4}" destId="{8BFD7D66-F99E-4500-B9CA-43E1B73535E5}" srcOrd="0" destOrd="0" parTransId="{B5CA5387-75B5-43AE-8F89-53EDD74A4C0B}" sibTransId="{A941CF0F-E42E-4530-8782-6A45A48DC67A}"/>
    <dgm:cxn modelId="{6D55A136-B728-45F2-ACE7-D1FC2F89F900}" type="presParOf" srcId="{156ACF0C-C0B1-4ADC-A36E-71AD53ACC90D}" destId="{FC0CCDD7-2A2D-4003-977F-B4D75F6D8C85}" srcOrd="0" destOrd="0" presId="urn:microsoft.com/office/officeart/2005/8/layout/bProcess3"/>
    <dgm:cxn modelId="{BDCD1B00-E80C-4C51-AA16-9E7F0E834FFF}" type="presParOf" srcId="{156ACF0C-C0B1-4ADC-A36E-71AD53ACC90D}" destId="{D7F5A309-8BBF-4B46-B237-65B467ADB237}" srcOrd="1" destOrd="0" presId="urn:microsoft.com/office/officeart/2005/8/layout/bProcess3"/>
    <dgm:cxn modelId="{F0BE47B9-492F-48D6-B487-8CC4779B178E}" type="presParOf" srcId="{D7F5A309-8BBF-4B46-B237-65B467ADB237}" destId="{F5166BB2-EED9-45FE-A1DA-E1EB157037B1}" srcOrd="0" destOrd="0" presId="urn:microsoft.com/office/officeart/2005/8/layout/bProcess3"/>
    <dgm:cxn modelId="{493D65A5-48D6-47D6-8419-55798BB71DDA}" type="presParOf" srcId="{156ACF0C-C0B1-4ADC-A36E-71AD53ACC90D}" destId="{5E74EF0C-6E6C-4806-A7D2-DC5E8A166812}" srcOrd="2" destOrd="0" presId="urn:microsoft.com/office/officeart/2005/8/layout/bProcess3"/>
    <dgm:cxn modelId="{C2253155-96D9-4246-A683-3BB1EC33D124}" type="presParOf" srcId="{156ACF0C-C0B1-4ADC-A36E-71AD53ACC90D}" destId="{01E318B0-8047-4619-8AA7-228590081EDF}" srcOrd="3" destOrd="0" presId="urn:microsoft.com/office/officeart/2005/8/layout/bProcess3"/>
    <dgm:cxn modelId="{3100B26C-0FF7-4207-95DB-914B8CFA63D5}" type="presParOf" srcId="{01E318B0-8047-4619-8AA7-228590081EDF}" destId="{45AEE48D-47A3-4CD7-B0DD-1D9C00179DAF}" srcOrd="0" destOrd="0" presId="urn:microsoft.com/office/officeart/2005/8/layout/bProcess3"/>
    <dgm:cxn modelId="{E5808C98-59EE-4C93-9D90-DBF8AE02B553}" type="presParOf" srcId="{156ACF0C-C0B1-4ADC-A36E-71AD53ACC90D}" destId="{1CEFF31A-7AE2-4937-B4F8-E933DD817BAF}" srcOrd="4"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7E300-CC59-47BF-A021-173007E8B1C6}">
      <dsp:nvSpPr>
        <dsp:cNvPr id="0" name=""/>
        <dsp:cNvSpPr/>
      </dsp:nvSpPr>
      <dsp:spPr>
        <a:xfrm>
          <a:off x="2349962" y="1252817"/>
          <a:ext cx="508872" cy="91440"/>
        </a:xfrm>
        <a:custGeom>
          <a:avLst/>
          <a:gdLst/>
          <a:ahLst/>
          <a:cxnLst/>
          <a:rect l="0" t="0" r="0" b="0"/>
          <a:pathLst>
            <a:path>
              <a:moveTo>
                <a:pt x="0" y="45720"/>
              </a:moveTo>
              <a:lnTo>
                <a:pt x="508872"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90911" y="1295839"/>
        <a:ext cx="26973" cy="5394"/>
      </dsp:txXfrm>
    </dsp:sp>
    <dsp:sp modelId="{5E74EF0C-6E6C-4806-A7D2-DC5E8A166812}">
      <dsp:nvSpPr>
        <dsp:cNvPr id="0" name=""/>
        <dsp:cNvSpPr/>
      </dsp:nvSpPr>
      <dsp:spPr>
        <a:xfrm>
          <a:off x="6230" y="594877"/>
          <a:ext cx="2345531" cy="1407318"/>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Read Population.csv file, convert it  to a dataframe and short-list 5 most populated countries </a:t>
          </a:r>
        </a:p>
      </dsp:txBody>
      <dsp:txXfrm>
        <a:off x="6230" y="594877"/>
        <a:ext cx="2345531" cy="1407318"/>
      </dsp:txXfrm>
    </dsp:sp>
    <dsp:sp modelId="{5726E0A5-E356-44F2-96CB-0ABDBA6A83AF}">
      <dsp:nvSpPr>
        <dsp:cNvPr id="0" name=""/>
        <dsp:cNvSpPr/>
      </dsp:nvSpPr>
      <dsp:spPr>
        <a:xfrm>
          <a:off x="5234965" y="1252817"/>
          <a:ext cx="508872" cy="91440"/>
        </a:xfrm>
        <a:custGeom>
          <a:avLst/>
          <a:gdLst/>
          <a:ahLst/>
          <a:cxnLst/>
          <a:rect l="0" t="0" r="0" b="0"/>
          <a:pathLst>
            <a:path>
              <a:moveTo>
                <a:pt x="0" y="45720"/>
              </a:moveTo>
              <a:lnTo>
                <a:pt x="508872"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75914" y="1295839"/>
        <a:ext cx="26973" cy="5394"/>
      </dsp:txXfrm>
    </dsp:sp>
    <dsp:sp modelId="{71C18D48-B53F-464A-8C17-F087BCD49F97}">
      <dsp:nvSpPr>
        <dsp:cNvPr id="0" name=""/>
        <dsp:cNvSpPr/>
      </dsp:nvSpPr>
      <dsp:spPr>
        <a:xfrm>
          <a:off x="2891234" y="594877"/>
          <a:ext cx="2345531" cy="1407318"/>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Read Temperature.csv, convert it to a dataframe</a:t>
          </a:r>
        </a:p>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b="1" kern="1200" dirty="0"/>
            <a:t>The time period was in a time format so had to convert it into years (presentable format) </a:t>
          </a:r>
        </a:p>
      </dsp:txBody>
      <dsp:txXfrm>
        <a:off x="2891234" y="594877"/>
        <a:ext cx="2345531" cy="1407318"/>
      </dsp:txXfrm>
    </dsp:sp>
    <dsp:sp modelId="{D7F5A309-8BBF-4B46-B237-65B467ADB237}">
      <dsp:nvSpPr>
        <dsp:cNvPr id="0" name=""/>
        <dsp:cNvSpPr/>
      </dsp:nvSpPr>
      <dsp:spPr>
        <a:xfrm>
          <a:off x="1178996" y="2000396"/>
          <a:ext cx="5770006" cy="508872"/>
        </a:xfrm>
        <a:custGeom>
          <a:avLst/>
          <a:gdLst/>
          <a:ahLst/>
          <a:cxnLst/>
          <a:rect l="0" t="0" r="0" b="0"/>
          <a:pathLst>
            <a:path>
              <a:moveTo>
                <a:pt x="5770006" y="0"/>
              </a:moveTo>
              <a:lnTo>
                <a:pt x="5770006" y="271536"/>
              </a:lnTo>
              <a:lnTo>
                <a:pt x="0" y="271536"/>
              </a:lnTo>
              <a:lnTo>
                <a:pt x="0" y="508872"/>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19120" y="2252135"/>
        <a:ext cx="289758" cy="5394"/>
      </dsp:txXfrm>
    </dsp:sp>
    <dsp:sp modelId="{FC0CCDD7-2A2D-4003-977F-B4D75F6D8C85}">
      <dsp:nvSpPr>
        <dsp:cNvPr id="0" name=""/>
        <dsp:cNvSpPr/>
      </dsp:nvSpPr>
      <dsp:spPr>
        <a:xfrm>
          <a:off x="5776237" y="594877"/>
          <a:ext cx="2345531" cy="1407318"/>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kern="1200" dirty="0"/>
            <a:t>All our data points had different start and end-year so, to maintain consistency we considered a time-period, 1960 to 2013 for our analysis </a:t>
          </a:r>
        </a:p>
      </dsp:txBody>
      <dsp:txXfrm>
        <a:off x="5776237" y="594877"/>
        <a:ext cx="2345531" cy="1407318"/>
      </dsp:txXfrm>
    </dsp:sp>
    <dsp:sp modelId="{475CF43C-A1E7-4998-9F02-1936F1E6DAB0}">
      <dsp:nvSpPr>
        <dsp:cNvPr id="0" name=""/>
        <dsp:cNvSpPr/>
      </dsp:nvSpPr>
      <dsp:spPr>
        <a:xfrm>
          <a:off x="2349962" y="3199607"/>
          <a:ext cx="508872" cy="91440"/>
        </a:xfrm>
        <a:custGeom>
          <a:avLst/>
          <a:gdLst/>
          <a:ahLst/>
          <a:cxnLst/>
          <a:rect l="0" t="0" r="0" b="0"/>
          <a:pathLst>
            <a:path>
              <a:moveTo>
                <a:pt x="0" y="45720"/>
              </a:moveTo>
              <a:lnTo>
                <a:pt x="508872"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90911" y="3242630"/>
        <a:ext cx="26973" cy="5394"/>
      </dsp:txXfrm>
    </dsp:sp>
    <dsp:sp modelId="{434837C2-2CFD-4F97-BF96-F2E49D2F9573}">
      <dsp:nvSpPr>
        <dsp:cNvPr id="0" name=""/>
        <dsp:cNvSpPr/>
      </dsp:nvSpPr>
      <dsp:spPr>
        <a:xfrm>
          <a:off x="6230" y="2541668"/>
          <a:ext cx="2345531" cy="1407318"/>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0" kern="1200" dirty="0"/>
            <a:t>Temperature</a:t>
          </a:r>
          <a:r>
            <a:rPr lang="en-US" sz="1200" b="0" kern="1200" baseline="0" dirty="0"/>
            <a:t> data was exhaustive. Extracted data from year 1960 to 2013 and for short-listed countries.</a:t>
          </a:r>
        </a:p>
        <a:p>
          <a:pPr marL="0" lvl="0" indent="0" algn="ctr" defTabSz="533400">
            <a:lnSpc>
              <a:spcPct val="90000"/>
            </a:lnSpc>
            <a:spcBef>
              <a:spcPct val="0"/>
            </a:spcBef>
            <a:spcAft>
              <a:spcPct val="35000"/>
            </a:spcAft>
            <a:buNone/>
          </a:pPr>
          <a:endParaRPr lang="en-US" sz="1200" b="0" kern="1200" baseline="0" dirty="0"/>
        </a:p>
        <a:p>
          <a:pPr marL="0" lvl="0" indent="0" algn="ctr" defTabSz="533400">
            <a:lnSpc>
              <a:spcPct val="90000"/>
            </a:lnSpc>
            <a:spcBef>
              <a:spcPct val="0"/>
            </a:spcBef>
            <a:spcAft>
              <a:spcPct val="35000"/>
            </a:spcAft>
            <a:buNone/>
          </a:pPr>
          <a:r>
            <a:rPr lang="en-US" sz="1200" b="1" kern="1200" baseline="0" dirty="0"/>
            <a:t>Made it dynamic, passing the country list and number of countries as argument </a:t>
          </a:r>
          <a:endParaRPr lang="en-US" sz="1200" b="1" kern="1200" dirty="0"/>
        </a:p>
      </dsp:txBody>
      <dsp:txXfrm>
        <a:off x="6230" y="2541668"/>
        <a:ext cx="2345531" cy="1407318"/>
      </dsp:txXfrm>
    </dsp:sp>
    <dsp:sp modelId="{4F4BDAA4-CDCD-4A38-9829-C54F8A8BF94C}">
      <dsp:nvSpPr>
        <dsp:cNvPr id="0" name=""/>
        <dsp:cNvSpPr/>
      </dsp:nvSpPr>
      <dsp:spPr>
        <a:xfrm>
          <a:off x="5234965" y="3199607"/>
          <a:ext cx="508872" cy="91440"/>
        </a:xfrm>
        <a:custGeom>
          <a:avLst/>
          <a:gdLst/>
          <a:ahLst/>
          <a:cxnLst/>
          <a:rect l="0" t="0" r="0" b="0"/>
          <a:pathLst>
            <a:path>
              <a:moveTo>
                <a:pt x="0" y="45720"/>
              </a:moveTo>
              <a:lnTo>
                <a:pt x="508872"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75914" y="3242630"/>
        <a:ext cx="26973" cy="5394"/>
      </dsp:txXfrm>
    </dsp:sp>
    <dsp:sp modelId="{4FA13444-E57E-4916-8299-52960350029D}">
      <dsp:nvSpPr>
        <dsp:cNvPr id="0" name=""/>
        <dsp:cNvSpPr/>
      </dsp:nvSpPr>
      <dsp:spPr>
        <a:xfrm>
          <a:off x="2891234" y="2541668"/>
          <a:ext cx="2345531" cy="1407318"/>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kern="1200" dirty="0"/>
            <a:t>Calculating Relative temperature, taking 1960 for each country as zero and calculating difference in temperature taking 1960 as the base year. </a:t>
          </a:r>
          <a:endParaRPr lang="en-US" sz="1200" kern="1200" dirty="0"/>
        </a:p>
      </dsp:txBody>
      <dsp:txXfrm>
        <a:off x="2891234" y="2541668"/>
        <a:ext cx="2345531" cy="1407318"/>
      </dsp:txXfrm>
    </dsp:sp>
    <dsp:sp modelId="{A3690104-410D-4C2F-B267-BB68442C7ED6}">
      <dsp:nvSpPr>
        <dsp:cNvPr id="0" name=""/>
        <dsp:cNvSpPr/>
      </dsp:nvSpPr>
      <dsp:spPr>
        <a:xfrm>
          <a:off x="5776237" y="2541668"/>
          <a:ext cx="2345531" cy="1407318"/>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kern="1200" dirty="0"/>
            <a:t>World </a:t>
          </a:r>
          <a:r>
            <a:rPr lang="en-US" sz="1200" b="1" kern="1200"/>
            <a:t>Development Index </a:t>
          </a:r>
          <a:r>
            <a:rPr lang="en-US" sz="1200" b="1" kern="1200" dirty="0"/>
            <a:t>csv had exhaustive list of countries and factors. Selected factors to be considered for our study and the converted those factors into a dictionary of dataframe</a:t>
          </a:r>
        </a:p>
      </dsp:txBody>
      <dsp:txXfrm>
        <a:off x="5776237" y="2541668"/>
        <a:ext cx="2345531" cy="14073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5A309-8BBF-4B46-B237-65B467ADB237}">
      <dsp:nvSpPr>
        <dsp:cNvPr id="0" name=""/>
        <dsp:cNvSpPr/>
      </dsp:nvSpPr>
      <dsp:spPr>
        <a:xfrm>
          <a:off x="2838345" y="1569663"/>
          <a:ext cx="622327" cy="91440"/>
        </a:xfrm>
        <a:custGeom>
          <a:avLst/>
          <a:gdLst/>
          <a:ahLst/>
          <a:cxnLst/>
          <a:rect l="0" t="0" r="0" b="0"/>
          <a:pathLst>
            <a:path>
              <a:moveTo>
                <a:pt x="0" y="45720"/>
              </a:moveTo>
              <a:lnTo>
                <a:pt x="62232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33185" y="1612118"/>
        <a:ext cx="32646" cy="6529"/>
      </dsp:txXfrm>
    </dsp:sp>
    <dsp:sp modelId="{FC0CCDD7-2A2D-4003-977F-B4D75F6D8C85}">
      <dsp:nvSpPr>
        <dsp:cNvPr id="0" name=""/>
        <dsp:cNvSpPr/>
      </dsp:nvSpPr>
      <dsp:spPr>
        <a:xfrm>
          <a:off x="1329" y="763738"/>
          <a:ext cx="2838815" cy="1703289"/>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0" kern="1200" dirty="0"/>
            <a:t>We tried to understand the trend of average temperature and relative temperature for countries under study</a:t>
          </a:r>
        </a:p>
      </dsp:txBody>
      <dsp:txXfrm>
        <a:off x="1329" y="763738"/>
        <a:ext cx="2838815" cy="1703289"/>
      </dsp:txXfrm>
    </dsp:sp>
    <dsp:sp modelId="{01E318B0-8047-4619-8AA7-228590081EDF}">
      <dsp:nvSpPr>
        <dsp:cNvPr id="0" name=""/>
        <dsp:cNvSpPr/>
      </dsp:nvSpPr>
      <dsp:spPr>
        <a:xfrm>
          <a:off x="3433258" y="2465228"/>
          <a:ext cx="1479221" cy="597169"/>
        </a:xfrm>
        <a:custGeom>
          <a:avLst/>
          <a:gdLst/>
          <a:ahLst/>
          <a:cxnLst/>
          <a:rect l="0" t="0" r="0" b="0"/>
          <a:pathLst>
            <a:path>
              <a:moveTo>
                <a:pt x="1479221" y="0"/>
              </a:moveTo>
              <a:lnTo>
                <a:pt x="1479221" y="315684"/>
              </a:lnTo>
              <a:lnTo>
                <a:pt x="0" y="315684"/>
              </a:lnTo>
              <a:lnTo>
                <a:pt x="0" y="597169"/>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32696" y="2760548"/>
        <a:ext cx="80345" cy="6529"/>
      </dsp:txXfrm>
    </dsp:sp>
    <dsp:sp modelId="{5E74EF0C-6E6C-4806-A7D2-DC5E8A166812}">
      <dsp:nvSpPr>
        <dsp:cNvPr id="0" name=""/>
        <dsp:cNvSpPr/>
      </dsp:nvSpPr>
      <dsp:spPr>
        <a:xfrm>
          <a:off x="3493072" y="763738"/>
          <a:ext cx="2838815" cy="1703289"/>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We plotted factors such as Air Pollution, CO2 emission, forest cover percentage for each country</a:t>
          </a:r>
          <a:r>
            <a:rPr lang="en-US" sz="2100" b="1" kern="1200" dirty="0"/>
            <a:t>) </a:t>
          </a:r>
          <a:endParaRPr lang="en-US" sz="2100" kern="1200" dirty="0"/>
        </a:p>
      </dsp:txBody>
      <dsp:txXfrm>
        <a:off x="3493072" y="763738"/>
        <a:ext cx="2838815" cy="1703289"/>
      </dsp:txXfrm>
    </dsp:sp>
    <dsp:sp modelId="{1CEFF31A-7AE2-4937-B4F8-E933DD817BAF}">
      <dsp:nvSpPr>
        <dsp:cNvPr id="0" name=""/>
        <dsp:cNvSpPr/>
      </dsp:nvSpPr>
      <dsp:spPr>
        <a:xfrm>
          <a:off x="2013851" y="3094798"/>
          <a:ext cx="2838815" cy="1703289"/>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We used different types(scatter, bar, bubble) of graphs to understand the impact of factors considered</a:t>
          </a:r>
        </a:p>
      </dsp:txBody>
      <dsp:txXfrm>
        <a:off x="2013851" y="3094798"/>
        <a:ext cx="2838815" cy="170328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7/16/2019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934058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C12D574-25AB-4ED9-A06D-4279CBFE7127}" type="datetimeFigureOut">
              <a:rPr lang="en-US" smtClean="0"/>
              <a:t>7/16/2019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7FBE95E-9360-4856-B5BA-33A9034977AE}"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6362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12D574-25AB-4ED9-A06D-4279CBFE7127}" type="datetimeFigureOut">
              <a:rPr lang="en-US" smtClean="0"/>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BE95E-9360-4856-B5BA-33A9034977AE}" type="slidenum">
              <a:rPr lang="en-US" smtClean="0"/>
              <a:t>‹#›</a:t>
            </a:fld>
            <a:endParaRPr lang="en-US"/>
          </a:p>
        </p:txBody>
      </p:sp>
    </p:spTree>
    <p:extLst>
      <p:ext uri="{BB962C8B-B14F-4D97-AF65-F5344CB8AC3E}">
        <p14:creationId xmlns:p14="http://schemas.microsoft.com/office/powerpoint/2010/main" val="3518798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2D574-25AB-4ED9-A06D-4279CBFE7127}" type="datetimeFigureOut">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0379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2D574-25AB-4ED9-A06D-4279CBFE7127}" type="datetimeFigureOut">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7531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2D574-25AB-4ED9-A06D-4279CBFE7127}" type="datetimeFigureOut">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spTree>
    <p:extLst>
      <p:ext uri="{BB962C8B-B14F-4D97-AF65-F5344CB8AC3E}">
        <p14:creationId xmlns:p14="http://schemas.microsoft.com/office/powerpoint/2010/main" val="1642271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2D574-25AB-4ED9-A06D-4279CBFE7127}" type="datetimeFigureOut">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7889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2D574-25AB-4ED9-A06D-4279CBFE7127}" type="datetimeFigureOut">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7710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2D574-25AB-4ED9-A06D-4279CBFE7127}" type="datetimeFigureOut">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8012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2D574-25AB-4ED9-A06D-4279CBFE7127}" type="datetimeFigureOut">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349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2D574-25AB-4ED9-A06D-4279CBFE7127}" type="datetimeFigureOut">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spTree>
    <p:extLst>
      <p:ext uri="{BB962C8B-B14F-4D97-AF65-F5344CB8AC3E}">
        <p14:creationId xmlns:p14="http://schemas.microsoft.com/office/powerpoint/2010/main" val="8656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2D574-25AB-4ED9-A06D-4279CBFE7127}" type="datetimeFigureOut">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6293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12D574-25AB-4ED9-A06D-4279CBFE7127}" type="datetimeFigureOut">
              <a:rPr lang="en-US" smtClean="0"/>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BE95E-9360-4856-B5BA-33A9034977AE}" type="slidenum">
              <a:rPr lang="en-US" smtClean="0"/>
              <a:t>‹#›</a:t>
            </a:fld>
            <a:endParaRPr lang="en-US"/>
          </a:p>
        </p:txBody>
      </p:sp>
    </p:spTree>
    <p:extLst>
      <p:ext uri="{BB962C8B-B14F-4D97-AF65-F5344CB8AC3E}">
        <p14:creationId xmlns:p14="http://schemas.microsoft.com/office/powerpoint/2010/main" val="2392740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12D574-25AB-4ED9-A06D-4279CBFE7127}" type="datetimeFigureOut">
              <a:rPr lang="en-US" smtClean="0"/>
              <a:t>7/16/2019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FBE95E-9360-4856-B5BA-33A9034977AE}"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3422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12D574-25AB-4ED9-A06D-4279CBFE7127}" type="datetimeFigureOut">
              <a:rPr lang="en-US" smtClean="0"/>
              <a:t>7/16/2019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FBE95E-9360-4856-B5BA-33A9034977AE}"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897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2D574-25AB-4ED9-A06D-4279CBFE7127}" type="datetimeFigureOut">
              <a:rPr lang="en-US" smtClean="0"/>
              <a:t>7/16/2019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FBE95E-9360-4856-B5BA-33A9034977AE}" type="slidenum">
              <a:rPr lang="en-US" smtClean="0"/>
              <a:t>‹#›</a:t>
            </a:fld>
            <a:endParaRPr lang="en-US"/>
          </a:p>
        </p:txBody>
      </p:sp>
    </p:spTree>
    <p:extLst>
      <p:ext uri="{BB962C8B-B14F-4D97-AF65-F5344CB8AC3E}">
        <p14:creationId xmlns:p14="http://schemas.microsoft.com/office/powerpoint/2010/main" val="3153889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12D574-25AB-4ED9-A06D-4279CBFE7127}" type="datetimeFigureOut">
              <a:rPr lang="en-US" smtClean="0"/>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BE95E-9360-4856-B5BA-33A9034977AE}"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59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12D574-25AB-4ED9-A06D-4279CBFE7127}" type="datetimeFigureOut">
              <a:rPr lang="en-US" smtClean="0"/>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BE95E-9360-4856-B5BA-33A9034977AE}" type="slidenum">
              <a:rPr lang="en-US" smtClean="0"/>
              <a:t>‹#›</a:t>
            </a:fld>
            <a:endParaRPr lang="en-US"/>
          </a:p>
        </p:txBody>
      </p:sp>
    </p:spTree>
    <p:extLst>
      <p:ext uri="{BB962C8B-B14F-4D97-AF65-F5344CB8AC3E}">
        <p14:creationId xmlns:p14="http://schemas.microsoft.com/office/powerpoint/2010/main" val="174607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12D574-25AB-4ED9-A06D-4279CBFE7127}" type="datetimeFigureOut">
              <a:rPr lang="en-US" smtClean="0"/>
              <a:t>7/16/2019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FBE95E-9360-4856-B5BA-33A9034977AE}" type="slidenum">
              <a:rPr lang="en-US" smtClean="0"/>
              <a:t>‹#›</a:t>
            </a:fld>
            <a:endParaRPr lang="en-US"/>
          </a:p>
        </p:txBody>
      </p:sp>
    </p:spTree>
    <p:extLst>
      <p:ext uri="{BB962C8B-B14F-4D97-AF65-F5344CB8AC3E}">
        <p14:creationId xmlns:p14="http://schemas.microsoft.com/office/powerpoint/2010/main" val="89542497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F0FCDC-7BF8-4C15-B0DF-39495ABCC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40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11" name="Rectangle 10">
            <a:extLst>
              <a:ext uri="{FF2B5EF4-FFF2-40B4-BE49-F238E27FC236}">
                <a16:creationId xmlns:a16="http://schemas.microsoft.com/office/drawing/2014/main" id="{D83D09F1-D65C-4360-A042-A28A88B8D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56" cy="6858000"/>
          </a:xfrm>
          <a:prstGeom prst="rect">
            <a:avLst/>
          </a:prstGeom>
          <a:blipFill>
            <a:blip r:embed="rId3"/>
            <a:stretch>
              <a:fillRect/>
            </a:stretch>
          </a:blipFill>
          <a:ln>
            <a:noFill/>
          </a:ln>
          <a:effectLst>
            <a:innerShdw blurRad="88900" dist="254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2" name="Title 1"/>
          <p:cNvSpPr>
            <a:spLocks noGrp="1"/>
          </p:cNvSpPr>
          <p:nvPr>
            <p:ph type="ctrTitle"/>
          </p:nvPr>
        </p:nvSpPr>
        <p:spPr>
          <a:xfrm>
            <a:off x="935083" y="954085"/>
            <a:ext cx="5925988" cy="3070555"/>
          </a:xfrm>
        </p:spPr>
        <p:txBody>
          <a:bodyPr anchor="ctr">
            <a:normAutofit/>
          </a:bodyPr>
          <a:lstStyle/>
          <a:p>
            <a:pPr algn="r"/>
            <a:r>
              <a:rPr lang="en-US" dirty="0">
                <a:solidFill>
                  <a:srgbClr val="010001"/>
                </a:solidFill>
              </a:rPr>
              <a:t>Global Warming</a:t>
            </a:r>
          </a:p>
        </p:txBody>
      </p:sp>
      <p:sp>
        <p:nvSpPr>
          <p:cNvPr id="3" name="Content Placeholder 2"/>
          <p:cNvSpPr>
            <a:spLocks noGrp="1"/>
          </p:cNvSpPr>
          <p:nvPr>
            <p:ph type="subTitle" idx="1"/>
          </p:nvPr>
        </p:nvSpPr>
        <p:spPr>
          <a:xfrm>
            <a:off x="965200" y="5080001"/>
            <a:ext cx="5925988" cy="944880"/>
          </a:xfrm>
        </p:spPr>
        <p:txBody>
          <a:bodyPr anchor="ctr">
            <a:normAutofit fontScale="25000" lnSpcReduction="20000"/>
          </a:bodyPr>
          <a:lstStyle/>
          <a:p>
            <a:pPr algn="r">
              <a:lnSpc>
                <a:spcPct val="90000"/>
              </a:lnSpc>
            </a:pPr>
            <a:r>
              <a:rPr lang="en-US" sz="6400" b="1" dirty="0">
                <a:solidFill>
                  <a:srgbClr val="010001"/>
                </a:solidFill>
              </a:rPr>
              <a:t>Project Members</a:t>
            </a:r>
          </a:p>
          <a:p>
            <a:pPr algn="r">
              <a:lnSpc>
                <a:spcPct val="90000"/>
              </a:lnSpc>
            </a:pPr>
            <a:r>
              <a:rPr lang="en-US" sz="6400" dirty="0">
                <a:solidFill>
                  <a:srgbClr val="010001"/>
                </a:solidFill>
              </a:rPr>
              <a:t>Akshit Arora</a:t>
            </a:r>
          </a:p>
          <a:p>
            <a:pPr algn="r">
              <a:lnSpc>
                <a:spcPct val="90000"/>
              </a:lnSpc>
            </a:pPr>
            <a:r>
              <a:rPr lang="en-US" sz="6400" dirty="0" err="1">
                <a:solidFill>
                  <a:srgbClr val="010001"/>
                </a:solidFill>
              </a:rPr>
              <a:t>Geofrey</a:t>
            </a:r>
            <a:r>
              <a:rPr lang="en-US" sz="6400" dirty="0">
                <a:solidFill>
                  <a:srgbClr val="010001"/>
                </a:solidFill>
              </a:rPr>
              <a:t> Mercado</a:t>
            </a:r>
          </a:p>
          <a:p>
            <a:pPr algn="r">
              <a:lnSpc>
                <a:spcPct val="90000"/>
              </a:lnSpc>
            </a:pPr>
            <a:r>
              <a:rPr lang="en-US" sz="6400" dirty="0">
                <a:solidFill>
                  <a:srgbClr val="010001"/>
                </a:solidFill>
              </a:rPr>
              <a:t>Nikhil </a:t>
            </a:r>
            <a:r>
              <a:rPr lang="en-US" sz="6400" dirty="0" err="1">
                <a:solidFill>
                  <a:srgbClr val="010001"/>
                </a:solidFill>
              </a:rPr>
              <a:t>Chullipparambil</a:t>
            </a:r>
            <a:endParaRPr lang="en-US" sz="6400" dirty="0">
              <a:solidFill>
                <a:srgbClr val="010001"/>
              </a:solidFill>
            </a:endParaRPr>
          </a:p>
          <a:p>
            <a:pPr algn="r">
              <a:lnSpc>
                <a:spcPct val="90000"/>
              </a:lnSpc>
            </a:pPr>
            <a:r>
              <a:rPr lang="en-US" sz="6400" dirty="0">
                <a:solidFill>
                  <a:srgbClr val="010001"/>
                </a:solidFill>
              </a:rPr>
              <a:t>Sam </a:t>
            </a:r>
            <a:r>
              <a:rPr lang="en-US" sz="6400" dirty="0" err="1">
                <a:solidFill>
                  <a:srgbClr val="010001"/>
                </a:solidFill>
              </a:rPr>
              <a:t>Deschamps</a:t>
            </a:r>
            <a:r>
              <a:rPr lang="en-US" sz="700" dirty="0" err="1">
                <a:solidFill>
                  <a:srgbClr val="010001"/>
                </a:solidFill>
              </a:rPr>
              <a:t>s</a:t>
            </a:r>
            <a:endParaRPr lang="en-US" sz="700" dirty="0">
              <a:solidFill>
                <a:srgbClr val="010001"/>
              </a:solidFill>
            </a:endParaRPr>
          </a:p>
          <a:p>
            <a:pPr algn="r">
              <a:lnSpc>
                <a:spcPct val="90000"/>
              </a:lnSpc>
            </a:pPr>
            <a:endParaRPr lang="en-US" sz="700" dirty="0">
              <a:solidFill>
                <a:srgbClr val="010001"/>
              </a:solidFill>
            </a:endParaRPr>
          </a:p>
        </p:txBody>
      </p:sp>
      <p:cxnSp>
        <p:nvCxnSpPr>
          <p:cNvPr id="13" name="Straight Connector 12">
            <a:extLst>
              <a:ext uri="{FF2B5EF4-FFF2-40B4-BE49-F238E27FC236}">
                <a16:creationId xmlns:a16="http://schemas.microsoft.com/office/drawing/2014/main" id="{DFE3C79B-5339-404D-AD57-DEFDC8C113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9264" y="938687"/>
            <a:ext cx="5879592"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4646B48-D72A-4B29-9974-5196657AF1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9264" y="4960395"/>
            <a:ext cx="5879592"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C9B3C5CD-2D4D-4453-8969-0027EB12DA5B}"/>
              </a:ext>
            </a:extLst>
          </p:cNvPr>
          <p:cNvPicPr>
            <a:picLocks noChangeAspect="1"/>
          </p:cNvPicPr>
          <p:nvPr/>
        </p:nvPicPr>
        <p:blipFill rotWithShape="1">
          <a:blip r:embed="rId4"/>
          <a:srcRect l="31339" r="23329" b="-1"/>
          <a:stretch/>
        </p:blipFill>
        <p:spPr>
          <a:xfrm>
            <a:off x="7534656" y="10"/>
            <a:ext cx="4657344" cy="6857990"/>
          </a:xfrm>
          <a:prstGeom prst="rect">
            <a:avLst/>
          </a:prstGeom>
        </p:spPr>
      </p:pic>
    </p:spTree>
    <p:extLst>
      <p:ext uri="{BB962C8B-B14F-4D97-AF65-F5344CB8AC3E}">
        <p14:creationId xmlns:p14="http://schemas.microsoft.com/office/powerpoint/2010/main" val="596141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B77FED1-A595-4E63-9C54-016E2BD0A4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738" y="731520"/>
            <a:ext cx="10185010" cy="538792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4A34E630-6F49-4A91-90FE-E81D84DAE7E2}"/>
              </a:ext>
            </a:extLst>
          </p:cNvPr>
          <p:cNvCxnSpPr>
            <a:cxnSpLocks/>
          </p:cNvCxnSpPr>
          <p:nvPr/>
        </p:nvCxnSpPr>
        <p:spPr>
          <a:xfrm>
            <a:off x="10592972" y="2599006"/>
            <a:ext cx="0" cy="1466557"/>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87AE56F-D64E-4ABD-A30B-275C9DE8A476}"/>
              </a:ext>
            </a:extLst>
          </p:cNvPr>
          <p:cNvSpPr txBox="1"/>
          <p:nvPr/>
        </p:nvSpPr>
        <p:spPr>
          <a:xfrm>
            <a:off x="3657600" y="2686818"/>
            <a:ext cx="4417251" cy="1477328"/>
          </a:xfrm>
          <a:prstGeom prst="rect">
            <a:avLst/>
          </a:prstGeom>
          <a:noFill/>
        </p:spPr>
        <p:txBody>
          <a:bodyPr wrap="square" rtlCol="0">
            <a:spAutoFit/>
          </a:bodyPr>
          <a:lstStyle/>
          <a:p>
            <a:r>
              <a:rPr lang="en-US" b="1" i="1" dirty="0">
                <a:highlight>
                  <a:srgbClr val="FFFF00"/>
                </a:highlight>
              </a:rPr>
              <a:t>US emits the highest metric tons of CO2 per capita among all countries. Although in the past few years, the trend is decreasing but for China and India it has been increasing.</a:t>
            </a:r>
          </a:p>
        </p:txBody>
      </p:sp>
    </p:spTree>
    <p:extLst>
      <p:ext uri="{BB962C8B-B14F-4D97-AF65-F5344CB8AC3E}">
        <p14:creationId xmlns:p14="http://schemas.microsoft.com/office/powerpoint/2010/main" val="2084842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C4BDFB8-8D61-4859-83AC-C577E4169D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297" y="1079477"/>
            <a:ext cx="10186416" cy="4409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703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52E4D8FF-7BA7-4B57-AC33-2AAD83D849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229" y="1117555"/>
            <a:ext cx="10186416" cy="4622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478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4B17FE-2E14-47B6-B5A8-4363DE769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E53280-E6EB-47D2-B0BB-78B772DC4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rgbClr val="373737"/>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44C4738-31FA-4AA4-9D3A-9B0F0B1F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952108" y="954756"/>
            <a:ext cx="2730414" cy="4946003"/>
          </a:xfrm>
        </p:spPr>
        <p:txBody>
          <a:bodyPr>
            <a:normAutofit/>
          </a:bodyPr>
          <a:lstStyle/>
          <a:p>
            <a:r>
              <a:rPr lang="en-US" sz="3600" dirty="0">
                <a:solidFill>
                  <a:srgbClr val="FFFFFF"/>
                </a:solidFill>
              </a:rPr>
              <a:t>Challenges/ Post Mortem</a:t>
            </a:r>
          </a:p>
        </p:txBody>
      </p:sp>
      <p:sp>
        <p:nvSpPr>
          <p:cNvPr id="14" name="Rectangle 13">
            <a:extLst>
              <a:ext uri="{FF2B5EF4-FFF2-40B4-BE49-F238E27FC236}">
                <a16:creationId xmlns:a16="http://schemas.microsoft.com/office/drawing/2014/main" id="{809F3F69-CB9E-4C14-8F9B-7565980C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rgbClr val="FFFFFF"/>
              </a:gs>
              <a:gs pos="30000">
                <a:srgbClr val="FFFFFF"/>
              </a:gs>
              <a:gs pos="61000">
                <a:srgbClr val="F8F8F8"/>
              </a:gs>
              <a:gs pos="97000">
                <a:srgbClr val="E5E5E5"/>
              </a:gs>
            </a:gsLst>
            <a:path path="circle">
              <a:fillToRect l="50000" t="50000" r="50000" b="50000"/>
            </a:path>
          </a:gradFill>
          <a:ln>
            <a:noFill/>
          </a:ln>
          <a:effectLst>
            <a:innerShdw blurRad="63500" dist="127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0AE364C9-EAD3-4406-9054-295D80CFB07E}"/>
              </a:ext>
            </a:extLst>
          </p:cNvPr>
          <p:cNvSpPr>
            <a:spLocks noGrp="1"/>
          </p:cNvSpPr>
          <p:nvPr>
            <p:ph idx="1"/>
          </p:nvPr>
        </p:nvSpPr>
        <p:spPr>
          <a:xfrm>
            <a:off x="4986188" y="641904"/>
            <a:ext cx="6566143" cy="5405968"/>
          </a:xfrm>
        </p:spPr>
        <p:txBody>
          <a:bodyPr anchor="ctr">
            <a:normAutofit fontScale="92500" lnSpcReduction="20000"/>
          </a:bodyPr>
          <a:lstStyle/>
          <a:p>
            <a:r>
              <a:rPr lang="en-US" dirty="0">
                <a:solidFill>
                  <a:schemeClr val="tx1"/>
                </a:solidFill>
              </a:rPr>
              <a:t>We operated under the assumption that the most populated countries are the major contributors for global warming, and ignored less populous countries. Given more time we could have evaluated all. </a:t>
            </a:r>
          </a:p>
          <a:p>
            <a:r>
              <a:rPr lang="en-US" dirty="0">
                <a:solidFill>
                  <a:schemeClr val="tx1"/>
                </a:solidFill>
              </a:rPr>
              <a:t>Finding data for temperature was more difficult than we assumed. The </a:t>
            </a:r>
            <a:r>
              <a:rPr lang="en-US" dirty="0" err="1">
                <a:solidFill>
                  <a:schemeClr val="tx1"/>
                </a:solidFill>
              </a:rPr>
              <a:t>apis</a:t>
            </a:r>
            <a:r>
              <a:rPr lang="en-US" dirty="0">
                <a:solidFill>
                  <a:schemeClr val="tx1"/>
                </a:solidFill>
              </a:rPr>
              <a:t> that we found were mostly limited to current temperature or temperature of the last few weeks. </a:t>
            </a:r>
          </a:p>
          <a:p>
            <a:r>
              <a:rPr lang="en-US" dirty="0">
                <a:solidFill>
                  <a:schemeClr val="tx1"/>
                </a:solidFill>
              </a:rPr>
              <a:t>We had constraints regarding what data we had access to. We would have been able to analyze better if we had data from early 1900’s to the present, or even earlier if possible. </a:t>
            </a:r>
          </a:p>
          <a:p>
            <a:r>
              <a:rPr lang="en-US" dirty="0">
                <a:solidFill>
                  <a:schemeClr val="tx1"/>
                </a:solidFill>
              </a:rPr>
              <a:t>Based on our data visualizations we can gather that average surface temperature will continue to increase if co2 emissions are not curbed. Highly developed countries in terms of industry like China and the U.S. are particularly culpable. </a:t>
            </a:r>
          </a:p>
        </p:txBody>
      </p:sp>
    </p:spTree>
    <p:extLst>
      <p:ext uri="{BB962C8B-B14F-4D97-AF65-F5344CB8AC3E}">
        <p14:creationId xmlns:p14="http://schemas.microsoft.com/office/powerpoint/2010/main" val="4249920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question">
            <a:extLst>
              <a:ext uri="{FF2B5EF4-FFF2-40B4-BE49-F238E27FC236}">
                <a16:creationId xmlns:a16="http://schemas.microsoft.com/office/drawing/2014/main" id="{3ABA15CE-044D-4D1B-B94D-37FDF23633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2480" y="1874520"/>
            <a:ext cx="5527040" cy="310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724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4B17FE-2E14-47B6-B5A8-4363DE769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E53280-E6EB-47D2-B0BB-78B772DC4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rgbClr val="373737"/>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44C4738-31FA-4AA4-9D3A-9B0F0B1F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952108" y="954756"/>
            <a:ext cx="2730414" cy="4946003"/>
          </a:xfrm>
        </p:spPr>
        <p:txBody>
          <a:bodyPr>
            <a:normAutofit/>
          </a:bodyPr>
          <a:lstStyle/>
          <a:p>
            <a:r>
              <a:rPr lang="en-US" sz="3600">
                <a:solidFill>
                  <a:srgbClr val="FFFFFF"/>
                </a:solidFill>
              </a:rPr>
              <a:t>Contents</a:t>
            </a:r>
          </a:p>
        </p:txBody>
      </p:sp>
      <p:sp>
        <p:nvSpPr>
          <p:cNvPr id="14" name="Rectangle 13">
            <a:extLst>
              <a:ext uri="{FF2B5EF4-FFF2-40B4-BE49-F238E27FC236}">
                <a16:creationId xmlns:a16="http://schemas.microsoft.com/office/drawing/2014/main" id="{809F3F69-CB9E-4C14-8F9B-7565980C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rgbClr val="FFFFFF"/>
              </a:gs>
              <a:gs pos="30000">
                <a:srgbClr val="FFFFFF"/>
              </a:gs>
              <a:gs pos="61000">
                <a:srgbClr val="F8F8F8"/>
              </a:gs>
              <a:gs pos="97000">
                <a:srgbClr val="E5E5E5"/>
              </a:gs>
            </a:gsLst>
            <a:path path="circle">
              <a:fillToRect l="50000" t="50000" r="50000" b="50000"/>
            </a:path>
          </a:gradFill>
          <a:ln>
            <a:noFill/>
          </a:ln>
          <a:effectLst>
            <a:innerShdw blurRad="63500" dist="127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40934" y="469900"/>
            <a:ext cx="5953630" cy="5405968"/>
          </a:xfrm>
        </p:spPr>
        <p:txBody>
          <a:bodyPr anchor="ctr">
            <a:normAutofit/>
          </a:bodyPr>
          <a:lstStyle/>
          <a:p>
            <a:r>
              <a:rPr lang="en-US" dirty="0">
                <a:solidFill>
                  <a:srgbClr val="212121"/>
                </a:solidFill>
              </a:rPr>
              <a:t>Motivation &amp; Summary Slide</a:t>
            </a:r>
          </a:p>
          <a:p>
            <a:r>
              <a:rPr lang="en-US" dirty="0">
                <a:solidFill>
                  <a:srgbClr val="212121"/>
                </a:solidFill>
              </a:rPr>
              <a:t>Questions &amp; Data</a:t>
            </a:r>
          </a:p>
          <a:p>
            <a:r>
              <a:rPr lang="en-US" dirty="0">
                <a:solidFill>
                  <a:srgbClr val="212121"/>
                </a:solidFill>
              </a:rPr>
              <a:t>Data Cleanup &amp; Exploration</a:t>
            </a:r>
          </a:p>
          <a:p>
            <a:r>
              <a:rPr lang="en-US" dirty="0">
                <a:solidFill>
                  <a:srgbClr val="212121"/>
                </a:solidFill>
              </a:rPr>
              <a:t>Data Analysis</a:t>
            </a:r>
          </a:p>
          <a:p>
            <a:r>
              <a:rPr lang="en-US" dirty="0">
                <a:solidFill>
                  <a:srgbClr val="212121"/>
                </a:solidFill>
              </a:rPr>
              <a:t>Discussion</a:t>
            </a:r>
          </a:p>
          <a:p>
            <a:r>
              <a:rPr lang="en-US" dirty="0">
                <a:solidFill>
                  <a:srgbClr val="212121"/>
                </a:solidFill>
              </a:rPr>
              <a:t>Post Mortem</a:t>
            </a:r>
          </a:p>
          <a:p>
            <a:r>
              <a:rPr lang="en-US" dirty="0">
                <a:solidFill>
                  <a:srgbClr val="212121"/>
                </a:solidFill>
              </a:rPr>
              <a:t>Questions</a:t>
            </a:r>
          </a:p>
        </p:txBody>
      </p:sp>
    </p:spTree>
    <p:extLst>
      <p:ext uri="{BB962C8B-B14F-4D97-AF65-F5344CB8AC3E}">
        <p14:creationId xmlns:p14="http://schemas.microsoft.com/office/powerpoint/2010/main" val="775407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88000"/>
                <a:lumMod val="98000"/>
              </a:schemeClr>
            </a:gs>
          </a:gsLst>
          <a:lin ang="5400000" scaled="0"/>
        </a:gra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6310015-BC94-4708-A4B9-128A18A8BB4A}"/>
              </a:ext>
            </a:extLst>
          </p:cNvPr>
          <p:cNvSpPr>
            <a:spLocks noGrp="1"/>
          </p:cNvSpPr>
          <p:nvPr>
            <p:ph idx="1"/>
          </p:nvPr>
        </p:nvSpPr>
        <p:spPr>
          <a:xfrm>
            <a:off x="5185988" y="2523422"/>
            <a:ext cx="5540976" cy="2405482"/>
          </a:xfrm>
        </p:spPr>
        <p:txBody>
          <a:bodyPr anchor="ctr">
            <a:normAutofit/>
          </a:bodyPr>
          <a:lstStyle/>
          <a:p>
            <a:pPr marL="0" indent="0">
              <a:buNone/>
            </a:pPr>
            <a:r>
              <a:rPr lang="en-US" sz="2000" dirty="0"/>
              <a:t>Countries globally are experiencing a change(increase) in temperature due to growth in urbanization, industrialization and depleting forest cover.</a:t>
            </a:r>
          </a:p>
          <a:p>
            <a:endParaRPr lang="en-US" sz="2000" dirty="0">
              <a:solidFill>
                <a:schemeClr val="tx1"/>
              </a:solidFill>
            </a:endParaRPr>
          </a:p>
        </p:txBody>
      </p:sp>
      <p:pic>
        <p:nvPicPr>
          <p:cNvPr id="17" name="Picture 16">
            <a:extLst>
              <a:ext uri="{FF2B5EF4-FFF2-40B4-BE49-F238E27FC236}">
                <a16:creationId xmlns:a16="http://schemas.microsoft.com/office/drawing/2014/main" id="{57F4584C-9869-4CDD-8646-132E71C16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492" y="1569933"/>
            <a:ext cx="3526028" cy="3837630"/>
          </a:xfrm>
          <a:prstGeom prst="rect">
            <a:avLst/>
          </a:prstGeom>
        </p:spPr>
      </p:pic>
      <p:sp>
        <p:nvSpPr>
          <p:cNvPr id="18" name="Title 1">
            <a:extLst>
              <a:ext uri="{FF2B5EF4-FFF2-40B4-BE49-F238E27FC236}">
                <a16:creationId xmlns:a16="http://schemas.microsoft.com/office/drawing/2014/main" id="{57345BD7-585D-467F-934B-BCE16781C109}"/>
              </a:ext>
            </a:extLst>
          </p:cNvPr>
          <p:cNvSpPr txBox="1">
            <a:spLocks/>
          </p:cNvSpPr>
          <p:nvPr/>
        </p:nvSpPr>
        <p:spPr>
          <a:xfrm>
            <a:off x="5870803" y="1282382"/>
            <a:ext cx="3587091"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4100" dirty="0"/>
              <a:t>Hypothesis</a:t>
            </a:r>
          </a:p>
        </p:txBody>
      </p:sp>
    </p:spTree>
    <p:extLst>
      <p:ext uri="{BB962C8B-B14F-4D97-AF65-F5344CB8AC3E}">
        <p14:creationId xmlns:p14="http://schemas.microsoft.com/office/powerpoint/2010/main" val="1548833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88000"/>
                <a:lumMod val="98000"/>
              </a:schemeClr>
            </a:gs>
          </a:gsLst>
          <a:lin ang="5400000" scaled="0"/>
        </a:gra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F1D5438-D2E4-4978-A9AE-BCF80EFCD8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889" y="1378635"/>
            <a:ext cx="3101421" cy="1942034"/>
          </a:xfrm>
        </p:spPr>
      </p:pic>
      <p:pic>
        <p:nvPicPr>
          <p:cNvPr id="7" name="Picture 6" descr="A picture containing newspaper, text&#10;&#10;Description automatically generated">
            <a:extLst>
              <a:ext uri="{FF2B5EF4-FFF2-40B4-BE49-F238E27FC236}">
                <a16:creationId xmlns:a16="http://schemas.microsoft.com/office/drawing/2014/main" id="{DFAAEB59-4A32-4725-8ED0-E50018F57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6434" y="3537332"/>
            <a:ext cx="2988888" cy="1710232"/>
          </a:xfrm>
          <a:prstGeom prst="rect">
            <a:avLst/>
          </a:prstGeom>
        </p:spPr>
      </p:pic>
      <p:sp>
        <p:nvSpPr>
          <p:cNvPr id="8" name="Rectangle 7">
            <a:extLst>
              <a:ext uri="{FF2B5EF4-FFF2-40B4-BE49-F238E27FC236}">
                <a16:creationId xmlns:a16="http://schemas.microsoft.com/office/drawing/2014/main" id="{DEB32824-6EEB-4265-BCAE-B5454F79F36C}"/>
              </a:ext>
            </a:extLst>
          </p:cNvPr>
          <p:cNvSpPr/>
          <p:nvPr/>
        </p:nvSpPr>
        <p:spPr>
          <a:xfrm>
            <a:off x="4818949" y="951375"/>
            <a:ext cx="5928317" cy="4585871"/>
          </a:xfrm>
          <a:prstGeom prst="rect">
            <a:avLst/>
          </a:prstGeom>
        </p:spPr>
        <p:txBody>
          <a:bodyPr wrap="square">
            <a:spAutoFit/>
          </a:bodyPr>
          <a:lstStyle/>
          <a:p>
            <a:pPr algn="just"/>
            <a:r>
              <a:rPr lang="en-US" sz="2000" b="1" dirty="0">
                <a:solidFill>
                  <a:srgbClr val="212121"/>
                </a:solidFill>
              </a:rPr>
              <a:t>Questions?</a:t>
            </a:r>
          </a:p>
          <a:p>
            <a:pPr lvl="1" algn="just">
              <a:buFont typeface="Wingdings" panose="05000000000000000000" pitchFamily="2" charset="2"/>
              <a:buChar char="ü"/>
            </a:pPr>
            <a:r>
              <a:rPr lang="en-US" dirty="0">
                <a:solidFill>
                  <a:srgbClr val="212121"/>
                </a:solidFill>
              </a:rPr>
              <a:t>How much has surface temperature changed over the past few years?</a:t>
            </a:r>
          </a:p>
          <a:p>
            <a:pPr lvl="1" algn="just">
              <a:buFont typeface="Wingdings" panose="05000000000000000000" pitchFamily="2" charset="2"/>
              <a:buChar char="ü"/>
            </a:pPr>
            <a:r>
              <a:rPr lang="en-US" dirty="0">
                <a:solidFill>
                  <a:srgbClr val="212121"/>
                </a:solidFill>
              </a:rPr>
              <a:t>Which factors can be considered that may be impacting the “rise in temperature”?</a:t>
            </a:r>
          </a:p>
          <a:p>
            <a:pPr lvl="1" algn="just">
              <a:buFont typeface="Wingdings" panose="05000000000000000000" pitchFamily="2" charset="2"/>
              <a:buChar char="ü"/>
            </a:pPr>
            <a:r>
              <a:rPr lang="en-US" dirty="0">
                <a:solidFill>
                  <a:srgbClr val="212121"/>
                </a:solidFill>
              </a:rPr>
              <a:t>Which countries should be accounted for in the study?</a:t>
            </a:r>
          </a:p>
          <a:p>
            <a:pPr lvl="1" algn="just"/>
            <a:endParaRPr lang="en-US" dirty="0">
              <a:solidFill>
                <a:srgbClr val="212121"/>
              </a:solidFill>
            </a:endParaRPr>
          </a:p>
          <a:p>
            <a:pPr algn="just"/>
            <a:r>
              <a:rPr lang="en-US" sz="2000" b="1" dirty="0">
                <a:solidFill>
                  <a:srgbClr val="212121"/>
                </a:solidFill>
              </a:rPr>
              <a:t>Data</a:t>
            </a:r>
          </a:p>
          <a:p>
            <a:pPr marL="742950" lvl="1" indent="-285750" algn="just">
              <a:buFont typeface="Wingdings" panose="05000000000000000000" pitchFamily="2" charset="2"/>
              <a:buChar char="§"/>
            </a:pPr>
            <a:r>
              <a:rPr lang="en-US" dirty="0">
                <a:solidFill>
                  <a:srgbClr val="212121"/>
                </a:solidFill>
              </a:rPr>
              <a:t>We found the average monthly temperatures for countries from the early 1900s to 2013 on Kaggle.com.</a:t>
            </a:r>
          </a:p>
          <a:p>
            <a:pPr marL="742950" lvl="1" indent="-285750" algn="just">
              <a:buFont typeface="Wingdings" panose="05000000000000000000" pitchFamily="2" charset="2"/>
              <a:buChar char="§"/>
            </a:pPr>
            <a:r>
              <a:rPr lang="en-US" dirty="0">
                <a:solidFill>
                  <a:srgbClr val="212121"/>
                </a:solidFill>
              </a:rPr>
              <a:t>We referred to the world population csv, in order to short-list countries (top 5) according to population.</a:t>
            </a:r>
          </a:p>
          <a:p>
            <a:pPr marL="742950" lvl="1" indent="-285750" algn="just">
              <a:buFont typeface="Wingdings" panose="05000000000000000000" pitchFamily="2" charset="2"/>
              <a:buChar char="§"/>
            </a:pPr>
            <a:r>
              <a:rPr lang="en-US" dirty="0">
                <a:solidFill>
                  <a:srgbClr val="212121"/>
                </a:solidFill>
              </a:rPr>
              <a:t>From World Bank Group website, we used the csv file which contained data on CO2 emission, Air Pollution, and Forest cover percentage by country. </a:t>
            </a:r>
          </a:p>
          <a:p>
            <a:pPr lvl="1" algn="just">
              <a:buFont typeface="Wingdings" panose="05000000000000000000" pitchFamily="2" charset="2"/>
              <a:buChar char="ü"/>
            </a:pPr>
            <a:endParaRPr lang="en-US" dirty="0">
              <a:solidFill>
                <a:srgbClr val="212121"/>
              </a:solidFill>
            </a:endParaRPr>
          </a:p>
        </p:txBody>
      </p:sp>
    </p:spTree>
    <p:extLst>
      <p:ext uri="{BB962C8B-B14F-4D97-AF65-F5344CB8AC3E}">
        <p14:creationId xmlns:p14="http://schemas.microsoft.com/office/powerpoint/2010/main" val="1102414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4B17FE-2E14-47B6-B5A8-4363DE769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E53280-E6EB-47D2-B0BB-78B772DC4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rgbClr val="373737"/>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44C4738-31FA-4AA4-9D3A-9B0F0B1F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952108" y="954756"/>
            <a:ext cx="2730414" cy="4946003"/>
          </a:xfrm>
        </p:spPr>
        <p:txBody>
          <a:bodyPr>
            <a:normAutofit/>
          </a:bodyPr>
          <a:lstStyle/>
          <a:p>
            <a:r>
              <a:rPr lang="en-US" sz="3600" dirty="0">
                <a:solidFill>
                  <a:srgbClr val="FFFFFF"/>
                </a:solidFill>
              </a:rPr>
              <a:t>Data Cleaning &amp; Exploration</a:t>
            </a:r>
          </a:p>
        </p:txBody>
      </p:sp>
      <p:sp>
        <p:nvSpPr>
          <p:cNvPr id="14" name="Rectangle 13">
            <a:extLst>
              <a:ext uri="{FF2B5EF4-FFF2-40B4-BE49-F238E27FC236}">
                <a16:creationId xmlns:a16="http://schemas.microsoft.com/office/drawing/2014/main" id="{809F3F69-CB9E-4C14-8F9B-7565980C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rgbClr val="FFFFFF"/>
              </a:gs>
              <a:gs pos="30000">
                <a:srgbClr val="FFFFFF"/>
              </a:gs>
              <a:gs pos="61000">
                <a:srgbClr val="F8F8F8"/>
              </a:gs>
              <a:gs pos="97000">
                <a:srgbClr val="E5E5E5"/>
              </a:gs>
            </a:gsLst>
            <a:path path="circle">
              <a:fillToRect l="50000" t="50000" r="50000" b="50000"/>
            </a:path>
          </a:gradFill>
          <a:ln>
            <a:noFill/>
          </a:ln>
          <a:effectLst>
            <a:innerShdw blurRad="63500" dist="127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ell phone&#10;&#10;Description automatically generated">
            <a:extLst>
              <a:ext uri="{FF2B5EF4-FFF2-40B4-BE49-F238E27FC236}">
                <a16:creationId xmlns:a16="http://schemas.microsoft.com/office/drawing/2014/main" id="{18266CB2-3766-4457-970C-15EAF0F3B0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7387" y="733982"/>
            <a:ext cx="5092505" cy="4917907"/>
          </a:xfrm>
          <a:prstGeom prst="rect">
            <a:avLst/>
          </a:prstGeom>
        </p:spPr>
      </p:pic>
    </p:spTree>
    <p:extLst>
      <p:ext uri="{BB962C8B-B14F-4D97-AF65-F5344CB8AC3E}">
        <p14:creationId xmlns:p14="http://schemas.microsoft.com/office/powerpoint/2010/main" val="3272503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88000"/>
                <a:lumMod val="98000"/>
              </a:schemeClr>
            </a:gs>
          </a:gsLst>
          <a:lin ang="5400000" scaled="0"/>
        </a:gradFill>
        <a:effectLst/>
      </p:bgPr>
    </p:bg>
    <p:spTree>
      <p:nvGrpSpPr>
        <p:cNvPr id="1" name=""/>
        <p:cNvGrpSpPr/>
        <p:nvPr/>
      </p:nvGrpSpPr>
      <p:grpSpPr>
        <a:xfrm>
          <a:off x="0" y="0"/>
          <a:ext cx="0" cy="0"/>
          <a:chOff x="0" y="0"/>
          <a:chExt cx="0" cy="0"/>
        </a:xfrm>
      </p:grpSpPr>
      <p:graphicFrame>
        <p:nvGraphicFramePr>
          <p:cNvPr id="19" name="Diagram 18">
            <a:extLst>
              <a:ext uri="{FF2B5EF4-FFF2-40B4-BE49-F238E27FC236}">
                <a16:creationId xmlns:a16="http://schemas.microsoft.com/office/drawing/2014/main" id="{8B780CBD-1803-4ED6-B80A-4BF492A2B940}"/>
              </a:ext>
            </a:extLst>
          </p:cNvPr>
          <p:cNvGraphicFramePr/>
          <p:nvPr>
            <p:extLst>
              <p:ext uri="{D42A27DB-BD31-4B8C-83A1-F6EECF244321}">
                <p14:modId xmlns:p14="http://schemas.microsoft.com/office/powerpoint/2010/main" val="1928003338"/>
              </p:ext>
            </p:extLst>
          </p:nvPr>
        </p:nvGraphicFramePr>
        <p:xfrm>
          <a:off x="2148802" y="636562"/>
          <a:ext cx="8128000" cy="4543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1471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4B17FE-2E14-47B6-B5A8-4363DE769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E53280-E6EB-47D2-B0BB-78B772DC4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rgbClr val="373737"/>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44C4738-31FA-4AA4-9D3A-9B0F0B1F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952108" y="954756"/>
            <a:ext cx="2730414" cy="4946003"/>
          </a:xfrm>
        </p:spPr>
        <p:txBody>
          <a:bodyPr>
            <a:normAutofit/>
          </a:bodyPr>
          <a:lstStyle/>
          <a:p>
            <a:r>
              <a:rPr lang="en-US" sz="3600" dirty="0">
                <a:solidFill>
                  <a:srgbClr val="FFFFFF"/>
                </a:solidFill>
              </a:rPr>
              <a:t>Data Analysis</a:t>
            </a:r>
          </a:p>
        </p:txBody>
      </p:sp>
      <p:sp>
        <p:nvSpPr>
          <p:cNvPr id="14" name="Rectangle 13">
            <a:extLst>
              <a:ext uri="{FF2B5EF4-FFF2-40B4-BE49-F238E27FC236}">
                <a16:creationId xmlns:a16="http://schemas.microsoft.com/office/drawing/2014/main" id="{809F3F69-CB9E-4C14-8F9B-7565980C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rgbClr val="FFFFFF"/>
              </a:gs>
              <a:gs pos="30000">
                <a:srgbClr val="FFFFFF"/>
              </a:gs>
              <a:gs pos="61000">
                <a:srgbClr val="F8F8F8"/>
              </a:gs>
              <a:gs pos="97000">
                <a:srgbClr val="E5E5E5"/>
              </a:gs>
            </a:gsLst>
            <a:path path="circle">
              <a:fillToRect l="50000" t="50000" r="50000" b="50000"/>
            </a:path>
          </a:gradFill>
          <a:ln>
            <a:noFill/>
          </a:ln>
          <a:effectLst>
            <a:innerShdw blurRad="63500" dist="127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Diagram 12">
            <a:extLst>
              <a:ext uri="{FF2B5EF4-FFF2-40B4-BE49-F238E27FC236}">
                <a16:creationId xmlns:a16="http://schemas.microsoft.com/office/drawing/2014/main" id="{B4D7AB15-B93C-4F9B-84D2-7A0620886C4A}"/>
              </a:ext>
            </a:extLst>
          </p:cNvPr>
          <p:cNvGraphicFramePr/>
          <p:nvPr>
            <p:extLst>
              <p:ext uri="{D42A27DB-BD31-4B8C-83A1-F6EECF244321}">
                <p14:modId xmlns:p14="http://schemas.microsoft.com/office/powerpoint/2010/main" val="3625017940"/>
              </p:ext>
            </p:extLst>
          </p:nvPr>
        </p:nvGraphicFramePr>
        <p:xfrm>
          <a:off x="5219114" y="635508"/>
          <a:ext cx="6333218" cy="55869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0887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4B17FE-2E14-47B6-B5A8-4363DE769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E53280-E6EB-47D2-B0BB-78B772DC4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rgbClr val="373737"/>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44C4738-31FA-4AA4-9D3A-9B0F0B1F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952108" y="954756"/>
            <a:ext cx="2730414" cy="4946003"/>
          </a:xfrm>
        </p:spPr>
        <p:txBody>
          <a:bodyPr>
            <a:normAutofit/>
          </a:bodyPr>
          <a:lstStyle/>
          <a:p>
            <a:r>
              <a:rPr lang="en-US" sz="3600" dirty="0">
                <a:solidFill>
                  <a:srgbClr val="FFFFFF"/>
                </a:solidFill>
              </a:rPr>
              <a:t>Findings</a:t>
            </a:r>
          </a:p>
        </p:txBody>
      </p:sp>
      <p:sp>
        <p:nvSpPr>
          <p:cNvPr id="14" name="Rectangle 13">
            <a:extLst>
              <a:ext uri="{FF2B5EF4-FFF2-40B4-BE49-F238E27FC236}">
                <a16:creationId xmlns:a16="http://schemas.microsoft.com/office/drawing/2014/main" id="{809F3F69-CB9E-4C14-8F9B-7565980C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rgbClr val="FFFFFF"/>
              </a:gs>
              <a:gs pos="30000">
                <a:srgbClr val="FFFFFF"/>
              </a:gs>
              <a:gs pos="61000">
                <a:srgbClr val="F8F8F8"/>
              </a:gs>
              <a:gs pos="97000">
                <a:srgbClr val="E5E5E5"/>
              </a:gs>
            </a:gsLst>
            <a:path path="circle">
              <a:fillToRect l="50000" t="50000" r="50000" b="50000"/>
            </a:path>
          </a:gradFill>
          <a:ln>
            <a:noFill/>
          </a:ln>
          <a:effectLst>
            <a:innerShdw blurRad="63500" dist="127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0AE364C9-EAD3-4406-9054-295D80CFB07E}"/>
              </a:ext>
            </a:extLst>
          </p:cNvPr>
          <p:cNvSpPr>
            <a:spLocks noGrp="1"/>
          </p:cNvSpPr>
          <p:nvPr>
            <p:ph idx="1"/>
          </p:nvPr>
        </p:nvSpPr>
        <p:spPr>
          <a:xfrm>
            <a:off x="4986188" y="641904"/>
            <a:ext cx="6566143" cy="5405968"/>
          </a:xfrm>
        </p:spPr>
        <p:txBody>
          <a:bodyPr anchor="ctr">
            <a:normAutofit/>
          </a:bodyPr>
          <a:lstStyle/>
          <a:p>
            <a:pPr marL="0" indent="0">
              <a:buNone/>
            </a:pPr>
            <a:r>
              <a:rPr lang="en-US" dirty="0">
                <a:solidFill>
                  <a:srgbClr val="212121"/>
                </a:solidFill>
              </a:rPr>
              <a:t>The major factor that impacts global warming is CO2 emission. Other two factors considered in our study PM 2.5 (air pollution) and Forest Cover percentage have remained almost constant in the period of study, hence,  seems to have negligible affect in rise in temperature.</a:t>
            </a:r>
          </a:p>
          <a:p>
            <a:pPr marL="0" indent="0">
              <a:buNone/>
            </a:pPr>
            <a:endParaRPr lang="en-US" dirty="0">
              <a:solidFill>
                <a:srgbClr val="212121"/>
              </a:solidFill>
            </a:endParaRPr>
          </a:p>
          <a:p>
            <a:pPr marL="0" indent="0">
              <a:buNone/>
            </a:pPr>
            <a:r>
              <a:rPr lang="en-US" dirty="0">
                <a:solidFill>
                  <a:srgbClr val="212121"/>
                </a:solidFill>
              </a:rPr>
              <a:t>From the data, we can analyze that US and China have the highest CO2 emission per capita and have also witnessed the highest change in temperatures since 1960.</a:t>
            </a:r>
          </a:p>
        </p:txBody>
      </p:sp>
    </p:spTree>
    <p:extLst>
      <p:ext uri="{BB962C8B-B14F-4D97-AF65-F5344CB8AC3E}">
        <p14:creationId xmlns:p14="http://schemas.microsoft.com/office/powerpoint/2010/main" val="1585198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C0804D4-1755-417A-A231-3E831F25C7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737" y="717452"/>
            <a:ext cx="10227213" cy="538792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44976721-C589-4F1A-BFF7-442BC0DC1B01}"/>
              </a:ext>
            </a:extLst>
          </p:cNvPr>
          <p:cNvCxnSpPr/>
          <p:nvPr/>
        </p:nvCxnSpPr>
        <p:spPr>
          <a:xfrm>
            <a:off x="8032652" y="5008098"/>
            <a:ext cx="2672862" cy="0"/>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B63C77E0-7D95-47A1-9721-67DDE3F778D7}"/>
              </a:ext>
            </a:extLst>
          </p:cNvPr>
          <p:cNvSpPr txBox="1"/>
          <p:nvPr/>
        </p:nvSpPr>
        <p:spPr>
          <a:xfrm>
            <a:off x="7272997" y="1055077"/>
            <a:ext cx="3151163" cy="1477328"/>
          </a:xfrm>
          <a:prstGeom prst="rect">
            <a:avLst/>
          </a:prstGeom>
          <a:noFill/>
        </p:spPr>
        <p:txBody>
          <a:bodyPr wrap="square" rtlCol="0">
            <a:spAutoFit/>
          </a:bodyPr>
          <a:lstStyle/>
          <a:p>
            <a:r>
              <a:rPr lang="en-US" b="1" i="1" dirty="0">
                <a:highlight>
                  <a:srgbClr val="FFFF00"/>
                </a:highlight>
              </a:rPr>
              <a:t>After 1997, the relative temperature for all the countries have been &gt;0 and highest for US followed by China.</a:t>
            </a:r>
          </a:p>
        </p:txBody>
      </p:sp>
    </p:spTree>
    <p:extLst>
      <p:ext uri="{BB962C8B-B14F-4D97-AF65-F5344CB8AC3E}">
        <p14:creationId xmlns:p14="http://schemas.microsoft.com/office/powerpoint/2010/main" val="6098683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660</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Garamond</vt:lpstr>
      <vt:lpstr>Wingdings</vt:lpstr>
      <vt:lpstr>Organic</vt:lpstr>
      <vt:lpstr>Global Warming</vt:lpstr>
      <vt:lpstr>Contents</vt:lpstr>
      <vt:lpstr>PowerPoint Presentation</vt:lpstr>
      <vt:lpstr>PowerPoint Presentation</vt:lpstr>
      <vt:lpstr>Data Cleaning &amp; Exploration</vt:lpstr>
      <vt:lpstr>PowerPoint Presentation</vt:lpstr>
      <vt:lpstr>Data Analysis</vt:lpstr>
      <vt:lpstr>Findings</vt:lpstr>
      <vt:lpstr>PowerPoint Presentation</vt:lpstr>
      <vt:lpstr>PowerPoint Presentation</vt:lpstr>
      <vt:lpstr>PowerPoint Presentation</vt:lpstr>
      <vt:lpstr>PowerPoint Presentation</vt:lpstr>
      <vt:lpstr>Challenges/ Post Mortem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Akshit Arora</dc:creator>
  <cp:lastModifiedBy>Sam Deschamps</cp:lastModifiedBy>
  <cp:revision>30</cp:revision>
  <dcterms:created xsi:type="dcterms:W3CDTF">2019-07-16T04:19:02Z</dcterms:created>
  <dcterms:modified xsi:type="dcterms:W3CDTF">2019-07-16T23:21:43Z</dcterms:modified>
</cp:coreProperties>
</file>