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aleway"/>
      <p:regular r:id="rId13"/>
      <p:bold r:id="rId14"/>
      <p:italic r:id="rId15"/>
      <p:boldItalic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oboto-regular.fntdata"/><Relationship Id="rId16" Type="http://schemas.openxmlformats.org/officeDocument/2006/relationships/font" Target="fonts/Raleway-boldItalic.fntdata"/><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spcAft>
                <a:spcPts val="1000"/>
              </a:spcAft>
              <a:buNone/>
            </a:pPr>
            <a:r>
              <a:rPr b="1" lang="en" sz="1400">
                <a:latin typeface="Raleway"/>
                <a:ea typeface="Raleway"/>
                <a:cs typeface="Raleway"/>
                <a:sym typeface="Raleway"/>
              </a:rPr>
              <a:t>SMS Cheque Generation:</a:t>
            </a:r>
          </a:p>
          <a:p>
            <a:pPr lvl="0" rtl="0">
              <a:spcBef>
                <a:spcPts val="0"/>
              </a:spcBef>
              <a:spcAft>
                <a:spcPts val="1000"/>
              </a:spcAft>
              <a:buNone/>
            </a:pPr>
            <a:r>
              <a:rPr lang="en" sz="1400">
                <a:latin typeface="Raleway"/>
                <a:ea typeface="Raleway"/>
                <a:cs typeface="Raleway"/>
                <a:sym typeface="Raleway"/>
              </a:rPr>
              <a:t>Another feature of our system is that if there is no internet connectivity or if the customer uses a feature phone instead of a Smart Phone then he can generate a Cheque using SMS. The request is verified with a IVR call by verifying the customer’s PIN. Upon verification a Cheque is generated and it is sent via SMS.</a:t>
            </a:r>
          </a:p>
          <a:p>
            <a:pPr lvl="0" rtl="0">
              <a:spcBef>
                <a:spcPts val="0"/>
              </a:spcBef>
              <a:spcAft>
                <a:spcPts val="1000"/>
              </a:spcAft>
              <a:buNone/>
            </a:pPr>
            <a:r>
              <a:rPr lang="en" sz="1400">
                <a:latin typeface="Raleway"/>
                <a:ea typeface="Raleway"/>
                <a:cs typeface="Raleway"/>
                <a:sym typeface="Raleway"/>
              </a:rPr>
              <a:t>Future update will be to push </a:t>
            </a:r>
            <a:r>
              <a:rPr b="1" lang="en" sz="1400">
                <a:latin typeface="Raleway"/>
                <a:ea typeface="Raleway"/>
                <a:cs typeface="Raleway"/>
                <a:sym typeface="Raleway"/>
              </a:rPr>
              <a:t>Demand Draft</a:t>
            </a:r>
            <a:r>
              <a:rPr lang="en" sz="1400">
                <a:latin typeface="Raleway"/>
                <a:ea typeface="Raleway"/>
                <a:cs typeface="Raleway"/>
                <a:sym typeface="Raleway"/>
              </a:rPr>
              <a:t> Generation online using our platform which will deduct the balance beforehand and then generate demand draft.</a:t>
            </a:r>
          </a:p>
          <a:p>
            <a:pPr lvl="0" rtl="0">
              <a:spcBef>
                <a:spcPts val="0"/>
              </a:spcBef>
              <a:buNone/>
            </a:pPr>
            <a:r>
              <a:t/>
            </a:r>
            <a:endParaRPr sz="1500">
              <a:latin typeface="Raleway"/>
              <a:ea typeface="Raleway"/>
              <a:cs typeface="Raleway"/>
              <a:sym typeface="Raleway"/>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spcAft>
                <a:spcPts val="1000"/>
              </a:spcAft>
              <a:buNone/>
            </a:pPr>
            <a:r>
              <a:rPr b="1" lang="en" sz="1400">
                <a:latin typeface="Raleway"/>
                <a:ea typeface="Raleway"/>
                <a:cs typeface="Raleway"/>
                <a:sym typeface="Raleway"/>
              </a:rPr>
              <a:t>SMS Cheque Generation:</a:t>
            </a:r>
          </a:p>
          <a:p>
            <a:pPr lvl="0" rtl="0">
              <a:spcBef>
                <a:spcPts val="0"/>
              </a:spcBef>
              <a:spcAft>
                <a:spcPts val="1000"/>
              </a:spcAft>
              <a:buNone/>
            </a:pPr>
            <a:r>
              <a:rPr lang="en" sz="1400">
                <a:latin typeface="Raleway"/>
                <a:ea typeface="Raleway"/>
                <a:cs typeface="Raleway"/>
                <a:sym typeface="Raleway"/>
              </a:rPr>
              <a:t>Another feature of our system is that if there is no internet connectivity or if the customer uses a feature phone instead of a Smart Phone then he can generate a Cheque using SMS. The request is verified with a IVR call by verifying the customer’s PIN. Upon verification a Cheque is generated and it is sent via SMS.</a:t>
            </a:r>
          </a:p>
          <a:p>
            <a:pPr lvl="0" rtl="0">
              <a:spcBef>
                <a:spcPts val="0"/>
              </a:spcBef>
              <a:spcAft>
                <a:spcPts val="1000"/>
              </a:spcAft>
              <a:buNone/>
            </a:pPr>
            <a:r>
              <a:rPr lang="en" sz="1400">
                <a:latin typeface="Raleway"/>
                <a:ea typeface="Raleway"/>
                <a:cs typeface="Raleway"/>
                <a:sym typeface="Raleway"/>
              </a:rPr>
              <a:t>Future update will be to push </a:t>
            </a:r>
            <a:r>
              <a:rPr b="1" lang="en" sz="1400">
                <a:latin typeface="Raleway"/>
                <a:ea typeface="Raleway"/>
                <a:cs typeface="Raleway"/>
                <a:sym typeface="Raleway"/>
              </a:rPr>
              <a:t>Demand Draft</a:t>
            </a:r>
            <a:r>
              <a:rPr lang="en" sz="1400">
                <a:latin typeface="Raleway"/>
                <a:ea typeface="Raleway"/>
                <a:cs typeface="Raleway"/>
                <a:sym typeface="Raleway"/>
              </a:rPr>
              <a:t> Generation online using our platform which will deduct the balance beforehand and then generate demand draft.</a:t>
            </a:r>
          </a:p>
          <a:p>
            <a:pPr lvl="0" rtl="0">
              <a:spcBef>
                <a:spcPts val="0"/>
              </a:spcBef>
              <a:buNone/>
            </a:pPr>
            <a:r>
              <a:t/>
            </a:r>
            <a:endParaRPr sz="1500">
              <a:latin typeface="Raleway"/>
              <a:ea typeface="Raleway"/>
              <a:cs typeface="Raleway"/>
              <a:sym typeface="Raleway"/>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wrap="square"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wrap="square"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wrap="square"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wrap="square"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wrap="square"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wrap="square"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139.59.79.171/icici/"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460950" y="1760075"/>
            <a:ext cx="8222100" cy="787500"/>
          </a:xfrm>
          <a:prstGeom prst="rect">
            <a:avLst/>
          </a:prstGeom>
        </p:spPr>
        <p:txBody>
          <a:bodyPr anchorCtr="0" anchor="b" bIns="91425" lIns="91425" rIns="91425" wrap="square" tIns="91425">
            <a:noAutofit/>
          </a:bodyPr>
          <a:lstStyle/>
          <a:p>
            <a:pPr lvl="0" rtl="0">
              <a:spcBef>
                <a:spcPts val="0"/>
              </a:spcBef>
              <a:buNone/>
            </a:pPr>
            <a:r>
              <a:rPr lang="en" sz="3500"/>
              <a:t>  </a:t>
            </a:r>
            <a:r>
              <a:rPr lang="en" sz="3500"/>
              <a:t>iCheque- A Digital Way to use Cheques!</a:t>
            </a:r>
          </a:p>
        </p:txBody>
      </p:sp>
      <p:sp>
        <p:nvSpPr>
          <p:cNvPr id="68" name="Shape 68"/>
          <p:cNvSpPr txBox="1"/>
          <p:nvPr>
            <p:ph idx="1" type="subTitle"/>
          </p:nvPr>
        </p:nvSpPr>
        <p:spPr>
          <a:xfrm>
            <a:off x="390525" y="2789110"/>
            <a:ext cx="8222100" cy="1616700"/>
          </a:xfrm>
          <a:prstGeom prst="rect">
            <a:avLst/>
          </a:prstGeom>
        </p:spPr>
        <p:txBody>
          <a:bodyPr anchorCtr="0" anchor="t" bIns="91425" lIns="91425" rIns="91425" wrap="square" tIns="91425">
            <a:noAutofit/>
          </a:bodyPr>
          <a:lstStyle/>
          <a:p>
            <a:pPr lvl="0" rtl="0">
              <a:spcBef>
                <a:spcPts val="0"/>
              </a:spcBef>
              <a:buNone/>
            </a:pPr>
            <a:r>
              <a:rPr lang="en" sz="2400"/>
              <a:t>Developed By:</a:t>
            </a:r>
          </a:p>
          <a:p>
            <a:pPr lvl="0" rtl="0">
              <a:spcBef>
                <a:spcPts val="0"/>
              </a:spcBef>
              <a:buNone/>
            </a:pPr>
            <a:r>
              <a:rPr lang="en" sz="2400"/>
              <a:t>Akshit Gandhi</a:t>
            </a:r>
          </a:p>
        </p:txBody>
      </p:sp>
      <p:pic>
        <p:nvPicPr>
          <p:cNvPr descr="iLogo.png" id="69" name="Shape 69"/>
          <p:cNvPicPr preferRelativeResize="0"/>
          <p:nvPr/>
        </p:nvPicPr>
        <p:blipFill>
          <a:blip r:embed="rId3">
            <a:alphaModFix/>
          </a:blip>
          <a:stretch>
            <a:fillRect/>
          </a:stretch>
        </p:blipFill>
        <p:spPr>
          <a:xfrm>
            <a:off x="3693238" y="225905"/>
            <a:ext cx="1616670" cy="16166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3" name="Shape 73"/>
        <p:cNvGrpSpPr/>
        <p:nvPr/>
      </p:nvGrpSpPr>
      <p:grpSpPr>
        <a:xfrm>
          <a:off x="0" y="0"/>
          <a:ext cx="0" cy="0"/>
          <a:chOff x="0" y="0"/>
          <a:chExt cx="0" cy="0"/>
        </a:xfrm>
      </p:grpSpPr>
      <p:sp>
        <p:nvSpPr>
          <p:cNvPr id="74" name="Shape 74"/>
          <p:cNvSpPr txBox="1"/>
          <p:nvPr/>
        </p:nvSpPr>
        <p:spPr>
          <a:xfrm>
            <a:off x="183600" y="156500"/>
            <a:ext cx="8061300" cy="615900"/>
          </a:xfrm>
          <a:prstGeom prst="rect">
            <a:avLst/>
          </a:prstGeom>
          <a:noFill/>
          <a:ln>
            <a:noFill/>
          </a:ln>
        </p:spPr>
        <p:txBody>
          <a:bodyPr anchorCtr="0" anchor="b" bIns="91425" lIns="91425" rIns="91425" wrap="square" tIns="91425">
            <a:noAutofit/>
          </a:bodyPr>
          <a:lstStyle/>
          <a:p>
            <a:pPr lvl="0" rtl="0">
              <a:spcBef>
                <a:spcPts val="0"/>
              </a:spcBef>
              <a:buNone/>
            </a:pPr>
            <a:r>
              <a:rPr b="1" lang="en" sz="3000">
                <a:solidFill>
                  <a:schemeClr val="lt1"/>
                </a:solidFill>
                <a:latin typeface="Raleway"/>
                <a:ea typeface="Raleway"/>
                <a:cs typeface="Raleway"/>
                <a:sym typeface="Raleway"/>
              </a:rPr>
              <a:t>1. Target Segment &amp; Need Gap</a:t>
            </a:r>
          </a:p>
        </p:txBody>
      </p:sp>
      <p:sp>
        <p:nvSpPr>
          <p:cNvPr id="75" name="Shape 75"/>
          <p:cNvSpPr txBox="1"/>
          <p:nvPr>
            <p:ph idx="4294967295" type="body"/>
          </p:nvPr>
        </p:nvSpPr>
        <p:spPr>
          <a:xfrm>
            <a:off x="384000" y="772400"/>
            <a:ext cx="8395200" cy="4212600"/>
          </a:xfrm>
          <a:prstGeom prst="rect">
            <a:avLst/>
          </a:prstGeom>
        </p:spPr>
        <p:txBody>
          <a:bodyPr anchorCtr="0" anchor="t" bIns="91425" lIns="91425" rIns="91425" wrap="square" tIns="91425">
            <a:noAutofit/>
          </a:bodyPr>
          <a:lstStyle/>
          <a:p>
            <a:pPr lvl="0" rtl="0">
              <a:lnSpc>
                <a:spcPct val="100000"/>
              </a:lnSpc>
              <a:spcBef>
                <a:spcPts val="0"/>
              </a:spcBef>
              <a:spcAft>
                <a:spcPts val="1000"/>
              </a:spcAft>
              <a:buNone/>
            </a:pPr>
            <a:r>
              <a:rPr lang="en" sz="1400">
                <a:solidFill>
                  <a:schemeClr val="lt1"/>
                </a:solidFill>
                <a:latin typeface="Raleway"/>
                <a:ea typeface="Raleway"/>
                <a:cs typeface="Raleway"/>
                <a:sym typeface="Raleway"/>
              </a:rPr>
              <a:t>The target segment is any Customer of the Bank who uses Cheques as a payment mode.</a:t>
            </a:r>
          </a:p>
          <a:p>
            <a:pPr lvl="0" rtl="0">
              <a:lnSpc>
                <a:spcPct val="100000"/>
              </a:lnSpc>
              <a:spcBef>
                <a:spcPts val="0"/>
              </a:spcBef>
              <a:spcAft>
                <a:spcPts val="1000"/>
              </a:spcAft>
              <a:buNone/>
            </a:pPr>
            <a:r>
              <a:rPr lang="en" sz="1400">
                <a:solidFill>
                  <a:schemeClr val="lt1"/>
                </a:solidFill>
                <a:latin typeface="Raleway"/>
                <a:ea typeface="Raleway"/>
                <a:cs typeface="Raleway"/>
                <a:sym typeface="Raleway"/>
              </a:rPr>
              <a:t>The traditional paper mode of using cheques has a many inconveniences for our customers. </a:t>
            </a:r>
          </a:p>
          <a:p>
            <a:pPr lvl="0" rtl="0">
              <a:lnSpc>
                <a:spcPct val="100000"/>
              </a:lnSpc>
              <a:spcBef>
                <a:spcPts val="0"/>
              </a:spcBef>
              <a:spcAft>
                <a:spcPts val="1000"/>
              </a:spcAft>
              <a:buNone/>
            </a:pPr>
            <a:r>
              <a:rPr b="1" lang="en" sz="1400">
                <a:solidFill>
                  <a:schemeClr val="lt1"/>
                </a:solidFill>
                <a:latin typeface="Raleway"/>
                <a:ea typeface="Raleway"/>
                <a:cs typeface="Raleway"/>
                <a:sym typeface="Raleway"/>
              </a:rPr>
              <a:t>Problems faced from Customers Perspective:</a:t>
            </a:r>
          </a:p>
          <a:p>
            <a:pPr lvl="0" rtl="0">
              <a:lnSpc>
                <a:spcPct val="100000"/>
              </a:lnSpc>
              <a:spcBef>
                <a:spcPts val="0"/>
              </a:spcBef>
              <a:spcAft>
                <a:spcPts val="1000"/>
              </a:spcAft>
              <a:buNone/>
            </a:pPr>
            <a:r>
              <a:rPr lang="en" sz="1400">
                <a:solidFill>
                  <a:schemeClr val="lt1"/>
                </a:solidFill>
                <a:latin typeface="Raleway"/>
                <a:ea typeface="Raleway"/>
                <a:cs typeface="Raleway"/>
                <a:sym typeface="Raleway"/>
              </a:rPr>
              <a:t>Customers have to wait in queues to deposit/withdraw cash against cheque, they have to pay penalties in case of dishonouring of cheques due to signature mismatch, they have to wait for a new chequebook to arrive in case of an exhausted cheque book, cheque clearing takes a max of 1 day, etc.</a:t>
            </a:r>
          </a:p>
          <a:p>
            <a:pPr lvl="0" rtl="0">
              <a:lnSpc>
                <a:spcPct val="100000"/>
              </a:lnSpc>
              <a:spcBef>
                <a:spcPts val="0"/>
              </a:spcBef>
              <a:spcAft>
                <a:spcPts val="1000"/>
              </a:spcAft>
              <a:buNone/>
            </a:pPr>
            <a:r>
              <a:rPr b="1" lang="en" sz="1400">
                <a:solidFill>
                  <a:schemeClr val="lt1"/>
                </a:solidFill>
                <a:latin typeface="Raleway"/>
                <a:ea typeface="Raleway"/>
                <a:cs typeface="Raleway"/>
                <a:sym typeface="Raleway"/>
              </a:rPr>
              <a:t>Problems faced from Banks Perspective:</a:t>
            </a:r>
          </a:p>
          <a:p>
            <a:pPr lvl="0" rtl="0">
              <a:lnSpc>
                <a:spcPct val="100000"/>
              </a:lnSpc>
              <a:spcBef>
                <a:spcPts val="0"/>
              </a:spcBef>
              <a:spcAft>
                <a:spcPts val="1000"/>
              </a:spcAft>
              <a:buNone/>
            </a:pPr>
            <a:r>
              <a:rPr lang="en" sz="1400">
                <a:solidFill>
                  <a:schemeClr val="lt1"/>
                </a:solidFill>
                <a:latin typeface="Raleway"/>
                <a:ea typeface="Raleway"/>
                <a:cs typeface="Raleway"/>
                <a:sym typeface="Raleway"/>
              </a:rPr>
              <a:t>Banks have to deploy more staff and counters for clearing cheques, every bank is in the race to provide better customer experience to the customers and so they want to reduce the time with the cheque clearing process. They have to deploy &amp; maintain CTS machines which adds to their operating cost. They have to print cheque books and send them to customers through a logistic channel again adding more cost! Upgrading infrastructure to support this “analog paper cheque transactions” is a tough job for the banks. Even many bank employees have been found guilty in illegal cheque clearing practices, etc.</a:t>
            </a:r>
          </a:p>
        </p:txBody>
      </p:sp>
      <p:pic>
        <p:nvPicPr>
          <p:cNvPr descr="iLogo.png" id="76" name="Shape 76"/>
          <p:cNvPicPr preferRelativeResize="0"/>
          <p:nvPr/>
        </p:nvPicPr>
        <p:blipFill>
          <a:blip r:embed="rId3">
            <a:alphaModFix/>
          </a:blip>
          <a:stretch>
            <a:fillRect/>
          </a:stretch>
        </p:blipFill>
        <p:spPr>
          <a:xfrm>
            <a:off x="8330750" y="0"/>
            <a:ext cx="813250" cy="813275"/>
          </a:xfrm>
          <a:prstGeom prst="rect">
            <a:avLst/>
          </a:prstGeom>
          <a:noFill/>
          <a:ln>
            <a:noFill/>
          </a:ln>
        </p:spPr>
      </p:pic>
      <p:sp>
        <p:nvSpPr>
          <p:cNvPr id="77" name="Shape 7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256200" y="215925"/>
            <a:ext cx="8631600" cy="656400"/>
          </a:xfrm>
          <a:prstGeom prst="rect">
            <a:avLst/>
          </a:prstGeom>
        </p:spPr>
        <p:txBody>
          <a:bodyPr anchorCtr="0" anchor="t" bIns="91425" lIns="91425" rIns="91425" wrap="square" tIns="91425">
            <a:noAutofit/>
          </a:bodyPr>
          <a:lstStyle/>
          <a:p>
            <a:pPr lvl="0" rtl="0">
              <a:spcBef>
                <a:spcPts val="0"/>
              </a:spcBef>
              <a:buNone/>
            </a:pPr>
            <a:r>
              <a:rPr lang="en" sz="3000"/>
              <a:t>2. So what is our goal?</a:t>
            </a:r>
          </a:p>
        </p:txBody>
      </p:sp>
      <p:sp>
        <p:nvSpPr>
          <p:cNvPr id="83" name="Shape 83"/>
          <p:cNvSpPr txBox="1"/>
          <p:nvPr/>
        </p:nvSpPr>
        <p:spPr>
          <a:xfrm>
            <a:off x="338100" y="872325"/>
            <a:ext cx="8467800" cy="3988800"/>
          </a:xfrm>
          <a:prstGeom prst="rect">
            <a:avLst/>
          </a:prstGeom>
          <a:noFill/>
          <a:ln>
            <a:noFill/>
          </a:ln>
        </p:spPr>
        <p:txBody>
          <a:bodyPr anchorCtr="0" anchor="t" bIns="91425" lIns="91425" rIns="91425" wrap="square" tIns="91425">
            <a:noAutofit/>
          </a:bodyPr>
          <a:lstStyle/>
          <a:p>
            <a:pPr lvl="0">
              <a:spcBef>
                <a:spcPts val="0"/>
              </a:spcBef>
              <a:buNone/>
            </a:pPr>
            <a:r>
              <a:rPr lang="en">
                <a:solidFill>
                  <a:schemeClr val="lt1"/>
                </a:solidFill>
                <a:latin typeface="Raleway"/>
                <a:ea typeface="Raleway"/>
                <a:cs typeface="Raleway"/>
                <a:sym typeface="Raleway"/>
              </a:rPr>
              <a:t>We want to create a platform/app through which customer can create and deposit cheques at his own convenience without any restriction of pages in cheque books or banking hours. We believe banking must be made simple, safe and convenient. </a:t>
            </a:r>
          </a:p>
          <a:p>
            <a:pPr lvl="0">
              <a:spcBef>
                <a:spcPts val="0"/>
              </a:spcBef>
              <a:buNone/>
            </a:pPr>
            <a:r>
              <a:t/>
            </a:r>
            <a:endParaRPr b="1">
              <a:solidFill>
                <a:schemeClr val="lt1"/>
              </a:solidFill>
              <a:latin typeface="Raleway"/>
              <a:ea typeface="Raleway"/>
              <a:cs typeface="Raleway"/>
              <a:sym typeface="Raleway"/>
            </a:endParaRPr>
          </a:p>
          <a:p>
            <a:pPr lvl="0">
              <a:spcBef>
                <a:spcPts val="0"/>
              </a:spcBef>
              <a:buNone/>
            </a:pPr>
            <a:r>
              <a:rPr b="1" lang="en" sz="1600">
                <a:solidFill>
                  <a:schemeClr val="lt1"/>
                </a:solidFill>
                <a:latin typeface="Raleway"/>
                <a:ea typeface="Raleway"/>
                <a:cs typeface="Raleway"/>
                <a:sym typeface="Raleway"/>
              </a:rPr>
              <a:t>Our Solution:</a:t>
            </a:r>
          </a:p>
          <a:p>
            <a:pPr lvl="0">
              <a:spcBef>
                <a:spcPts val="0"/>
              </a:spcBef>
              <a:buNone/>
            </a:pPr>
            <a:r>
              <a:t/>
            </a:r>
            <a:endParaRPr b="1" sz="1600">
              <a:solidFill>
                <a:schemeClr val="lt1"/>
              </a:solidFill>
              <a:latin typeface="Raleway"/>
              <a:ea typeface="Raleway"/>
              <a:cs typeface="Raleway"/>
              <a:sym typeface="Raleway"/>
            </a:endParaRPr>
          </a:p>
          <a:p>
            <a:pPr indent="0" lvl="0" marL="0">
              <a:spcBef>
                <a:spcPts val="0"/>
              </a:spcBef>
              <a:buNone/>
            </a:pPr>
            <a:r>
              <a:rPr lang="en">
                <a:solidFill>
                  <a:schemeClr val="lt1"/>
                </a:solidFill>
                <a:latin typeface="Raleway"/>
                <a:ea typeface="Raleway"/>
                <a:cs typeface="Raleway"/>
                <a:sym typeface="Raleway"/>
              </a:rPr>
              <a:t>We have created an app through which customers can create cheques, deposit cheques, withdraw cash or even split a cheque. Note: All the functionalities/features of the cheque have been kept intact in designing the solution. We have 4 basic types of cheques </a:t>
            </a:r>
            <a:r>
              <a:rPr b="1" lang="en">
                <a:solidFill>
                  <a:schemeClr val="lt1"/>
                </a:solidFill>
                <a:latin typeface="Raleway"/>
                <a:ea typeface="Raleway"/>
                <a:cs typeface="Raleway"/>
                <a:sym typeface="Raleway"/>
              </a:rPr>
              <a:t>Payee/Cross/Bearer/Self</a:t>
            </a:r>
            <a:r>
              <a:rPr lang="en">
                <a:solidFill>
                  <a:schemeClr val="lt1"/>
                </a:solidFill>
                <a:latin typeface="Raleway"/>
                <a:ea typeface="Raleway"/>
                <a:cs typeface="Raleway"/>
                <a:sym typeface="Raleway"/>
              </a:rPr>
              <a:t> all carrying their usual meanings. </a:t>
            </a:r>
          </a:p>
          <a:p>
            <a:pPr indent="457200" lvl="0">
              <a:spcBef>
                <a:spcPts val="0"/>
              </a:spcBef>
              <a:buNone/>
            </a:pPr>
            <a:r>
              <a:rPr lang="en">
                <a:solidFill>
                  <a:schemeClr val="lt1"/>
                </a:solidFill>
                <a:latin typeface="Raleway"/>
                <a:ea typeface="Raleway"/>
                <a:cs typeface="Raleway"/>
                <a:sym typeface="Raleway"/>
              </a:rPr>
              <a:t>Since cheques are </a:t>
            </a:r>
            <a:r>
              <a:rPr b="1" lang="en">
                <a:solidFill>
                  <a:schemeClr val="lt1"/>
                </a:solidFill>
                <a:latin typeface="Raleway"/>
                <a:ea typeface="Raleway"/>
                <a:cs typeface="Raleway"/>
                <a:sym typeface="Raleway"/>
              </a:rPr>
              <a:t>negotiable</a:t>
            </a:r>
            <a:r>
              <a:rPr lang="en">
                <a:solidFill>
                  <a:schemeClr val="lt1"/>
                </a:solidFill>
                <a:latin typeface="Raleway"/>
                <a:ea typeface="Raleway"/>
                <a:cs typeface="Raleway"/>
                <a:sym typeface="Raleway"/>
              </a:rPr>
              <a:t> instruments and they cannot be completely ruled out from the economy but it needs to be given a digital shape. Given the above features we also  have the feature to even generate Post-Dated Cheques (A feature lacking with ICICI’s approach eftCheques). </a:t>
            </a:r>
          </a:p>
          <a:p>
            <a:pPr indent="457200" lvl="0">
              <a:spcBef>
                <a:spcPts val="0"/>
              </a:spcBef>
              <a:buNone/>
            </a:pPr>
            <a:r>
              <a:rPr lang="en">
                <a:solidFill>
                  <a:schemeClr val="lt1"/>
                </a:solidFill>
                <a:latin typeface="Raleway"/>
                <a:ea typeface="Raleway"/>
                <a:cs typeface="Raleway"/>
                <a:sym typeface="Raleway"/>
              </a:rPr>
              <a:t>Consider that you need cash against a cheque urgently, well you can get cash upto 1 Lakh using our feature. You would argue that I can deposit the cheque in my account and then use my Debit Card, but here you go wrong! The maximum limit you can withdraw using a debit card may be around INR 50,000/- well what about the rest amount? Well, another use case wherein you can split a received cheque into 2 to pay 2 people! (elaborated later).</a:t>
            </a:r>
          </a:p>
        </p:txBody>
      </p:sp>
      <p:pic>
        <p:nvPicPr>
          <p:cNvPr descr="iLogo.png" id="84" name="Shape 84"/>
          <p:cNvPicPr preferRelativeResize="0"/>
          <p:nvPr/>
        </p:nvPicPr>
        <p:blipFill>
          <a:blip r:embed="rId3">
            <a:alphaModFix/>
          </a:blip>
          <a:stretch>
            <a:fillRect/>
          </a:stretch>
        </p:blipFill>
        <p:spPr>
          <a:xfrm>
            <a:off x="8330750" y="0"/>
            <a:ext cx="813250" cy="813275"/>
          </a:xfrm>
          <a:prstGeom prst="rect">
            <a:avLst/>
          </a:prstGeom>
          <a:noFill/>
          <a:ln>
            <a:noFill/>
          </a:ln>
        </p:spPr>
      </p:pic>
      <p:sp>
        <p:nvSpPr>
          <p:cNvPr id="85" name="Shape 85"/>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9" name="Shape 89"/>
        <p:cNvGrpSpPr/>
        <p:nvPr/>
      </p:nvGrpSpPr>
      <p:grpSpPr>
        <a:xfrm>
          <a:off x="0" y="0"/>
          <a:ext cx="0" cy="0"/>
          <a:chOff x="0" y="0"/>
          <a:chExt cx="0" cy="0"/>
        </a:xfrm>
      </p:grpSpPr>
      <p:sp>
        <p:nvSpPr>
          <p:cNvPr id="90" name="Shape 90"/>
          <p:cNvSpPr txBox="1"/>
          <p:nvPr/>
        </p:nvSpPr>
        <p:spPr>
          <a:xfrm>
            <a:off x="183600" y="308900"/>
            <a:ext cx="8061300" cy="615900"/>
          </a:xfrm>
          <a:prstGeom prst="rect">
            <a:avLst/>
          </a:prstGeom>
          <a:noFill/>
          <a:ln>
            <a:noFill/>
          </a:ln>
        </p:spPr>
        <p:txBody>
          <a:bodyPr anchorCtr="0" anchor="b" bIns="91425" lIns="91425" rIns="91425" wrap="square" tIns="91425">
            <a:noAutofit/>
          </a:bodyPr>
          <a:lstStyle/>
          <a:p>
            <a:pPr lvl="0" rtl="0">
              <a:spcBef>
                <a:spcPts val="0"/>
              </a:spcBef>
              <a:buNone/>
            </a:pPr>
            <a:r>
              <a:rPr b="1" lang="en" sz="3000">
                <a:solidFill>
                  <a:schemeClr val="lt1"/>
                </a:solidFill>
                <a:latin typeface="Raleway"/>
                <a:ea typeface="Raleway"/>
                <a:cs typeface="Raleway"/>
                <a:sym typeface="Raleway"/>
              </a:rPr>
              <a:t>3</a:t>
            </a:r>
            <a:r>
              <a:rPr b="1" lang="en" sz="3000">
                <a:solidFill>
                  <a:schemeClr val="lt1"/>
                </a:solidFill>
                <a:latin typeface="Raleway"/>
                <a:ea typeface="Raleway"/>
                <a:cs typeface="Raleway"/>
                <a:sym typeface="Raleway"/>
              </a:rPr>
              <a:t>. Features &amp; Functionalities</a:t>
            </a:r>
          </a:p>
        </p:txBody>
      </p:sp>
      <p:sp>
        <p:nvSpPr>
          <p:cNvPr id="91" name="Shape 91"/>
          <p:cNvSpPr txBox="1"/>
          <p:nvPr>
            <p:ph idx="4294967295" type="body"/>
          </p:nvPr>
        </p:nvSpPr>
        <p:spPr>
          <a:xfrm>
            <a:off x="384000" y="1077200"/>
            <a:ext cx="8395200" cy="3435900"/>
          </a:xfrm>
          <a:prstGeom prst="rect">
            <a:avLst/>
          </a:prstGeom>
        </p:spPr>
        <p:txBody>
          <a:bodyPr anchorCtr="0" anchor="t" bIns="91425" lIns="91425" rIns="91425" wrap="square" tIns="91425">
            <a:noAutofit/>
          </a:bodyPr>
          <a:lstStyle/>
          <a:p>
            <a:pPr lvl="0" rtl="0">
              <a:lnSpc>
                <a:spcPct val="100000"/>
              </a:lnSpc>
              <a:spcBef>
                <a:spcPts val="0"/>
              </a:spcBef>
              <a:spcAft>
                <a:spcPts val="1000"/>
              </a:spcAft>
              <a:buNone/>
            </a:pPr>
            <a:r>
              <a:rPr b="1" lang="en" sz="1400">
                <a:solidFill>
                  <a:schemeClr val="lt1"/>
                </a:solidFill>
                <a:latin typeface="Raleway"/>
                <a:ea typeface="Raleway"/>
                <a:cs typeface="Raleway"/>
                <a:sym typeface="Raleway"/>
              </a:rPr>
              <a:t>Generate Cheque:</a:t>
            </a:r>
          </a:p>
          <a:p>
            <a:pPr lvl="0" rtl="0">
              <a:lnSpc>
                <a:spcPct val="100000"/>
              </a:lnSpc>
              <a:spcBef>
                <a:spcPts val="0"/>
              </a:spcBef>
              <a:spcAft>
                <a:spcPts val="1000"/>
              </a:spcAft>
              <a:buNone/>
            </a:pPr>
            <a:r>
              <a:rPr lang="en" sz="1400">
                <a:solidFill>
                  <a:schemeClr val="lt1"/>
                </a:solidFill>
                <a:latin typeface="Raleway"/>
                <a:ea typeface="Raleway"/>
                <a:cs typeface="Raleway"/>
                <a:sym typeface="Raleway"/>
              </a:rPr>
              <a:t>To generate cheque you just need to login using your mobile number registered with the bank and a 4 digit password. Select send option and then select </a:t>
            </a:r>
            <a:r>
              <a:rPr b="1" lang="en" sz="1400">
                <a:solidFill>
                  <a:schemeClr val="lt1"/>
                </a:solidFill>
                <a:latin typeface="Raleway"/>
                <a:ea typeface="Raleway"/>
                <a:cs typeface="Raleway"/>
                <a:sym typeface="Raleway"/>
              </a:rPr>
              <a:t>Type of Cheque</a:t>
            </a:r>
            <a:r>
              <a:rPr lang="en" sz="1400">
                <a:solidFill>
                  <a:schemeClr val="lt1"/>
                </a:solidFill>
                <a:latin typeface="Raleway"/>
                <a:ea typeface="Raleway"/>
                <a:cs typeface="Raleway"/>
                <a:sym typeface="Raleway"/>
              </a:rPr>
              <a:t> (Payee/Bearer/Cross/Self) Select </a:t>
            </a:r>
            <a:r>
              <a:rPr b="1" lang="en" sz="1400">
                <a:solidFill>
                  <a:schemeClr val="lt1"/>
                </a:solidFill>
                <a:latin typeface="Raleway"/>
                <a:ea typeface="Raleway"/>
                <a:cs typeface="Raleway"/>
                <a:sym typeface="Raleway"/>
              </a:rPr>
              <a:t>Date</a:t>
            </a:r>
            <a:r>
              <a:rPr lang="en" sz="1400">
                <a:solidFill>
                  <a:schemeClr val="lt1"/>
                </a:solidFill>
                <a:latin typeface="Raleway"/>
                <a:ea typeface="Raleway"/>
                <a:cs typeface="Raleway"/>
                <a:sym typeface="Raleway"/>
              </a:rPr>
              <a:t>, enter </a:t>
            </a:r>
            <a:r>
              <a:rPr b="1" lang="en" sz="1400">
                <a:solidFill>
                  <a:schemeClr val="lt1"/>
                </a:solidFill>
                <a:latin typeface="Raleway"/>
                <a:ea typeface="Raleway"/>
                <a:cs typeface="Raleway"/>
                <a:sym typeface="Raleway"/>
              </a:rPr>
              <a:t>Payee Mobile Number</a:t>
            </a:r>
            <a:r>
              <a:rPr lang="en" sz="1400">
                <a:solidFill>
                  <a:schemeClr val="lt1"/>
                </a:solidFill>
                <a:latin typeface="Raleway"/>
                <a:ea typeface="Raleway"/>
                <a:cs typeface="Raleway"/>
                <a:sym typeface="Raleway"/>
              </a:rPr>
              <a:t>, </a:t>
            </a:r>
            <a:r>
              <a:rPr b="1" lang="en" sz="1400">
                <a:solidFill>
                  <a:schemeClr val="lt1"/>
                </a:solidFill>
                <a:latin typeface="Raleway"/>
                <a:ea typeface="Raleway"/>
                <a:cs typeface="Raleway"/>
                <a:sym typeface="Raleway"/>
              </a:rPr>
              <a:t>Amount</a:t>
            </a:r>
            <a:r>
              <a:rPr lang="en" sz="1400">
                <a:solidFill>
                  <a:schemeClr val="lt1"/>
                </a:solidFill>
                <a:latin typeface="Raleway"/>
                <a:ea typeface="Raleway"/>
                <a:cs typeface="Raleway"/>
                <a:sym typeface="Raleway"/>
              </a:rPr>
              <a:t>, </a:t>
            </a:r>
            <a:r>
              <a:rPr b="1" lang="en" sz="1400">
                <a:solidFill>
                  <a:schemeClr val="lt1"/>
                </a:solidFill>
                <a:latin typeface="Raleway"/>
                <a:ea typeface="Raleway"/>
                <a:cs typeface="Raleway"/>
                <a:sym typeface="Raleway"/>
              </a:rPr>
              <a:t>Confirm Amount</a:t>
            </a:r>
            <a:r>
              <a:rPr lang="en" sz="1400">
                <a:solidFill>
                  <a:schemeClr val="lt1"/>
                </a:solidFill>
                <a:latin typeface="Raleway"/>
                <a:ea typeface="Raleway"/>
                <a:cs typeface="Raleway"/>
                <a:sym typeface="Raleway"/>
              </a:rPr>
              <a:t> &amp; </a:t>
            </a:r>
            <a:r>
              <a:rPr b="1" lang="en" sz="1400">
                <a:solidFill>
                  <a:schemeClr val="lt1"/>
                </a:solidFill>
                <a:latin typeface="Raleway"/>
                <a:ea typeface="Raleway"/>
                <a:cs typeface="Raleway"/>
                <a:sym typeface="Raleway"/>
              </a:rPr>
              <a:t>remarks/comments</a:t>
            </a:r>
            <a:r>
              <a:rPr lang="en" sz="1400">
                <a:solidFill>
                  <a:schemeClr val="lt1"/>
                </a:solidFill>
                <a:latin typeface="Raleway"/>
                <a:ea typeface="Raleway"/>
                <a:cs typeface="Raleway"/>
                <a:sym typeface="Raleway"/>
              </a:rPr>
              <a:t>. We have a database of cheques where these details will be stored and each cheque will be assigned an ID which is unique. Now, you may share this cheque received as SMS with the Payee.</a:t>
            </a:r>
          </a:p>
          <a:p>
            <a:pPr lvl="0" rtl="0">
              <a:lnSpc>
                <a:spcPct val="100000"/>
              </a:lnSpc>
              <a:spcBef>
                <a:spcPts val="0"/>
              </a:spcBef>
              <a:spcAft>
                <a:spcPts val="1000"/>
              </a:spcAft>
              <a:buNone/>
            </a:pPr>
            <a:r>
              <a:rPr b="1" lang="en" sz="1400">
                <a:solidFill>
                  <a:schemeClr val="lt1"/>
                </a:solidFill>
                <a:latin typeface="Raleway"/>
                <a:ea typeface="Raleway"/>
                <a:cs typeface="Raleway"/>
                <a:sym typeface="Raleway"/>
              </a:rPr>
              <a:t>Deposit Cheque:</a:t>
            </a:r>
          </a:p>
          <a:p>
            <a:pPr lvl="0" rtl="0">
              <a:lnSpc>
                <a:spcPct val="100000"/>
              </a:lnSpc>
              <a:spcBef>
                <a:spcPts val="0"/>
              </a:spcBef>
              <a:spcAft>
                <a:spcPts val="1000"/>
              </a:spcAft>
              <a:buNone/>
            </a:pPr>
            <a:r>
              <a:rPr lang="en" sz="1400">
                <a:solidFill>
                  <a:schemeClr val="lt1"/>
                </a:solidFill>
                <a:latin typeface="Raleway"/>
                <a:ea typeface="Raleway"/>
                <a:cs typeface="Raleway"/>
                <a:sym typeface="Raleway"/>
              </a:rPr>
              <a:t>Login into the iCheque account and add the cheque details received and your mobile number. Here we have employed careful security measures to ensure that no other person can deposit the cheque not meant for him and also before proceeding with the transaction the expiry status of the cheque is checked. Upon passing some more security criteria the amount is transferred through UPI. This gives the customer the convenience to deposit funds into his account without going anywhere.</a:t>
            </a:r>
          </a:p>
          <a:p>
            <a:pPr lvl="0" rtl="0">
              <a:lnSpc>
                <a:spcPct val="100000"/>
              </a:lnSpc>
              <a:spcBef>
                <a:spcPts val="0"/>
              </a:spcBef>
              <a:spcAft>
                <a:spcPts val="1000"/>
              </a:spcAft>
              <a:buNone/>
            </a:pPr>
            <a:r>
              <a:t/>
            </a:r>
            <a:endParaRPr sz="1400">
              <a:solidFill>
                <a:schemeClr val="lt1"/>
              </a:solidFill>
              <a:latin typeface="Raleway"/>
              <a:ea typeface="Raleway"/>
              <a:cs typeface="Raleway"/>
              <a:sym typeface="Raleway"/>
            </a:endParaRPr>
          </a:p>
        </p:txBody>
      </p:sp>
      <p:pic>
        <p:nvPicPr>
          <p:cNvPr descr="iLogo.png" id="92" name="Shape 92"/>
          <p:cNvPicPr preferRelativeResize="0"/>
          <p:nvPr/>
        </p:nvPicPr>
        <p:blipFill>
          <a:blip r:embed="rId3">
            <a:alphaModFix/>
          </a:blip>
          <a:stretch>
            <a:fillRect/>
          </a:stretch>
        </p:blipFill>
        <p:spPr>
          <a:xfrm>
            <a:off x="8330750" y="0"/>
            <a:ext cx="813250" cy="813275"/>
          </a:xfrm>
          <a:prstGeom prst="rect">
            <a:avLst/>
          </a:prstGeom>
          <a:noFill/>
          <a:ln>
            <a:noFill/>
          </a:ln>
        </p:spPr>
      </p:pic>
      <p:sp>
        <p:nvSpPr>
          <p:cNvPr id="93" name="Shape 93"/>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7" name="Shape 97"/>
        <p:cNvGrpSpPr/>
        <p:nvPr/>
      </p:nvGrpSpPr>
      <p:grpSpPr>
        <a:xfrm>
          <a:off x="0" y="0"/>
          <a:ext cx="0" cy="0"/>
          <a:chOff x="0" y="0"/>
          <a:chExt cx="0" cy="0"/>
        </a:xfrm>
      </p:grpSpPr>
      <p:sp>
        <p:nvSpPr>
          <p:cNvPr id="98" name="Shape 98"/>
          <p:cNvSpPr txBox="1"/>
          <p:nvPr/>
        </p:nvSpPr>
        <p:spPr>
          <a:xfrm>
            <a:off x="183600" y="156500"/>
            <a:ext cx="8061300" cy="615900"/>
          </a:xfrm>
          <a:prstGeom prst="rect">
            <a:avLst/>
          </a:prstGeom>
          <a:noFill/>
          <a:ln>
            <a:noFill/>
          </a:ln>
        </p:spPr>
        <p:txBody>
          <a:bodyPr anchorCtr="0" anchor="b" bIns="91425" lIns="91425" rIns="91425" wrap="square" tIns="91425">
            <a:noAutofit/>
          </a:bodyPr>
          <a:lstStyle/>
          <a:p>
            <a:pPr lvl="0" rtl="0">
              <a:spcBef>
                <a:spcPts val="0"/>
              </a:spcBef>
              <a:buNone/>
            </a:pPr>
            <a:r>
              <a:rPr b="1" lang="en" sz="3000">
                <a:solidFill>
                  <a:schemeClr val="lt1"/>
                </a:solidFill>
                <a:latin typeface="Raleway"/>
                <a:ea typeface="Raleway"/>
                <a:cs typeface="Raleway"/>
                <a:sym typeface="Raleway"/>
              </a:rPr>
              <a:t>3. Features &amp; Functionalities continued..</a:t>
            </a:r>
          </a:p>
        </p:txBody>
      </p:sp>
      <p:sp>
        <p:nvSpPr>
          <p:cNvPr id="99" name="Shape 99"/>
          <p:cNvSpPr txBox="1"/>
          <p:nvPr>
            <p:ph idx="4294967295" type="body"/>
          </p:nvPr>
        </p:nvSpPr>
        <p:spPr>
          <a:xfrm>
            <a:off x="384000" y="772400"/>
            <a:ext cx="8395200" cy="3084300"/>
          </a:xfrm>
          <a:prstGeom prst="rect">
            <a:avLst/>
          </a:prstGeom>
        </p:spPr>
        <p:txBody>
          <a:bodyPr anchorCtr="0" anchor="t" bIns="91425" lIns="91425" rIns="91425" wrap="square" tIns="91425">
            <a:noAutofit/>
          </a:bodyPr>
          <a:lstStyle/>
          <a:p>
            <a:pPr lvl="0" rtl="0">
              <a:lnSpc>
                <a:spcPct val="100000"/>
              </a:lnSpc>
              <a:spcBef>
                <a:spcPts val="0"/>
              </a:spcBef>
              <a:spcAft>
                <a:spcPts val="1000"/>
              </a:spcAft>
              <a:buNone/>
            </a:pPr>
            <a:r>
              <a:rPr b="1" lang="en" sz="1400">
                <a:solidFill>
                  <a:schemeClr val="lt1"/>
                </a:solidFill>
                <a:latin typeface="Raleway"/>
                <a:ea typeface="Raleway"/>
                <a:cs typeface="Raleway"/>
                <a:sym typeface="Raleway"/>
              </a:rPr>
              <a:t>Cash Withdrawal:</a:t>
            </a:r>
          </a:p>
          <a:p>
            <a:pPr lvl="0" rtl="0">
              <a:lnSpc>
                <a:spcPct val="100000"/>
              </a:lnSpc>
              <a:spcBef>
                <a:spcPts val="0"/>
              </a:spcBef>
              <a:spcAft>
                <a:spcPts val="1000"/>
              </a:spcAft>
              <a:buNone/>
            </a:pPr>
            <a:r>
              <a:rPr lang="en" sz="1400">
                <a:solidFill>
                  <a:schemeClr val="lt1"/>
                </a:solidFill>
                <a:latin typeface="Raleway"/>
                <a:ea typeface="Raleway"/>
                <a:cs typeface="Raleway"/>
                <a:sym typeface="Raleway"/>
              </a:rPr>
              <a:t>In this feature we first check if the cheque is a bearer cheque/ self cheque if so we let the customer proceed with generating a 6 digit code which can be used to withdraw cash from any ATM of the bank Note: OTP is valid only for 1 hour and upto 1 Lakh can be withdrawn (This functionality will attract more users for this app!)</a:t>
            </a:r>
          </a:p>
          <a:p>
            <a:pPr lvl="0" rtl="0">
              <a:lnSpc>
                <a:spcPct val="100000"/>
              </a:lnSpc>
              <a:spcBef>
                <a:spcPts val="0"/>
              </a:spcBef>
              <a:spcAft>
                <a:spcPts val="1000"/>
              </a:spcAft>
              <a:buNone/>
            </a:pPr>
            <a:r>
              <a:rPr b="1" lang="en" sz="1400">
                <a:solidFill>
                  <a:schemeClr val="lt1"/>
                </a:solidFill>
                <a:latin typeface="Raleway"/>
                <a:ea typeface="Raleway"/>
                <a:cs typeface="Raleway"/>
                <a:sym typeface="Raleway"/>
              </a:rPr>
              <a:t>Split a Cheque:</a:t>
            </a:r>
          </a:p>
          <a:p>
            <a:pPr lvl="0" rtl="0">
              <a:lnSpc>
                <a:spcPct val="100000"/>
              </a:lnSpc>
              <a:spcBef>
                <a:spcPts val="0"/>
              </a:spcBef>
              <a:spcAft>
                <a:spcPts val="1000"/>
              </a:spcAft>
              <a:buNone/>
            </a:pPr>
            <a:r>
              <a:rPr lang="en" sz="1400">
                <a:solidFill>
                  <a:schemeClr val="lt1"/>
                </a:solidFill>
                <a:latin typeface="Raleway"/>
                <a:ea typeface="Raleway"/>
                <a:cs typeface="Raleway"/>
                <a:sym typeface="Raleway"/>
              </a:rPr>
              <a:t>In Small Businesses in India Cheques are used to transfer the ownership from one person to another using either unnamed or bearer cheques. We wanted to give it extra functionality through which not only a customer can forward a cheque to another person  but can also split some amount into 2 parts and send 2 separate cheques to either 2 different persons or the same person. This is very helpful in many cases.</a:t>
            </a:r>
          </a:p>
          <a:p>
            <a:pPr lvl="0" rtl="0">
              <a:lnSpc>
                <a:spcPct val="100000"/>
              </a:lnSpc>
              <a:spcBef>
                <a:spcPts val="0"/>
              </a:spcBef>
              <a:spcAft>
                <a:spcPts val="1000"/>
              </a:spcAft>
              <a:buNone/>
            </a:pPr>
            <a:r>
              <a:t/>
            </a:r>
            <a:endParaRPr sz="1400">
              <a:solidFill>
                <a:schemeClr val="lt1"/>
              </a:solidFill>
              <a:latin typeface="Raleway"/>
              <a:ea typeface="Raleway"/>
              <a:cs typeface="Raleway"/>
              <a:sym typeface="Raleway"/>
            </a:endParaRPr>
          </a:p>
        </p:txBody>
      </p:sp>
      <p:pic>
        <p:nvPicPr>
          <p:cNvPr descr="iLogo.png" id="100" name="Shape 100"/>
          <p:cNvPicPr preferRelativeResize="0"/>
          <p:nvPr/>
        </p:nvPicPr>
        <p:blipFill>
          <a:blip r:embed="rId3">
            <a:alphaModFix/>
          </a:blip>
          <a:stretch>
            <a:fillRect/>
          </a:stretch>
        </p:blipFill>
        <p:spPr>
          <a:xfrm>
            <a:off x="8330750" y="0"/>
            <a:ext cx="813250" cy="813275"/>
          </a:xfrm>
          <a:prstGeom prst="rect">
            <a:avLst/>
          </a:prstGeom>
          <a:noFill/>
          <a:ln>
            <a:noFill/>
          </a:ln>
        </p:spPr>
      </p:pic>
      <p:sp>
        <p:nvSpPr>
          <p:cNvPr id="101" name="Shape 101"/>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5" name="Shape 105"/>
        <p:cNvGrpSpPr/>
        <p:nvPr/>
      </p:nvGrpSpPr>
      <p:grpSpPr>
        <a:xfrm>
          <a:off x="0" y="0"/>
          <a:ext cx="0" cy="0"/>
          <a:chOff x="0" y="0"/>
          <a:chExt cx="0" cy="0"/>
        </a:xfrm>
      </p:grpSpPr>
      <p:sp>
        <p:nvSpPr>
          <p:cNvPr id="106" name="Shape 106"/>
          <p:cNvSpPr txBox="1"/>
          <p:nvPr/>
        </p:nvSpPr>
        <p:spPr>
          <a:xfrm>
            <a:off x="183600" y="156500"/>
            <a:ext cx="8061300" cy="615900"/>
          </a:xfrm>
          <a:prstGeom prst="rect">
            <a:avLst/>
          </a:prstGeom>
          <a:noFill/>
          <a:ln>
            <a:noFill/>
          </a:ln>
        </p:spPr>
        <p:txBody>
          <a:bodyPr anchorCtr="0" anchor="b" bIns="91425" lIns="91425" rIns="91425" wrap="square" tIns="91425">
            <a:noAutofit/>
          </a:bodyPr>
          <a:lstStyle/>
          <a:p>
            <a:pPr lvl="0" rtl="0">
              <a:spcBef>
                <a:spcPts val="0"/>
              </a:spcBef>
              <a:buNone/>
            </a:pPr>
            <a:r>
              <a:rPr b="1" lang="en" sz="3000">
                <a:solidFill>
                  <a:schemeClr val="lt1"/>
                </a:solidFill>
                <a:latin typeface="Raleway"/>
                <a:ea typeface="Raleway"/>
                <a:cs typeface="Raleway"/>
                <a:sym typeface="Raleway"/>
              </a:rPr>
              <a:t>3. Features &amp; Functionalities continued..</a:t>
            </a:r>
          </a:p>
        </p:txBody>
      </p:sp>
      <p:sp>
        <p:nvSpPr>
          <p:cNvPr id="107" name="Shape 107"/>
          <p:cNvSpPr txBox="1"/>
          <p:nvPr>
            <p:ph idx="4294967295" type="body"/>
          </p:nvPr>
        </p:nvSpPr>
        <p:spPr>
          <a:xfrm>
            <a:off x="384000" y="772400"/>
            <a:ext cx="8395200" cy="3850200"/>
          </a:xfrm>
          <a:prstGeom prst="rect">
            <a:avLst/>
          </a:prstGeom>
        </p:spPr>
        <p:txBody>
          <a:bodyPr anchorCtr="0" anchor="t" bIns="91425" lIns="91425" rIns="91425" wrap="square" tIns="91425">
            <a:noAutofit/>
          </a:bodyPr>
          <a:lstStyle/>
          <a:p>
            <a:pPr lvl="0" rtl="0">
              <a:lnSpc>
                <a:spcPct val="100000"/>
              </a:lnSpc>
              <a:spcBef>
                <a:spcPts val="0"/>
              </a:spcBef>
              <a:spcAft>
                <a:spcPts val="1000"/>
              </a:spcAft>
              <a:buNone/>
            </a:pPr>
            <a:r>
              <a:rPr b="1" lang="en" sz="1400">
                <a:solidFill>
                  <a:schemeClr val="lt1"/>
                </a:solidFill>
                <a:latin typeface="Raleway"/>
                <a:ea typeface="Raleway"/>
                <a:cs typeface="Raleway"/>
                <a:sym typeface="Raleway"/>
              </a:rPr>
              <a:t>SMS Cheque Generation:</a:t>
            </a:r>
          </a:p>
          <a:p>
            <a:pPr lvl="0" rtl="0">
              <a:lnSpc>
                <a:spcPct val="100000"/>
              </a:lnSpc>
              <a:spcBef>
                <a:spcPts val="0"/>
              </a:spcBef>
              <a:spcAft>
                <a:spcPts val="1000"/>
              </a:spcAft>
              <a:buNone/>
            </a:pPr>
            <a:r>
              <a:rPr lang="en" sz="1400">
                <a:solidFill>
                  <a:schemeClr val="lt1"/>
                </a:solidFill>
                <a:latin typeface="Raleway"/>
                <a:ea typeface="Raleway"/>
                <a:cs typeface="Raleway"/>
                <a:sym typeface="Raleway"/>
              </a:rPr>
              <a:t>Another feature of our system is that if there is no internet connectivity or if the customer uses a feature phone instead of a Smart Phone then he can generate a Cheque using SMS. The request is verified with a IVR call by verifying the customer’s PIN. Upon verification a Cheque is generated and it is sent via SMS.</a:t>
            </a:r>
          </a:p>
          <a:p>
            <a:pPr lvl="0" rtl="0">
              <a:lnSpc>
                <a:spcPct val="100000"/>
              </a:lnSpc>
              <a:spcBef>
                <a:spcPts val="0"/>
              </a:spcBef>
              <a:spcAft>
                <a:spcPts val="1000"/>
              </a:spcAft>
              <a:buNone/>
            </a:pPr>
            <a:r>
              <a:rPr lang="en" sz="1400">
                <a:solidFill>
                  <a:schemeClr val="lt1"/>
                </a:solidFill>
                <a:latin typeface="Raleway"/>
                <a:ea typeface="Raleway"/>
                <a:cs typeface="Raleway"/>
                <a:sym typeface="Raleway"/>
              </a:rPr>
              <a:t>Other additional features include viewing details like cheque status, payee, amount,etc all generated cheques, stop clearing of a cheque and so on.</a:t>
            </a:r>
          </a:p>
          <a:p>
            <a:pPr lvl="0" rtl="0">
              <a:lnSpc>
                <a:spcPct val="100000"/>
              </a:lnSpc>
              <a:spcBef>
                <a:spcPts val="0"/>
              </a:spcBef>
              <a:spcAft>
                <a:spcPts val="1000"/>
              </a:spcAft>
              <a:buNone/>
            </a:pPr>
            <a:r>
              <a:rPr lang="en" sz="1400">
                <a:solidFill>
                  <a:schemeClr val="lt1"/>
                </a:solidFill>
                <a:latin typeface="Raleway"/>
                <a:ea typeface="Raleway"/>
                <a:cs typeface="Raleway"/>
                <a:sym typeface="Raleway"/>
              </a:rPr>
              <a:t>Future update will be to push </a:t>
            </a:r>
            <a:r>
              <a:rPr b="1" lang="en" sz="1400">
                <a:solidFill>
                  <a:schemeClr val="lt1"/>
                </a:solidFill>
                <a:latin typeface="Raleway"/>
                <a:ea typeface="Raleway"/>
                <a:cs typeface="Raleway"/>
                <a:sym typeface="Raleway"/>
              </a:rPr>
              <a:t>Demand Draft</a:t>
            </a:r>
            <a:r>
              <a:rPr lang="en" sz="1400">
                <a:solidFill>
                  <a:schemeClr val="lt1"/>
                </a:solidFill>
                <a:latin typeface="Raleway"/>
                <a:ea typeface="Raleway"/>
                <a:cs typeface="Raleway"/>
                <a:sym typeface="Raleway"/>
              </a:rPr>
              <a:t> Generation online using our platform which will deduct the balance beforehand and then generate demand draft.</a:t>
            </a:r>
          </a:p>
          <a:p>
            <a:pPr indent="457200" lvl="0" rtl="0">
              <a:lnSpc>
                <a:spcPct val="100000"/>
              </a:lnSpc>
              <a:spcBef>
                <a:spcPts val="0"/>
              </a:spcBef>
              <a:spcAft>
                <a:spcPts val="1000"/>
              </a:spcAft>
              <a:buNone/>
            </a:pPr>
            <a:r>
              <a:t/>
            </a:r>
            <a:endParaRPr sz="1500">
              <a:solidFill>
                <a:schemeClr val="lt1"/>
              </a:solidFill>
              <a:latin typeface="Raleway"/>
              <a:ea typeface="Raleway"/>
              <a:cs typeface="Raleway"/>
              <a:sym typeface="Raleway"/>
            </a:endParaRPr>
          </a:p>
          <a:p>
            <a:pPr indent="457200" lvl="0" rtl="0">
              <a:lnSpc>
                <a:spcPct val="100000"/>
              </a:lnSpc>
              <a:spcBef>
                <a:spcPts val="0"/>
              </a:spcBef>
              <a:spcAft>
                <a:spcPts val="1000"/>
              </a:spcAft>
              <a:buNone/>
            </a:pPr>
            <a:r>
              <a:rPr lang="en" sz="1500">
                <a:solidFill>
                  <a:schemeClr val="lt1"/>
                </a:solidFill>
                <a:latin typeface="Raleway"/>
                <a:ea typeface="Raleway"/>
                <a:cs typeface="Raleway"/>
                <a:sym typeface="Raleway"/>
              </a:rPr>
              <a:t>If this product becomes a </a:t>
            </a:r>
            <a:r>
              <a:rPr b="1" lang="en" sz="1500">
                <a:solidFill>
                  <a:schemeClr val="lt1"/>
                </a:solidFill>
                <a:latin typeface="Raleway"/>
                <a:ea typeface="Raleway"/>
                <a:cs typeface="Raleway"/>
                <a:sym typeface="Raleway"/>
              </a:rPr>
              <a:t>reality</a:t>
            </a:r>
            <a:r>
              <a:rPr lang="en" sz="1500">
                <a:solidFill>
                  <a:schemeClr val="lt1"/>
                </a:solidFill>
                <a:latin typeface="Raleway"/>
                <a:ea typeface="Raleway"/>
                <a:cs typeface="Raleway"/>
                <a:sym typeface="Raleway"/>
              </a:rPr>
              <a:t>,</a:t>
            </a:r>
            <a:r>
              <a:rPr b="1" lang="en" sz="1500">
                <a:solidFill>
                  <a:schemeClr val="lt1"/>
                </a:solidFill>
                <a:latin typeface="Raleway"/>
                <a:ea typeface="Raleway"/>
                <a:cs typeface="Raleway"/>
                <a:sym typeface="Raleway"/>
              </a:rPr>
              <a:t> </a:t>
            </a:r>
            <a:r>
              <a:rPr lang="en" sz="1500">
                <a:solidFill>
                  <a:schemeClr val="lt1"/>
                </a:solidFill>
                <a:latin typeface="Raleway"/>
                <a:ea typeface="Raleway"/>
                <a:cs typeface="Raleway"/>
                <a:sym typeface="Raleway"/>
              </a:rPr>
              <a:t>it stands a high chance to </a:t>
            </a:r>
            <a:r>
              <a:rPr b="1" lang="en" sz="1500">
                <a:solidFill>
                  <a:schemeClr val="lt1"/>
                </a:solidFill>
                <a:latin typeface="Raleway"/>
                <a:ea typeface="Raleway"/>
                <a:cs typeface="Raleway"/>
                <a:sym typeface="Raleway"/>
              </a:rPr>
              <a:t>revolutionize</a:t>
            </a:r>
            <a:r>
              <a:rPr lang="en" sz="1500">
                <a:solidFill>
                  <a:schemeClr val="lt1"/>
                </a:solidFill>
                <a:latin typeface="Raleway"/>
                <a:ea typeface="Raleway"/>
                <a:cs typeface="Raleway"/>
                <a:sym typeface="Raleway"/>
              </a:rPr>
              <a:t> Banking for Corporates, Businesses, etc. As </a:t>
            </a:r>
            <a:r>
              <a:rPr b="1" lang="en" sz="1500">
                <a:solidFill>
                  <a:schemeClr val="lt1"/>
                </a:solidFill>
                <a:latin typeface="Raleway"/>
                <a:ea typeface="Raleway"/>
                <a:cs typeface="Raleway"/>
                <a:sym typeface="Raleway"/>
              </a:rPr>
              <a:t>India</a:t>
            </a:r>
            <a:r>
              <a:rPr lang="en" sz="1500">
                <a:solidFill>
                  <a:schemeClr val="lt1"/>
                </a:solidFill>
                <a:latin typeface="Raleway"/>
                <a:ea typeface="Raleway"/>
                <a:cs typeface="Raleway"/>
                <a:sym typeface="Raleway"/>
              </a:rPr>
              <a:t> is moving towards </a:t>
            </a:r>
            <a:r>
              <a:rPr b="1" lang="en" sz="1500">
                <a:solidFill>
                  <a:schemeClr val="lt1"/>
                </a:solidFill>
                <a:latin typeface="Raleway"/>
                <a:ea typeface="Raleway"/>
                <a:cs typeface="Raleway"/>
                <a:sym typeface="Raleway"/>
              </a:rPr>
              <a:t>Cashless</a:t>
            </a:r>
            <a:r>
              <a:rPr lang="en" sz="1500">
                <a:solidFill>
                  <a:schemeClr val="lt1"/>
                </a:solidFill>
                <a:latin typeface="Raleway"/>
                <a:ea typeface="Raleway"/>
                <a:cs typeface="Raleway"/>
                <a:sym typeface="Raleway"/>
              </a:rPr>
              <a:t> &amp; </a:t>
            </a:r>
            <a:r>
              <a:rPr b="1" lang="en" sz="1500">
                <a:solidFill>
                  <a:schemeClr val="lt1"/>
                </a:solidFill>
                <a:latin typeface="Raleway"/>
                <a:ea typeface="Raleway"/>
                <a:cs typeface="Raleway"/>
                <a:sym typeface="Raleway"/>
              </a:rPr>
              <a:t>Digital Economy</a:t>
            </a:r>
            <a:r>
              <a:rPr lang="en" sz="1500">
                <a:solidFill>
                  <a:schemeClr val="lt1"/>
                </a:solidFill>
                <a:latin typeface="Raleway"/>
                <a:ea typeface="Raleway"/>
                <a:cs typeface="Raleway"/>
                <a:sym typeface="Raleway"/>
              </a:rPr>
              <a:t> these  steps matter the most!</a:t>
            </a:r>
          </a:p>
          <a:p>
            <a:pPr lvl="0" rtl="0">
              <a:lnSpc>
                <a:spcPct val="100000"/>
              </a:lnSpc>
              <a:spcBef>
                <a:spcPts val="0"/>
              </a:spcBef>
              <a:spcAft>
                <a:spcPts val="0"/>
              </a:spcAft>
              <a:buNone/>
            </a:pPr>
            <a:r>
              <a:t/>
            </a:r>
            <a:endParaRPr sz="1500">
              <a:solidFill>
                <a:schemeClr val="lt1"/>
              </a:solidFill>
              <a:latin typeface="Raleway"/>
              <a:ea typeface="Raleway"/>
              <a:cs typeface="Raleway"/>
              <a:sym typeface="Raleway"/>
            </a:endParaRPr>
          </a:p>
          <a:p>
            <a:pPr lvl="0" rtl="0">
              <a:lnSpc>
                <a:spcPct val="100000"/>
              </a:lnSpc>
              <a:spcBef>
                <a:spcPts val="0"/>
              </a:spcBef>
              <a:spcAft>
                <a:spcPts val="1000"/>
              </a:spcAft>
              <a:buNone/>
            </a:pPr>
            <a:r>
              <a:t/>
            </a:r>
            <a:endParaRPr sz="1400">
              <a:solidFill>
                <a:schemeClr val="lt1"/>
              </a:solidFill>
              <a:latin typeface="Raleway"/>
              <a:ea typeface="Raleway"/>
              <a:cs typeface="Raleway"/>
              <a:sym typeface="Raleway"/>
            </a:endParaRPr>
          </a:p>
        </p:txBody>
      </p:sp>
      <p:pic>
        <p:nvPicPr>
          <p:cNvPr descr="iLogo.png" id="108" name="Shape 108"/>
          <p:cNvPicPr preferRelativeResize="0"/>
          <p:nvPr/>
        </p:nvPicPr>
        <p:blipFill>
          <a:blip r:embed="rId3">
            <a:alphaModFix/>
          </a:blip>
          <a:stretch>
            <a:fillRect/>
          </a:stretch>
        </p:blipFill>
        <p:spPr>
          <a:xfrm>
            <a:off x="8330750" y="0"/>
            <a:ext cx="813250" cy="813275"/>
          </a:xfrm>
          <a:prstGeom prst="rect">
            <a:avLst/>
          </a:prstGeom>
          <a:noFill/>
          <a:ln>
            <a:noFill/>
          </a:ln>
        </p:spPr>
      </p:pic>
      <p:sp>
        <p:nvSpPr>
          <p:cNvPr id="109" name="Shape 109"/>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168575" y="158675"/>
            <a:ext cx="8622300" cy="627600"/>
          </a:xfrm>
          <a:prstGeom prst="rect">
            <a:avLst/>
          </a:prstGeom>
        </p:spPr>
        <p:txBody>
          <a:bodyPr anchorCtr="0" anchor="t" bIns="91425" lIns="91425" rIns="91425" wrap="square" tIns="91425">
            <a:noAutofit/>
          </a:bodyPr>
          <a:lstStyle/>
          <a:p>
            <a:pPr lvl="0" rtl="0">
              <a:spcBef>
                <a:spcPts val="0"/>
              </a:spcBef>
              <a:spcAft>
                <a:spcPts val="1000"/>
              </a:spcAft>
              <a:buNone/>
            </a:pPr>
            <a:r>
              <a:rPr lang="en" sz="3000"/>
              <a:t>4. Technology Stack</a:t>
            </a:r>
          </a:p>
        </p:txBody>
      </p:sp>
      <p:sp>
        <p:nvSpPr>
          <p:cNvPr id="115" name="Shape 115"/>
          <p:cNvSpPr txBox="1"/>
          <p:nvPr/>
        </p:nvSpPr>
        <p:spPr>
          <a:xfrm>
            <a:off x="190850" y="862650"/>
            <a:ext cx="8741100" cy="3893400"/>
          </a:xfrm>
          <a:prstGeom prst="rect">
            <a:avLst/>
          </a:prstGeom>
          <a:noFill/>
          <a:ln>
            <a:noFill/>
          </a:ln>
        </p:spPr>
        <p:txBody>
          <a:bodyPr anchorCtr="0" anchor="t" bIns="91425" lIns="91425" rIns="91425" wrap="square" tIns="91425">
            <a:noAutofit/>
          </a:bodyPr>
          <a:lstStyle/>
          <a:p>
            <a:pPr lvl="0">
              <a:spcBef>
                <a:spcPts val="0"/>
              </a:spcBef>
              <a:buNone/>
            </a:pPr>
            <a:r>
              <a:rPr lang="en">
                <a:solidFill>
                  <a:schemeClr val="lt1"/>
                </a:solidFill>
                <a:latin typeface="Raleway"/>
                <a:ea typeface="Raleway"/>
                <a:cs typeface="Raleway"/>
                <a:sym typeface="Raleway"/>
              </a:rPr>
              <a:t>Our whole </a:t>
            </a:r>
            <a:r>
              <a:rPr b="1" lang="en">
                <a:solidFill>
                  <a:schemeClr val="lt1"/>
                </a:solidFill>
                <a:latin typeface="Raleway"/>
                <a:ea typeface="Raleway"/>
                <a:cs typeface="Raleway"/>
                <a:sym typeface="Raleway"/>
              </a:rPr>
              <a:t>server architecture</a:t>
            </a:r>
            <a:r>
              <a:rPr lang="en">
                <a:solidFill>
                  <a:schemeClr val="lt1"/>
                </a:solidFill>
                <a:latin typeface="Raleway"/>
                <a:ea typeface="Raleway"/>
                <a:cs typeface="Raleway"/>
                <a:sym typeface="Raleway"/>
              </a:rPr>
              <a:t> is deployed on Digital Ocean. </a:t>
            </a:r>
          </a:p>
          <a:p>
            <a:pPr lvl="0">
              <a:spcBef>
                <a:spcPts val="0"/>
              </a:spcBef>
              <a:buNone/>
            </a:pPr>
            <a:r>
              <a:rPr lang="en">
                <a:solidFill>
                  <a:schemeClr val="lt1"/>
                </a:solidFill>
                <a:latin typeface="Raleway"/>
                <a:ea typeface="Raleway"/>
                <a:cs typeface="Raleway"/>
                <a:sym typeface="Raleway"/>
              </a:rPr>
              <a:t>The Programming Languages used at the server side are:</a:t>
            </a:r>
          </a:p>
          <a:p>
            <a:pPr lvl="0">
              <a:spcBef>
                <a:spcPts val="0"/>
              </a:spcBef>
              <a:buNone/>
            </a:pPr>
            <a:r>
              <a:rPr b="1" lang="en">
                <a:solidFill>
                  <a:schemeClr val="lt1"/>
                </a:solidFill>
                <a:latin typeface="Raleway"/>
                <a:ea typeface="Raleway"/>
                <a:cs typeface="Raleway"/>
                <a:sym typeface="Raleway"/>
              </a:rPr>
              <a:t>PHP and Python</a:t>
            </a:r>
            <a:r>
              <a:rPr lang="en">
                <a:solidFill>
                  <a:schemeClr val="lt1"/>
                </a:solidFill>
                <a:latin typeface="Raleway"/>
                <a:ea typeface="Raleway"/>
                <a:cs typeface="Raleway"/>
                <a:sym typeface="Raleway"/>
              </a:rPr>
              <a:t>. </a:t>
            </a:r>
          </a:p>
          <a:p>
            <a:pPr lvl="0">
              <a:spcBef>
                <a:spcPts val="0"/>
              </a:spcBef>
              <a:buNone/>
            </a:pPr>
            <a:r>
              <a:rPr lang="en">
                <a:solidFill>
                  <a:schemeClr val="lt1"/>
                </a:solidFill>
                <a:latin typeface="Raleway"/>
                <a:ea typeface="Raleway"/>
                <a:cs typeface="Raleway"/>
                <a:sym typeface="Raleway"/>
              </a:rPr>
              <a:t>PHP is used for posting data from app and Python scripts are used to generate SMS/IVR calls.</a:t>
            </a:r>
          </a:p>
          <a:p>
            <a:pPr lvl="0">
              <a:spcBef>
                <a:spcPts val="0"/>
              </a:spcBef>
              <a:buNone/>
            </a:pPr>
            <a:r>
              <a:rPr b="1" lang="en">
                <a:solidFill>
                  <a:schemeClr val="lt1"/>
                </a:solidFill>
                <a:latin typeface="Raleway"/>
                <a:ea typeface="Raleway"/>
                <a:cs typeface="Raleway"/>
                <a:sym typeface="Raleway"/>
              </a:rPr>
              <a:t>MySQL</a:t>
            </a:r>
            <a:r>
              <a:rPr lang="en">
                <a:solidFill>
                  <a:schemeClr val="lt1"/>
                </a:solidFill>
                <a:latin typeface="Raleway"/>
                <a:ea typeface="Raleway"/>
                <a:cs typeface="Raleway"/>
                <a:sym typeface="Raleway"/>
              </a:rPr>
              <a:t> is used for Database.</a:t>
            </a:r>
          </a:p>
          <a:p>
            <a:pPr lvl="0">
              <a:spcBef>
                <a:spcPts val="0"/>
              </a:spcBef>
              <a:buNone/>
            </a:pPr>
            <a:r>
              <a:rPr lang="en">
                <a:solidFill>
                  <a:schemeClr val="lt1"/>
                </a:solidFill>
                <a:latin typeface="Raleway"/>
                <a:ea typeface="Raleway"/>
                <a:cs typeface="Raleway"/>
                <a:sym typeface="Raleway"/>
              </a:rPr>
              <a:t>Operating System used is Linux (Ubuntu 16.04)</a:t>
            </a:r>
          </a:p>
          <a:p>
            <a:pPr lvl="0">
              <a:spcBef>
                <a:spcPts val="0"/>
              </a:spcBef>
              <a:buNone/>
            </a:pPr>
            <a:r>
              <a:t/>
            </a:r>
            <a:endParaRPr>
              <a:solidFill>
                <a:schemeClr val="lt1"/>
              </a:solidFill>
              <a:latin typeface="Raleway"/>
              <a:ea typeface="Raleway"/>
              <a:cs typeface="Raleway"/>
              <a:sym typeface="Raleway"/>
            </a:endParaRPr>
          </a:p>
          <a:p>
            <a:pPr lvl="0">
              <a:spcBef>
                <a:spcPts val="0"/>
              </a:spcBef>
              <a:buNone/>
            </a:pPr>
            <a:r>
              <a:rPr lang="en">
                <a:solidFill>
                  <a:schemeClr val="lt1"/>
                </a:solidFill>
                <a:latin typeface="Raleway"/>
                <a:ea typeface="Raleway"/>
                <a:cs typeface="Raleway"/>
                <a:sym typeface="Raleway"/>
              </a:rPr>
              <a:t>On the </a:t>
            </a:r>
            <a:r>
              <a:rPr b="1" lang="en">
                <a:solidFill>
                  <a:schemeClr val="lt1"/>
                </a:solidFill>
                <a:latin typeface="Raleway"/>
                <a:ea typeface="Raleway"/>
                <a:cs typeface="Raleway"/>
                <a:sym typeface="Raleway"/>
              </a:rPr>
              <a:t>Client Side</a:t>
            </a:r>
            <a:r>
              <a:rPr lang="en">
                <a:solidFill>
                  <a:schemeClr val="lt1"/>
                </a:solidFill>
                <a:latin typeface="Raleway"/>
                <a:ea typeface="Raleway"/>
                <a:cs typeface="Raleway"/>
                <a:sym typeface="Raleway"/>
              </a:rPr>
              <a:t> we have used a </a:t>
            </a:r>
            <a:r>
              <a:rPr b="1" lang="en">
                <a:solidFill>
                  <a:schemeClr val="lt1"/>
                </a:solidFill>
                <a:latin typeface="Raleway"/>
                <a:ea typeface="Raleway"/>
                <a:cs typeface="Raleway"/>
                <a:sym typeface="Raleway"/>
              </a:rPr>
              <a:t>Hybrid Framework</a:t>
            </a:r>
            <a:r>
              <a:rPr lang="en">
                <a:solidFill>
                  <a:schemeClr val="lt1"/>
                </a:solidFill>
                <a:latin typeface="Raleway"/>
                <a:ea typeface="Raleway"/>
                <a:cs typeface="Raleway"/>
                <a:sym typeface="Raleway"/>
              </a:rPr>
              <a:t> for Building App (</a:t>
            </a:r>
            <a:r>
              <a:rPr b="1" lang="en">
                <a:solidFill>
                  <a:schemeClr val="lt1"/>
                </a:solidFill>
                <a:latin typeface="Raleway"/>
                <a:ea typeface="Raleway"/>
                <a:cs typeface="Raleway"/>
                <a:sym typeface="Raleway"/>
              </a:rPr>
              <a:t>PhoneGap</a:t>
            </a:r>
            <a:r>
              <a:rPr lang="en">
                <a:solidFill>
                  <a:schemeClr val="lt1"/>
                </a:solidFill>
                <a:latin typeface="Raleway"/>
                <a:ea typeface="Raleway"/>
                <a:cs typeface="Raleway"/>
                <a:sym typeface="Raleway"/>
              </a:rPr>
              <a:t>).</a:t>
            </a:r>
          </a:p>
          <a:p>
            <a:pPr lvl="0">
              <a:spcBef>
                <a:spcPts val="0"/>
              </a:spcBef>
              <a:buNone/>
            </a:pPr>
            <a:r>
              <a:rPr lang="en">
                <a:solidFill>
                  <a:schemeClr val="lt1"/>
                </a:solidFill>
                <a:latin typeface="Raleway"/>
                <a:ea typeface="Raleway"/>
                <a:cs typeface="Raleway"/>
                <a:sym typeface="Raleway"/>
              </a:rPr>
              <a:t>The Programming lanuages/markups used:</a:t>
            </a:r>
          </a:p>
          <a:p>
            <a:pPr lvl="0">
              <a:spcBef>
                <a:spcPts val="0"/>
              </a:spcBef>
              <a:buNone/>
            </a:pPr>
            <a:r>
              <a:rPr b="1" lang="en">
                <a:solidFill>
                  <a:schemeClr val="lt1"/>
                </a:solidFill>
                <a:latin typeface="Raleway"/>
                <a:ea typeface="Raleway"/>
                <a:cs typeface="Raleway"/>
                <a:sym typeface="Raleway"/>
              </a:rPr>
              <a:t>HTML</a:t>
            </a:r>
            <a:r>
              <a:rPr lang="en">
                <a:solidFill>
                  <a:schemeClr val="lt1"/>
                </a:solidFill>
                <a:latin typeface="Raleway"/>
                <a:ea typeface="Raleway"/>
                <a:cs typeface="Raleway"/>
                <a:sym typeface="Raleway"/>
              </a:rPr>
              <a:t>, </a:t>
            </a:r>
            <a:r>
              <a:rPr b="1" lang="en">
                <a:solidFill>
                  <a:schemeClr val="lt1"/>
                </a:solidFill>
                <a:latin typeface="Raleway"/>
                <a:ea typeface="Raleway"/>
                <a:cs typeface="Raleway"/>
                <a:sym typeface="Raleway"/>
              </a:rPr>
              <a:t>CSS</a:t>
            </a:r>
            <a:r>
              <a:rPr lang="en">
                <a:solidFill>
                  <a:schemeClr val="lt1"/>
                </a:solidFill>
                <a:latin typeface="Raleway"/>
                <a:ea typeface="Raleway"/>
                <a:cs typeface="Raleway"/>
                <a:sym typeface="Raleway"/>
              </a:rPr>
              <a:t>, </a:t>
            </a:r>
            <a:r>
              <a:rPr b="1" lang="en">
                <a:solidFill>
                  <a:schemeClr val="lt1"/>
                </a:solidFill>
                <a:latin typeface="Raleway"/>
                <a:ea typeface="Raleway"/>
                <a:cs typeface="Raleway"/>
                <a:sym typeface="Raleway"/>
              </a:rPr>
              <a:t>JavaScript</a:t>
            </a:r>
            <a:r>
              <a:rPr lang="en">
                <a:solidFill>
                  <a:schemeClr val="lt1"/>
                </a:solidFill>
                <a:latin typeface="Raleway"/>
                <a:ea typeface="Raleway"/>
                <a:cs typeface="Raleway"/>
                <a:sym typeface="Raleway"/>
              </a:rPr>
              <a:t>, </a:t>
            </a:r>
            <a:r>
              <a:rPr b="1" lang="en">
                <a:solidFill>
                  <a:schemeClr val="lt1"/>
                </a:solidFill>
                <a:latin typeface="Raleway"/>
                <a:ea typeface="Raleway"/>
                <a:cs typeface="Raleway"/>
                <a:sym typeface="Raleway"/>
              </a:rPr>
              <a:t>Jquery</a:t>
            </a:r>
            <a:r>
              <a:rPr lang="en">
                <a:solidFill>
                  <a:schemeClr val="lt1"/>
                </a:solidFill>
                <a:latin typeface="Raleway"/>
                <a:ea typeface="Raleway"/>
                <a:cs typeface="Raleway"/>
                <a:sym typeface="Raleway"/>
              </a:rPr>
              <a:t>, </a:t>
            </a:r>
            <a:r>
              <a:rPr b="1" lang="en">
                <a:solidFill>
                  <a:schemeClr val="lt1"/>
                </a:solidFill>
                <a:latin typeface="Raleway"/>
                <a:ea typeface="Raleway"/>
                <a:cs typeface="Raleway"/>
                <a:sym typeface="Raleway"/>
              </a:rPr>
              <a:t>Bootstrap</a:t>
            </a:r>
            <a:r>
              <a:rPr lang="en">
                <a:solidFill>
                  <a:schemeClr val="lt1"/>
                </a:solidFill>
                <a:latin typeface="Raleway"/>
                <a:ea typeface="Raleway"/>
                <a:cs typeface="Raleway"/>
                <a:sym typeface="Raleway"/>
              </a:rPr>
              <a:t>, </a:t>
            </a:r>
            <a:r>
              <a:rPr b="1" lang="en">
                <a:solidFill>
                  <a:schemeClr val="lt1"/>
                </a:solidFill>
                <a:latin typeface="Raleway"/>
                <a:ea typeface="Raleway"/>
                <a:cs typeface="Raleway"/>
                <a:sym typeface="Raleway"/>
              </a:rPr>
              <a:t>AngularJS</a:t>
            </a:r>
            <a:r>
              <a:rPr lang="en">
                <a:solidFill>
                  <a:schemeClr val="lt1"/>
                </a:solidFill>
                <a:latin typeface="Raleway"/>
                <a:ea typeface="Raleway"/>
                <a:cs typeface="Raleway"/>
                <a:sym typeface="Raleway"/>
              </a:rPr>
              <a:t> and </a:t>
            </a:r>
            <a:r>
              <a:rPr b="1" lang="en">
                <a:solidFill>
                  <a:schemeClr val="lt1"/>
                </a:solidFill>
                <a:latin typeface="Raleway"/>
                <a:ea typeface="Raleway"/>
                <a:cs typeface="Raleway"/>
                <a:sym typeface="Raleway"/>
              </a:rPr>
              <a:t>Android Studio</a:t>
            </a:r>
            <a:r>
              <a:rPr lang="en">
                <a:solidFill>
                  <a:schemeClr val="lt1"/>
                </a:solidFill>
                <a:latin typeface="Raleway"/>
                <a:ea typeface="Raleway"/>
                <a:cs typeface="Raleway"/>
                <a:sym typeface="Raleway"/>
              </a:rPr>
              <a:t>.</a:t>
            </a:r>
          </a:p>
          <a:p>
            <a:pPr lvl="0">
              <a:spcBef>
                <a:spcPts val="0"/>
              </a:spcBef>
              <a:buNone/>
            </a:pPr>
            <a:r>
              <a:rPr lang="en">
                <a:solidFill>
                  <a:schemeClr val="lt1"/>
                </a:solidFill>
                <a:latin typeface="Raleway"/>
                <a:ea typeface="Raleway"/>
                <a:cs typeface="Raleway"/>
                <a:sym typeface="Raleway"/>
              </a:rPr>
              <a:t>-&gt;The app is compatible with </a:t>
            </a:r>
            <a:r>
              <a:rPr b="1" lang="en" u="sng">
                <a:solidFill>
                  <a:schemeClr val="lt1"/>
                </a:solidFill>
                <a:latin typeface="Raleway"/>
                <a:ea typeface="Raleway"/>
                <a:cs typeface="Raleway"/>
                <a:sym typeface="Raleway"/>
              </a:rPr>
              <a:t>Android, iOS, Windows</a:t>
            </a:r>
            <a:r>
              <a:rPr lang="en">
                <a:solidFill>
                  <a:schemeClr val="lt1"/>
                </a:solidFill>
                <a:latin typeface="Raleway"/>
                <a:ea typeface="Raleway"/>
                <a:cs typeface="Raleway"/>
                <a:sym typeface="Raleway"/>
              </a:rPr>
              <a:t> and many more platforms which are supported by Cordova. The app is tested on Android, iOS and also on the Web.</a:t>
            </a:r>
          </a:p>
          <a:p>
            <a:pPr lvl="0">
              <a:spcBef>
                <a:spcPts val="0"/>
              </a:spcBef>
              <a:buNone/>
            </a:pPr>
            <a:r>
              <a:rPr lang="en">
                <a:solidFill>
                  <a:schemeClr val="lt1"/>
                </a:solidFill>
                <a:latin typeface="Raleway"/>
                <a:ea typeface="Raleway"/>
                <a:cs typeface="Raleway"/>
                <a:sym typeface="Raleway"/>
              </a:rPr>
              <a:t>Operating System used to develop app was Windows 8.1.</a:t>
            </a:r>
          </a:p>
          <a:p>
            <a:pPr lvl="0">
              <a:spcBef>
                <a:spcPts val="0"/>
              </a:spcBef>
              <a:buNone/>
            </a:pPr>
            <a:r>
              <a:t/>
            </a:r>
            <a:endParaRPr>
              <a:solidFill>
                <a:schemeClr val="lt1"/>
              </a:solidFill>
              <a:latin typeface="Raleway"/>
              <a:ea typeface="Raleway"/>
              <a:cs typeface="Raleway"/>
              <a:sym typeface="Raleway"/>
            </a:endParaRPr>
          </a:p>
          <a:p>
            <a:pPr lvl="0">
              <a:spcBef>
                <a:spcPts val="0"/>
              </a:spcBef>
              <a:buNone/>
            </a:pPr>
            <a:r>
              <a:rPr lang="en">
                <a:solidFill>
                  <a:schemeClr val="lt1"/>
                </a:solidFill>
                <a:latin typeface="Raleway"/>
                <a:ea typeface="Raleway"/>
                <a:cs typeface="Raleway"/>
                <a:sym typeface="Raleway"/>
              </a:rPr>
              <a:t>Our </a:t>
            </a:r>
            <a:r>
              <a:rPr b="1" lang="en">
                <a:solidFill>
                  <a:schemeClr val="lt1"/>
                </a:solidFill>
                <a:latin typeface="Raleway"/>
                <a:ea typeface="Raleway"/>
                <a:cs typeface="Raleway"/>
                <a:sym typeface="Raleway"/>
              </a:rPr>
              <a:t>SMS/IVR</a:t>
            </a:r>
            <a:r>
              <a:rPr lang="en">
                <a:solidFill>
                  <a:schemeClr val="lt1"/>
                </a:solidFill>
                <a:latin typeface="Raleway"/>
                <a:ea typeface="Raleway"/>
                <a:cs typeface="Raleway"/>
                <a:sym typeface="Raleway"/>
              </a:rPr>
              <a:t> providers are </a:t>
            </a:r>
            <a:r>
              <a:rPr b="1" lang="en">
                <a:solidFill>
                  <a:schemeClr val="lt1"/>
                </a:solidFill>
                <a:latin typeface="Raleway"/>
                <a:ea typeface="Raleway"/>
                <a:cs typeface="Raleway"/>
                <a:sym typeface="Raleway"/>
              </a:rPr>
              <a:t>Plivo</a:t>
            </a:r>
            <a:r>
              <a:rPr lang="en">
                <a:solidFill>
                  <a:schemeClr val="lt1"/>
                </a:solidFill>
                <a:latin typeface="Raleway"/>
                <a:ea typeface="Raleway"/>
                <a:cs typeface="Raleway"/>
                <a:sym typeface="Raleway"/>
              </a:rPr>
              <a:t> and </a:t>
            </a:r>
            <a:r>
              <a:rPr b="1" lang="en">
                <a:solidFill>
                  <a:schemeClr val="lt1"/>
                </a:solidFill>
                <a:latin typeface="Raleway"/>
                <a:ea typeface="Raleway"/>
                <a:cs typeface="Raleway"/>
                <a:sym typeface="Raleway"/>
              </a:rPr>
              <a:t>Twilio.</a:t>
            </a:r>
          </a:p>
          <a:p>
            <a:pPr lvl="0">
              <a:spcBef>
                <a:spcPts val="0"/>
              </a:spcBef>
              <a:buNone/>
            </a:pPr>
            <a:r>
              <a:rPr lang="en">
                <a:solidFill>
                  <a:schemeClr val="lt1"/>
                </a:solidFill>
                <a:latin typeface="Raleway"/>
                <a:ea typeface="Raleway"/>
                <a:cs typeface="Raleway"/>
                <a:sym typeface="Raleway"/>
              </a:rPr>
              <a:t>The helper libraries were used and a </a:t>
            </a:r>
            <a:r>
              <a:rPr b="1" lang="en">
                <a:solidFill>
                  <a:schemeClr val="lt1"/>
                </a:solidFill>
                <a:latin typeface="Raleway"/>
                <a:ea typeface="Raleway"/>
                <a:cs typeface="Raleway"/>
                <a:sym typeface="Raleway"/>
              </a:rPr>
              <a:t>US based number</a:t>
            </a:r>
            <a:r>
              <a:rPr lang="en">
                <a:solidFill>
                  <a:schemeClr val="lt1"/>
                </a:solidFill>
                <a:latin typeface="Raleway"/>
                <a:ea typeface="Raleway"/>
                <a:cs typeface="Raleway"/>
                <a:sym typeface="Raleway"/>
              </a:rPr>
              <a:t> was purchased to facilitate the functionality of generating cheques using SMS and PIN verification system.</a:t>
            </a:r>
          </a:p>
        </p:txBody>
      </p:sp>
      <p:pic>
        <p:nvPicPr>
          <p:cNvPr descr="iLogo.png" id="116" name="Shape 116"/>
          <p:cNvPicPr preferRelativeResize="0"/>
          <p:nvPr/>
        </p:nvPicPr>
        <p:blipFill>
          <a:blip r:embed="rId3">
            <a:alphaModFix/>
          </a:blip>
          <a:stretch>
            <a:fillRect/>
          </a:stretch>
        </p:blipFill>
        <p:spPr>
          <a:xfrm>
            <a:off x="8330750" y="0"/>
            <a:ext cx="813250" cy="813275"/>
          </a:xfrm>
          <a:prstGeom prst="rect">
            <a:avLst/>
          </a:prstGeom>
          <a:noFill/>
          <a:ln>
            <a:noFill/>
          </a:ln>
        </p:spPr>
      </p:pic>
      <p:sp>
        <p:nvSpPr>
          <p:cNvPr id="117" name="Shape 117"/>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168575" y="82475"/>
            <a:ext cx="8622300" cy="627600"/>
          </a:xfrm>
          <a:prstGeom prst="rect">
            <a:avLst/>
          </a:prstGeom>
        </p:spPr>
        <p:txBody>
          <a:bodyPr anchorCtr="0" anchor="t" bIns="91425" lIns="91425" rIns="91425" wrap="square" tIns="91425">
            <a:noAutofit/>
          </a:bodyPr>
          <a:lstStyle/>
          <a:p>
            <a:pPr lvl="0" rtl="0">
              <a:spcBef>
                <a:spcPts val="0"/>
              </a:spcBef>
              <a:spcAft>
                <a:spcPts val="1000"/>
              </a:spcAft>
              <a:buNone/>
            </a:pPr>
            <a:r>
              <a:rPr lang="en" sz="3000"/>
              <a:t>5</a:t>
            </a:r>
            <a:r>
              <a:rPr lang="en" sz="3000"/>
              <a:t>. Comparison with other solutions</a:t>
            </a:r>
          </a:p>
        </p:txBody>
      </p:sp>
      <p:sp>
        <p:nvSpPr>
          <p:cNvPr id="123" name="Shape 123"/>
          <p:cNvSpPr txBox="1"/>
          <p:nvPr/>
        </p:nvSpPr>
        <p:spPr>
          <a:xfrm>
            <a:off x="190850" y="710250"/>
            <a:ext cx="8741100" cy="1684200"/>
          </a:xfrm>
          <a:prstGeom prst="rect">
            <a:avLst/>
          </a:prstGeom>
          <a:noFill/>
          <a:ln>
            <a:noFill/>
          </a:ln>
        </p:spPr>
        <p:txBody>
          <a:bodyPr anchorCtr="0" anchor="t" bIns="91425" lIns="91425" rIns="91425" wrap="square" tIns="91425">
            <a:noAutofit/>
          </a:bodyPr>
          <a:lstStyle/>
          <a:p>
            <a:pPr lvl="0" rtl="0">
              <a:spcBef>
                <a:spcPts val="0"/>
              </a:spcBef>
              <a:buNone/>
            </a:pPr>
            <a:r>
              <a:rPr lang="en" sz="1200">
                <a:solidFill>
                  <a:schemeClr val="lt1"/>
                </a:solidFill>
                <a:latin typeface="Raleway"/>
                <a:ea typeface="Raleway"/>
                <a:cs typeface="Raleway"/>
                <a:sym typeface="Raleway"/>
              </a:rPr>
              <a:t>Now, given these features there is NO single app/solution in the market that can provide such diverse features with such simplicity. It has many advantages over the traditional method as it is more safe, secure, easy and convenient to use. ICICI Bank’s eftCheques also does not have these many features (There is a limit of </a:t>
            </a:r>
            <a:r>
              <a:rPr b="1" lang="en" sz="1200">
                <a:solidFill>
                  <a:schemeClr val="lt1"/>
                </a:solidFill>
                <a:latin typeface="Raleway"/>
                <a:ea typeface="Raleway"/>
                <a:cs typeface="Raleway"/>
                <a:sym typeface="Raleway"/>
              </a:rPr>
              <a:t>maximum Rs. 25,000 per day</a:t>
            </a:r>
            <a:r>
              <a:rPr lang="en" sz="1200">
                <a:solidFill>
                  <a:schemeClr val="lt1"/>
                </a:solidFill>
                <a:latin typeface="Raleway"/>
                <a:ea typeface="Raleway"/>
                <a:cs typeface="Raleway"/>
                <a:sym typeface="Raleway"/>
              </a:rPr>
              <a:t> for which an eftCheques can be issued for, the cheques are valid only for 3 days, beneficiary needs to keep account number and IFSC Code ready so that decreases the convenience whereas we just want you to remember your mobile number and password! ) With our app you can </a:t>
            </a:r>
            <a:r>
              <a:rPr b="1" lang="en" sz="1200">
                <a:solidFill>
                  <a:schemeClr val="lt1"/>
                </a:solidFill>
                <a:latin typeface="Raleway"/>
                <a:ea typeface="Raleway"/>
                <a:cs typeface="Raleway"/>
                <a:sym typeface="Raleway"/>
              </a:rPr>
              <a:t>generate Cheques for any AMOUNT!</a:t>
            </a:r>
            <a:r>
              <a:rPr lang="en" sz="1200">
                <a:solidFill>
                  <a:schemeClr val="lt1"/>
                </a:solidFill>
                <a:latin typeface="Raleway"/>
                <a:ea typeface="Raleway"/>
                <a:cs typeface="Raleway"/>
                <a:sym typeface="Raleway"/>
              </a:rPr>
              <a:t> And validity for 90 days same as the traditional cheques, and we are using UPI as the backbone of transferring funds so our app will be compatible with any Bank In INDIA. Comparing with NEFT and RTGS well you will have to wait for atleast 30 mins for your bank to activate the new beneficiary and you need to know the beneficiary’s account number, IFSC Code and other details.</a:t>
            </a:r>
          </a:p>
        </p:txBody>
      </p:sp>
      <p:sp>
        <p:nvSpPr>
          <p:cNvPr id="124" name="Shape 124"/>
          <p:cNvSpPr txBox="1"/>
          <p:nvPr>
            <p:ph type="title"/>
          </p:nvPr>
        </p:nvSpPr>
        <p:spPr>
          <a:xfrm>
            <a:off x="168575" y="2337450"/>
            <a:ext cx="8622300" cy="506100"/>
          </a:xfrm>
          <a:prstGeom prst="rect">
            <a:avLst/>
          </a:prstGeom>
        </p:spPr>
        <p:txBody>
          <a:bodyPr anchorCtr="0" anchor="t" bIns="91425" lIns="91425" rIns="91425" wrap="square" tIns="91425">
            <a:noAutofit/>
          </a:bodyPr>
          <a:lstStyle/>
          <a:p>
            <a:pPr lvl="0" rtl="0">
              <a:spcBef>
                <a:spcPts val="0"/>
              </a:spcBef>
              <a:spcAft>
                <a:spcPts val="1000"/>
              </a:spcAft>
              <a:buNone/>
            </a:pPr>
            <a:r>
              <a:rPr lang="en" sz="2400"/>
              <a:t>6</a:t>
            </a:r>
            <a:r>
              <a:rPr lang="en" sz="2400"/>
              <a:t>. API’s used</a:t>
            </a:r>
          </a:p>
        </p:txBody>
      </p:sp>
      <p:sp>
        <p:nvSpPr>
          <p:cNvPr id="125" name="Shape 125"/>
          <p:cNvSpPr txBox="1"/>
          <p:nvPr/>
        </p:nvSpPr>
        <p:spPr>
          <a:xfrm>
            <a:off x="248100" y="2733175"/>
            <a:ext cx="8542800" cy="954300"/>
          </a:xfrm>
          <a:prstGeom prst="rect">
            <a:avLst/>
          </a:prstGeom>
          <a:noFill/>
          <a:ln>
            <a:noFill/>
          </a:ln>
        </p:spPr>
        <p:txBody>
          <a:bodyPr anchorCtr="0" anchor="t" bIns="91425" lIns="91425" rIns="91425" wrap="square" tIns="91425">
            <a:noAutofit/>
          </a:bodyPr>
          <a:lstStyle/>
          <a:p>
            <a:pPr lvl="0">
              <a:spcBef>
                <a:spcPts val="0"/>
              </a:spcBef>
              <a:buNone/>
            </a:pPr>
            <a:r>
              <a:rPr lang="en">
                <a:solidFill>
                  <a:schemeClr val="lt1"/>
                </a:solidFill>
                <a:latin typeface="Raleway"/>
                <a:ea typeface="Raleway"/>
                <a:cs typeface="Raleway"/>
                <a:sym typeface="Raleway"/>
              </a:rPr>
              <a:t>We have used the Retail Banking API and the UPI for developing this app. Additionally we have a database of Users, Cheques, etc. Which can be accessed by posting relevant parameters &amp; values at the url </a:t>
            </a:r>
            <a:r>
              <a:rPr lang="en" u="sng">
                <a:solidFill>
                  <a:schemeClr val="hlink"/>
                </a:solidFill>
                <a:latin typeface="Raleway"/>
                <a:ea typeface="Raleway"/>
                <a:cs typeface="Raleway"/>
                <a:sym typeface="Raleway"/>
                <a:hlinkClick r:id="rId3"/>
              </a:rPr>
              <a:t>http://139.59.79.171/icici/</a:t>
            </a:r>
            <a:r>
              <a:rPr lang="en">
                <a:solidFill>
                  <a:schemeClr val="lt1"/>
                </a:solidFill>
                <a:latin typeface="Raleway"/>
                <a:ea typeface="Raleway"/>
                <a:cs typeface="Raleway"/>
                <a:sym typeface="Raleway"/>
              </a:rPr>
              <a:t>&lt;api-name.php&gt; .</a:t>
            </a:r>
          </a:p>
        </p:txBody>
      </p:sp>
      <p:sp>
        <p:nvSpPr>
          <p:cNvPr id="126" name="Shape 126"/>
          <p:cNvSpPr txBox="1"/>
          <p:nvPr>
            <p:ph type="title"/>
          </p:nvPr>
        </p:nvSpPr>
        <p:spPr>
          <a:xfrm>
            <a:off x="168575" y="3359075"/>
            <a:ext cx="8622300" cy="627600"/>
          </a:xfrm>
          <a:prstGeom prst="rect">
            <a:avLst/>
          </a:prstGeom>
        </p:spPr>
        <p:txBody>
          <a:bodyPr anchorCtr="0" anchor="t" bIns="91425" lIns="91425" rIns="91425" wrap="square" tIns="91425">
            <a:noAutofit/>
          </a:bodyPr>
          <a:lstStyle/>
          <a:p>
            <a:pPr lvl="0" rtl="0">
              <a:spcBef>
                <a:spcPts val="0"/>
              </a:spcBef>
              <a:spcAft>
                <a:spcPts val="1000"/>
              </a:spcAft>
              <a:buNone/>
            </a:pPr>
            <a:r>
              <a:rPr lang="en" sz="3000"/>
              <a:t>7</a:t>
            </a:r>
            <a:r>
              <a:rPr lang="en" sz="3000"/>
              <a:t>. Integration</a:t>
            </a:r>
          </a:p>
        </p:txBody>
      </p:sp>
      <p:sp>
        <p:nvSpPr>
          <p:cNvPr id="127" name="Shape 127"/>
          <p:cNvSpPr txBox="1"/>
          <p:nvPr/>
        </p:nvSpPr>
        <p:spPr>
          <a:xfrm>
            <a:off x="305375" y="3802075"/>
            <a:ext cx="8445300" cy="1192800"/>
          </a:xfrm>
          <a:prstGeom prst="rect">
            <a:avLst/>
          </a:prstGeom>
          <a:noFill/>
          <a:ln>
            <a:noFill/>
          </a:ln>
        </p:spPr>
        <p:txBody>
          <a:bodyPr anchorCtr="0" anchor="t" bIns="91425" lIns="91425" rIns="91425" wrap="square" tIns="91425">
            <a:noAutofit/>
          </a:bodyPr>
          <a:lstStyle/>
          <a:p>
            <a:pPr lvl="0">
              <a:spcBef>
                <a:spcPts val="0"/>
              </a:spcBef>
              <a:buNone/>
            </a:pPr>
            <a:r>
              <a:rPr lang="en">
                <a:solidFill>
                  <a:schemeClr val="lt1"/>
                </a:solidFill>
                <a:latin typeface="Raleway"/>
                <a:ea typeface="Raleway"/>
                <a:cs typeface="Raleway"/>
                <a:sym typeface="Raleway"/>
              </a:rPr>
              <a:t>The system is very simple to integrate into any existing app like eftCheques or even POCKETS giving it  “MORE” than a wallet functionality as we have developed standard webpages to be served. As the core functionality uses ICICI provided API is will be pretty simple to integrate into their system. As far as cash from ATM is concerned it may take a software update at the ATM’s. </a:t>
            </a:r>
          </a:p>
        </p:txBody>
      </p:sp>
      <p:pic>
        <p:nvPicPr>
          <p:cNvPr descr="iLogo.png" id="128" name="Shape 128"/>
          <p:cNvPicPr preferRelativeResize="0"/>
          <p:nvPr/>
        </p:nvPicPr>
        <p:blipFill>
          <a:blip r:embed="rId4">
            <a:alphaModFix/>
          </a:blip>
          <a:stretch>
            <a:fillRect/>
          </a:stretch>
        </p:blipFill>
        <p:spPr>
          <a:xfrm>
            <a:off x="8330750" y="0"/>
            <a:ext cx="813250" cy="813275"/>
          </a:xfrm>
          <a:prstGeom prst="rect">
            <a:avLst/>
          </a:prstGeom>
          <a:noFill/>
          <a:ln>
            <a:noFill/>
          </a:ln>
        </p:spPr>
      </p:pic>
      <p:sp>
        <p:nvSpPr>
          <p:cNvPr id="129" name="Shape 129"/>
          <p:cNvSpPr txBox="1"/>
          <p:nvPr>
            <p:ph idx="12" type="sldNum"/>
          </p:nvPr>
        </p:nvSpPr>
        <p:spPr>
          <a:xfrm>
            <a:off x="8523541" y="4695623"/>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