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Arimo" panose="020B0604020202020204" pitchFamily="34" charset="0"/>
      <p:regular r:id="rId12"/>
    </p:embeddedFont>
    <p:embeddedFont>
      <p:font typeface="Calibri" panose="020F0502020204030204" pitchFamily="34" charset="0"/>
      <p:regular r:id="rId13"/>
      <p:bold r:id="rId14"/>
      <p:italic r:id="rId15"/>
      <p:boldItalic r:id="rId16"/>
    </p:embeddedFont>
    <p:embeddedFont>
      <p:font typeface="Nunito Sans Extra Light Bold" pitchFamily="2" charset="77"/>
      <p:regular r:id="rId17"/>
    </p:embeddedFont>
    <p:embeddedFont>
      <p:font typeface="Nunito Sans Regular" pitchFamily="2" charset="77"/>
      <p:regular r:id="rId18"/>
    </p:embeddedFont>
    <p:embeddedFont>
      <p:font typeface="Nunito Sans Regular Bold" pitchFamily="2" charset="77"/>
      <p:regular r:id="rId19"/>
      <p:bold r:id="rId20"/>
    </p:embeddedFont>
    <p:embeddedFont>
      <p:font typeface="Nunito Sans Regular Bold Italics" pitchFamily="2" charset="77"/>
      <p:regular r:id="rId21"/>
      <p:bold r:id="rId22"/>
      <p:italic r:id="rId23"/>
      <p:bold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4643" autoAdjust="0"/>
  </p:normalViewPr>
  <p:slideViewPr>
    <p:cSldViewPr>
      <p:cViewPr varScale="1">
        <p:scale>
          <a:sx n="73" d="100"/>
          <a:sy n="73" d="100"/>
        </p:scale>
        <p:origin x="680" y="2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7/29/20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271FF"/>
        </a:solidFill>
        <a:effectLst/>
      </p:bgPr>
    </p:bg>
    <p:spTree>
      <p:nvGrpSpPr>
        <p:cNvPr id="1" name=""/>
        <p:cNvGrpSpPr/>
        <p:nvPr/>
      </p:nvGrpSpPr>
      <p:grpSpPr>
        <a:xfrm>
          <a:off x="0" y="0"/>
          <a:ext cx="0" cy="0"/>
          <a:chOff x="0" y="0"/>
          <a:chExt cx="0" cy="0"/>
        </a:xfrm>
      </p:grpSpPr>
      <p:grpSp>
        <p:nvGrpSpPr>
          <p:cNvPr id="2" name="Group 2"/>
          <p:cNvGrpSpPr/>
          <p:nvPr/>
        </p:nvGrpSpPr>
        <p:grpSpPr>
          <a:xfrm>
            <a:off x="1556555" y="4049178"/>
            <a:ext cx="7808829" cy="3341622"/>
            <a:chOff x="0" y="0"/>
            <a:chExt cx="10411772" cy="4455496"/>
          </a:xfrm>
        </p:grpSpPr>
        <p:sp>
          <p:nvSpPr>
            <p:cNvPr id="3" name="TextBox 3"/>
            <p:cNvSpPr txBox="1"/>
            <p:nvPr/>
          </p:nvSpPr>
          <p:spPr>
            <a:xfrm>
              <a:off x="0" y="-190500"/>
              <a:ext cx="10411772" cy="2360898"/>
            </a:xfrm>
            <a:prstGeom prst="rect">
              <a:avLst/>
            </a:prstGeom>
          </p:spPr>
          <p:txBody>
            <a:bodyPr lIns="0" tIns="0" rIns="0" bIns="0" rtlCol="0" anchor="t">
              <a:spAutoFit/>
            </a:bodyPr>
            <a:lstStyle/>
            <a:p>
              <a:pPr algn="just">
                <a:lnSpc>
                  <a:spcPts val="15098"/>
                </a:lnSpc>
                <a:spcBef>
                  <a:spcPct val="0"/>
                </a:spcBef>
              </a:pPr>
              <a:r>
                <a:rPr lang="en-US" sz="10784">
                  <a:solidFill>
                    <a:srgbClr val="F8F8F8"/>
                  </a:solidFill>
                  <a:latin typeface="Nunito Sans Extra Light Bold"/>
                </a:rPr>
                <a:t>Saathi</a:t>
              </a:r>
            </a:p>
          </p:txBody>
        </p:sp>
        <p:grpSp>
          <p:nvGrpSpPr>
            <p:cNvPr id="4" name="Group 4"/>
            <p:cNvGrpSpPr/>
            <p:nvPr/>
          </p:nvGrpSpPr>
          <p:grpSpPr>
            <a:xfrm>
              <a:off x="0" y="3032635"/>
              <a:ext cx="7928386" cy="1422861"/>
              <a:chOff x="0" y="0"/>
              <a:chExt cx="10664471" cy="1913890"/>
            </a:xfrm>
          </p:grpSpPr>
          <p:sp>
            <p:nvSpPr>
              <p:cNvPr id="5" name="Freeform 5"/>
              <p:cNvSpPr/>
              <p:nvPr/>
            </p:nvSpPr>
            <p:spPr>
              <a:xfrm>
                <a:off x="0" y="0"/>
                <a:ext cx="10664471" cy="1913890"/>
              </a:xfrm>
              <a:custGeom>
                <a:avLst/>
                <a:gdLst/>
                <a:ahLst/>
                <a:cxnLst/>
                <a:rect l="l" t="t" r="r" b="b"/>
                <a:pathLst>
                  <a:path w="10664471" h="1913890">
                    <a:moveTo>
                      <a:pt x="10540011" y="1913890"/>
                    </a:moveTo>
                    <a:lnTo>
                      <a:pt x="124460" y="1913890"/>
                    </a:lnTo>
                    <a:cubicBezTo>
                      <a:pt x="55880" y="1913890"/>
                      <a:pt x="0" y="1858010"/>
                      <a:pt x="0" y="1789430"/>
                    </a:cubicBezTo>
                    <a:lnTo>
                      <a:pt x="0" y="124460"/>
                    </a:lnTo>
                    <a:cubicBezTo>
                      <a:pt x="0" y="55880"/>
                      <a:pt x="55880" y="0"/>
                      <a:pt x="124460" y="0"/>
                    </a:cubicBezTo>
                    <a:lnTo>
                      <a:pt x="10540011" y="0"/>
                    </a:lnTo>
                    <a:cubicBezTo>
                      <a:pt x="10608590" y="0"/>
                      <a:pt x="10664471" y="55880"/>
                      <a:pt x="10664471" y="124460"/>
                    </a:cubicBezTo>
                    <a:lnTo>
                      <a:pt x="10664471" y="1789430"/>
                    </a:lnTo>
                    <a:cubicBezTo>
                      <a:pt x="10664471" y="1858010"/>
                      <a:pt x="10608590" y="1913890"/>
                      <a:pt x="10540011" y="1913890"/>
                    </a:cubicBezTo>
                    <a:close/>
                  </a:path>
                </a:pathLst>
              </a:custGeom>
              <a:solidFill>
                <a:srgbClr val="004AAD"/>
              </a:solidFill>
            </p:spPr>
          </p:sp>
        </p:grpSp>
        <p:sp>
          <p:nvSpPr>
            <p:cNvPr id="6" name="TextBox 6"/>
            <p:cNvSpPr txBox="1"/>
            <p:nvPr/>
          </p:nvSpPr>
          <p:spPr>
            <a:xfrm>
              <a:off x="626137" y="3091081"/>
              <a:ext cx="6676111" cy="1311022"/>
            </a:xfrm>
            <a:prstGeom prst="rect">
              <a:avLst/>
            </a:prstGeom>
          </p:spPr>
          <p:txBody>
            <a:bodyPr lIns="0" tIns="0" rIns="0" bIns="0" rtlCol="0" anchor="t">
              <a:spAutoFit/>
            </a:bodyPr>
            <a:lstStyle/>
            <a:p>
              <a:pPr>
                <a:lnSpc>
                  <a:spcPts val="4064"/>
                </a:lnSpc>
                <a:spcBef>
                  <a:spcPct val="0"/>
                </a:spcBef>
              </a:pPr>
              <a:r>
                <a:rPr lang="en-US" sz="2903" spc="87">
                  <a:solidFill>
                    <a:srgbClr val="F8F8F8"/>
                  </a:solidFill>
                  <a:latin typeface="Nunito Sans Regular"/>
                </a:rPr>
                <a:t>your chatBot </a:t>
              </a:r>
              <a:r>
                <a:rPr lang="en-US" sz="2903" spc="87">
                  <a:solidFill>
                    <a:srgbClr val="F8F8F8"/>
                  </a:solidFill>
                  <a:latin typeface="Nunito Sans Regular Bold"/>
                </a:rPr>
                <a:t>friend</a:t>
              </a:r>
              <a:r>
                <a:rPr lang="en-US" sz="2903" spc="87">
                  <a:solidFill>
                    <a:srgbClr val="F8F8F8"/>
                  </a:solidFill>
                  <a:latin typeface="Nunito Sans Regular"/>
                </a:rPr>
                <a:t> is here to help</a:t>
              </a:r>
            </a:p>
          </p:txBody>
        </p:sp>
      </p:grpSp>
      <p:pic>
        <p:nvPicPr>
          <p:cNvPr id="7" name="Picture 7"/>
          <p:cNvPicPr>
            <a:picLocks noChangeAspect="1"/>
          </p:cNvPicPr>
          <p:nvPr/>
        </p:nvPicPr>
        <p:blipFill>
          <a:blip r:embed="rId2"/>
          <a:srcRect/>
          <a:stretch>
            <a:fillRect/>
          </a:stretch>
        </p:blipFill>
        <p:spPr>
          <a:xfrm>
            <a:off x="10676890" y="2713001"/>
            <a:ext cx="5307747" cy="60139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271FF"/>
        </a:solidFill>
        <a:effectLst/>
      </p:bgPr>
    </p:bg>
    <p:spTree>
      <p:nvGrpSpPr>
        <p:cNvPr id="1" name=""/>
        <p:cNvGrpSpPr/>
        <p:nvPr/>
      </p:nvGrpSpPr>
      <p:grpSpPr>
        <a:xfrm>
          <a:off x="0" y="0"/>
          <a:ext cx="0" cy="0"/>
          <a:chOff x="0" y="0"/>
          <a:chExt cx="0" cy="0"/>
        </a:xfrm>
      </p:grpSpPr>
      <p:grpSp>
        <p:nvGrpSpPr>
          <p:cNvPr id="2" name="Group 2"/>
          <p:cNvGrpSpPr/>
          <p:nvPr/>
        </p:nvGrpSpPr>
        <p:grpSpPr>
          <a:xfrm>
            <a:off x="1556555" y="4049178"/>
            <a:ext cx="7808829" cy="3341622"/>
            <a:chOff x="0" y="0"/>
            <a:chExt cx="10411772" cy="4455496"/>
          </a:xfrm>
        </p:grpSpPr>
        <p:sp>
          <p:nvSpPr>
            <p:cNvPr id="3" name="TextBox 3"/>
            <p:cNvSpPr txBox="1"/>
            <p:nvPr/>
          </p:nvSpPr>
          <p:spPr>
            <a:xfrm>
              <a:off x="0" y="-190500"/>
              <a:ext cx="10411772" cy="2360898"/>
            </a:xfrm>
            <a:prstGeom prst="rect">
              <a:avLst/>
            </a:prstGeom>
          </p:spPr>
          <p:txBody>
            <a:bodyPr lIns="0" tIns="0" rIns="0" bIns="0" rtlCol="0" anchor="t">
              <a:spAutoFit/>
            </a:bodyPr>
            <a:lstStyle/>
            <a:p>
              <a:pPr algn="just">
                <a:lnSpc>
                  <a:spcPts val="15098"/>
                </a:lnSpc>
                <a:spcBef>
                  <a:spcPct val="0"/>
                </a:spcBef>
              </a:pPr>
              <a:r>
                <a:rPr lang="en-US" sz="10784">
                  <a:solidFill>
                    <a:srgbClr val="F8F8F8"/>
                  </a:solidFill>
                  <a:latin typeface="Nunito Sans Extra Light Bold"/>
                </a:rPr>
                <a:t>Saathi</a:t>
              </a:r>
            </a:p>
          </p:txBody>
        </p:sp>
        <p:grpSp>
          <p:nvGrpSpPr>
            <p:cNvPr id="4" name="Group 4"/>
            <p:cNvGrpSpPr/>
            <p:nvPr/>
          </p:nvGrpSpPr>
          <p:grpSpPr>
            <a:xfrm>
              <a:off x="0" y="3032635"/>
              <a:ext cx="7928386" cy="1422861"/>
              <a:chOff x="0" y="0"/>
              <a:chExt cx="10664471" cy="1913890"/>
            </a:xfrm>
          </p:grpSpPr>
          <p:sp>
            <p:nvSpPr>
              <p:cNvPr id="5" name="Freeform 5"/>
              <p:cNvSpPr/>
              <p:nvPr/>
            </p:nvSpPr>
            <p:spPr>
              <a:xfrm>
                <a:off x="0" y="0"/>
                <a:ext cx="10664471" cy="1913890"/>
              </a:xfrm>
              <a:custGeom>
                <a:avLst/>
                <a:gdLst/>
                <a:ahLst/>
                <a:cxnLst/>
                <a:rect l="l" t="t" r="r" b="b"/>
                <a:pathLst>
                  <a:path w="10664471" h="1913890">
                    <a:moveTo>
                      <a:pt x="10540011" y="1913890"/>
                    </a:moveTo>
                    <a:lnTo>
                      <a:pt x="124460" y="1913890"/>
                    </a:lnTo>
                    <a:cubicBezTo>
                      <a:pt x="55880" y="1913890"/>
                      <a:pt x="0" y="1858010"/>
                      <a:pt x="0" y="1789430"/>
                    </a:cubicBezTo>
                    <a:lnTo>
                      <a:pt x="0" y="124460"/>
                    </a:lnTo>
                    <a:cubicBezTo>
                      <a:pt x="0" y="55880"/>
                      <a:pt x="55880" y="0"/>
                      <a:pt x="124460" y="0"/>
                    </a:cubicBezTo>
                    <a:lnTo>
                      <a:pt x="10540011" y="0"/>
                    </a:lnTo>
                    <a:cubicBezTo>
                      <a:pt x="10608590" y="0"/>
                      <a:pt x="10664471" y="55880"/>
                      <a:pt x="10664471" y="124460"/>
                    </a:cubicBezTo>
                    <a:lnTo>
                      <a:pt x="10664471" y="1789430"/>
                    </a:lnTo>
                    <a:cubicBezTo>
                      <a:pt x="10664471" y="1858010"/>
                      <a:pt x="10608590" y="1913890"/>
                      <a:pt x="10540011" y="1913890"/>
                    </a:cubicBezTo>
                    <a:close/>
                  </a:path>
                </a:pathLst>
              </a:custGeom>
              <a:solidFill>
                <a:srgbClr val="004AAD"/>
              </a:solidFill>
            </p:spPr>
          </p:sp>
        </p:grpSp>
        <p:sp>
          <p:nvSpPr>
            <p:cNvPr id="6" name="TextBox 6"/>
            <p:cNvSpPr txBox="1"/>
            <p:nvPr/>
          </p:nvSpPr>
          <p:spPr>
            <a:xfrm>
              <a:off x="626137" y="3091081"/>
              <a:ext cx="6676111" cy="1311022"/>
            </a:xfrm>
            <a:prstGeom prst="rect">
              <a:avLst/>
            </a:prstGeom>
          </p:spPr>
          <p:txBody>
            <a:bodyPr lIns="0" tIns="0" rIns="0" bIns="0" rtlCol="0" anchor="t">
              <a:spAutoFit/>
            </a:bodyPr>
            <a:lstStyle/>
            <a:p>
              <a:pPr>
                <a:lnSpc>
                  <a:spcPts val="4064"/>
                </a:lnSpc>
                <a:spcBef>
                  <a:spcPct val="0"/>
                </a:spcBef>
              </a:pPr>
              <a:r>
                <a:rPr lang="en-US" sz="2903" spc="87">
                  <a:solidFill>
                    <a:srgbClr val="F8F8F8"/>
                  </a:solidFill>
                  <a:latin typeface="Nunito Sans Regular"/>
                </a:rPr>
                <a:t>your chatBot </a:t>
              </a:r>
              <a:r>
                <a:rPr lang="en-US" sz="2903" spc="87">
                  <a:solidFill>
                    <a:srgbClr val="F8F8F8"/>
                  </a:solidFill>
                  <a:latin typeface="Nunito Sans Regular Bold"/>
                </a:rPr>
                <a:t>friend</a:t>
              </a:r>
              <a:r>
                <a:rPr lang="en-US" sz="2903" spc="87">
                  <a:solidFill>
                    <a:srgbClr val="F8F8F8"/>
                  </a:solidFill>
                  <a:latin typeface="Nunito Sans Regular"/>
                </a:rPr>
                <a:t> is here to help</a:t>
              </a:r>
            </a:p>
          </p:txBody>
        </p:sp>
      </p:grpSp>
      <p:pic>
        <p:nvPicPr>
          <p:cNvPr id="7" name="Picture 7"/>
          <p:cNvPicPr>
            <a:picLocks noChangeAspect="1"/>
          </p:cNvPicPr>
          <p:nvPr/>
        </p:nvPicPr>
        <p:blipFill>
          <a:blip r:embed="rId2"/>
          <a:srcRect/>
          <a:stretch>
            <a:fillRect/>
          </a:stretch>
        </p:blipFill>
        <p:spPr>
          <a:xfrm>
            <a:off x="10676890" y="2713001"/>
            <a:ext cx="5307747" cy="60139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9561" r="9738"/>
          <a:stretch>
            <a:fillRect/>
          </a:stretch>
        </p:blipFill>
        <p:spPr>
          <a:xfrm>
            <a:off x="10206647" y="2131174"/>
            <a:ext cx="6726388" cy="5552307"/>
          </a:xfrm>
          <a:prstGeom prst="rect">
            <a:avLst/>
          </a:prstGeom>
        </p:spPr>
      </p:pic>
      <p:sp>
        <p:nvSpPr>
          <p:cNvPr id="3" name="TextBox 3"/>
          <p:cNvSpPr txBox="1"/>
          <p:nvPr/>
        </p:nvSpPr>
        <p:spPr>
          <a:xfrm>
            <a:off x="1693226" y="1453130"/>
            <a:ext cx="7450774" cy="3134535"/>
          </a:xfrm>
          <a:prstGeom prst="rect">
            <a:avLst/>
          </a:prstGeom>
        </p:spPr>
        <p:txBody>
          <a:bodyPr lIns="0" tIns="0" rIns="0" bIns="0" rtlCol="0" anchor="t">
            <a:spAutoFit/>
          </a:bodyPr>
          <a:lstStyle/>
          <a:p>
            <a:pPr>
              <a:lnSpc>
                <a:spcPts val="8384"/>
              </a:lnSpc>
            </a:pPr>
            <a:r>
              <a:rPr lang="en-US" sz="6400">
                <a:solidFill>
                  <a:srgbClr val="000000"/>
                </a:solidFill>
                <a:latin typeface="Nunito Sans Regular"/>
              </a:rPr>
              <a:t>Limited access to resources for vulnerable groups.  </a:t>
            </a:r>
          </a:p>
        </p:txBody>
      </p:sp>
      <p:sp>
        <p:nvSpPr>
          <p:cNvPr id="4" name="TextBox 4"/>
          <p:cNvSpPr txBox="1"/>
          <p:nvPr/>
        </p:nvSpPr>
        <p:spPr>
          <a:xfrm>
            <a:off x="1552788" y="5530467"/>
            <a:ext cx="6392055" cy="1950468"/>
          </a:xfrm>
          <a:prstGeom prst="rect">
            <a:avLst/>
          </a:prstGeom>
        </p:spPr>
        <p:txBody>
          <a:bodyPr lIns="0" tIns="0" rIns="0" bIns="0" rtlCol="0" anchor="t">
            <a:spAutoFit/>
          </a:bodyPr>
          <a:lstStyle/>
          <a:p>
            <a:pPr>
              <a:lnSpc>
                <a:spcPts val="3185"/>
              </a:lnSpc>
              <a:spcBef>
                <a:spcPct val="0"/>
              </a:spcBef>
            </a:pPr>
            <a:r>
              <a:rPr lang="en-US" sz="2275">
                <a:solidFill>
                  <a:srgbClr val="000000"/>
                </a:solidFill>
                <a:latin typeface="Nunito Sans Regular"/>
              </a:rPr>
              <a:t>People who are affec by Covid are unable to get out and buy basic things like food, groceries, etc. And vulnerable groups like elders, people with diabetes or front line workers, are having difficulties in access basic needs for life.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8767" t="391" r="6362" b="391"/>
          <a:stretch>
            <a:fillRect/>
          </a:stretch>
        </p:blipFill>
        <p:spPr>
          <a:xfrm>
            <a:off x="1028700" y="1868592"/>
            <a:ext cx="3149756" cy="1841093"/>
          </a:xfrm>
          <a:prstGeom prst="rect">
            <a:avLst/>
          </a:prstGeom>
        </p:spPr>
      </p:pic>
      <p:pic>
        <p:nvPicPr>
          <p:cNvPr id="3" name="Picture 3"/>
          <p:cNvPicPr>
            <a:picLocks noChangeAspect="1"/>
          </p:cNvPicPr>
          <p:nvPr/>
        </p:nvPicPr>
        <p:blipFill>
          <a:blip r:embed="rId3"/>
          <a:srcRect/>
          <a:stretch>
            <a:fillRect/>
          </a:stretch>
        </p:blipFill>
        <p:spPr>
          <a:xfrm>
            <a:off x="1392472" y="5143500"/>
            <a:ext cx="2422213" cy="2422213"/>
          </a:xfrm>
          <a:prstGeom prst="rect">
            <a:avLst/>
          </a:prstGeom>
        </p:spPr>
      </p:pic>
      <p:pic>
        <p:nvPicPr>
          <p:cNvPr id="4" name="Picture 4"/>
          <p:cNvPicPr>
            <a:picLocks noChangeAspect="1"/>
          </p:cNvPicPr>
          <p:nvPr/>
        </p:nvPicPr>
        <p:blipFill>
          <a:blip r:embed="rId4"/>
          <a:srcRect/>
          <a:stretch>
            <a:fillRect/>
          </a:stretch>
        </p:blipFill>
        <p:spPr>
          <a:xfrm>
            <a:off x="4468588" y="4686556"/>
            <a:ext cx="3022282" cy="3022282"/>
          </a:xfrm>
          <a:prstGeom prst="rect">
            <a:avLst/>
          </a:prstGeom>
        </p:spPr>
      </p:pic>
      <p:pic>
        <p:nvPicPr>
          <p:cNvPr id="5" name="Picture 5"/>
          <p:cNvPicPr>
            <a:picLocks noChangeAspect="1"/>
          </p:cNvPicPr>
          <p:nvPr/>
        </p:nvPicPr>
        <p:blipFill>
          <a:blip r:embed="rId5"/>
          <a:srcRect/>
          <a:stretch>
            <a:fillRect/>
          </a:stretch>
        </p:blipFill>
        <p:spPr>
          <a:xfrm>
            <a:off x="4615567" y="1483271"/>
            <a:ext cx="2875304" cy="2875304"/>
          </a:xfrm>
          <a:prstGeom prst="rect">
            <a:avLst/>
          </a:prstGeom>
        </p:spPr>
      </p:pic>
      <p:sp>
        <p:nvSpPr>
          <p:cNvPr id="6" name="TextBox 6"/>
          <p:cNvSpPr txBox="1"/>
          <p:nvPr/>
        </p:nvSpPr>
        <p:spPr>
          <a:xfrm>
            <a:off x="10132376" y="1800310"/>
            <a:ext cx="6801504" cy="2750493"/>
          </a:xfrm>
          <a:prstGeom prst="rect">
            <a:avLst/>
          </a:prstGeom>
        </p:spPr>
        <p:txBody>
          <a:bodyPr lIns="0" tIns="0" rIns="0" bIns="0" rtlCol="0" anchor="t">
            <a:spAutoFit/>
          </a:bodyPr>
          <a:lstStyle/>
          <a:p>
            <a:pPr>
              <a:lnSpc>
                <a:spcPts val="7336"/>
              </a:lnSpc>
            </a:pPr>
            <a:r>
              <a:rPr lang="en-US" sz="5600">
                <a:solidFill>
                  <a:srgbClr val="000000"/>
                </a:solidFill>
                <a:latin typeface="Nunito Sans Regular"/>
              </a:rPr>
              <a:t>Delivery companies are not always the solution.</a:t>
            </a:r>
          </a:p>
        </p:txBody>
      </p:sp>
      <p:sp>
        <p:nvSpPr>
          <p:cNvPr id="7" name="TextBox 7"/>
          <p:cNvSpPr txBox="1"/>
          <p:nvPr/>
        </p:nvSpPr>
        <p:spPr>
          <a:xfrm>
            <a:off x="10006645" y="5786601"/>
            <a:ext cx="6526805" cy="856057"/>
          </a:xfrm>
          <a:prstGeom prst="rect">
            <a:avLst/>
          </a:prstGeom>
        </p:spPr>
        <p:txBody>
          <a:bodyPr lIns="0" tIns="0" rIns="0" bIns="0" rtlCol="0" anchor="t">
            <a:spAutoFit/>
          </a:bodyPr>
          <a:lstStyle/>
          <a:p>
            <a:pPr>
              <a:lnSpc>
                <a:spcPts val="3500"/>
              </a:lnSpc>
              <a:spcBef>
                <a:spcPct val="0"/>
              </a:spcBef>
            </a:pPr>
            <a:r>
              <a:rPr lang="en-US" sz="2500">
                <a:solidFill>
                  <a:srgbClr val="000000"/>
                </a:solidFill>
                <a:latin typeface="Nunito Sans Regular"/>
              </a:rPr>
              <a:t>unfortunately these services are very </a:t>
            </a:r>
            <a:r>
              <a:rPr lang="en-US" sz="2500">
                <a:solidFill>
                  <a:srgbClr val="000000"/>
                </a:solidFill>
                <a:latin typeface="Nunito Sans Regular Bold Italics"/>
              </a:rPr>
              <a:t>expensive</a:t>
            </a:r>
            <a:r>
              <a:rPr lang="en-US" sz="2500">
                <a:solidFill>
                  <a:srgbClr val="000000"/>
                </a:solidFill>
                <a:latin typeface="Nunito Sans Regular"/>
              </a:rPr>
              <a:t> and </a:t>
            </a:r>
            <a:r>
              <a:rPr lang="en-US" sz="2500">
                <a:solidFill>
                  <a:srgbClr val="000000"/>
                </a:solidFill>
                <a:latin typeface="Nunito Sans Regular Bold Italics"/>
              </a:rPr>
              <a:t>not available</a:t>
            </a:r>
            <a:r>
              <a:rPr lang="en-US" sz="2500">
                <a:solidFill>
                  <a:srgbClr val="000000"/>
                </a:solidFill>
                <a:latin typeface="Nunito Sans Regular"/>
              </a:rPr>
              <a:t> in every city.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271FF"/>
        </a:solidFill>
        <a:effectLst/>
      </p:bgPr>
    </p:bg>
    <p:spTree>
      <p:nvGrpSpPr>
        <p:cNvPr id="1" name=""/>
        <p:cNvGrpSpPr/>
        <p:nvPr/>
      </p:nvGrpSpPr>
      <p:grpSpPr>
        <a:xfrm>
          <a:off x="0" y="0"/>
          <a:ext cx="0" cy="0"/>
          <a:chOff x="0" y="0"/>
          <a:chExt cx="0" cy="0"/>
        </a:xfrm>
      </p:grpSpPr>
      <p:grpSp>
        <p:nvGrpSpPr>
          <p:cNvPr id="2" name="Group 2"/>
          <p:cNvGrpSpPr/>
          <p:nvPr/>
        </p:nvGrpSpPr>
        <p:grpSpPr>
          <a:xfrm>
            <a:off x="1674627" y="3292001"/>
            <a:ext cx="7808829" cy="4322876"/>
            <a:chOff x="0" y="0"/>
            <a:chExt cx="10411772" cy="5763835"/>
          </a:xfrm>
        </p:grpSpPr>
        <p:sp>
          <p:nvSpPr>
            <p:cNvPr id="3" name="TextBox 3"/>
            <p:cNvSpPr txBox="1"/>
            <p:nvPr/>
          </p:nvSpPr>
          <p:spPr>
            <a:xfrm>
              <a:off x="0" y="-190500"/>
              <a:ext cx="10411772" cy="2360898"/>
            </a:xfrm>
            <a:prstGeom prst="rect">
              <a:avLst/>
            </a:prstGeom>
          </p:spPr>
          <p:txBody>
            <a:bodyPr lIns="0" tIns="0" rIns="0" bIns="0" rtlCol="0" anchor="t">
              <a:spAutoFit/>
            </a:bodyPr>
            <a:lstStyle/>
            <a:p>
              <a:pPr>
                <a:lnSpc>
                  <a:spcPts val="15098"/>
                </a:lnSpc>
                <a:spcBef>
                  <a:spcPct val="0"/>
                </a:spcBef>
              </a:pPr>
              <a:r>
                <a:rPr lang="en-US" sz="10784">
                  <a:solidFill>
                    <a:srgbClr val="F8F8F8"/>
                  </a:solidFill>
                  <a:latin typeface="Nunito Sans Extra Light Bold"/>
                </a:rPr>
                <a:t>Saathi</a:t>
              </a:r>
            </a:p>
          </p:txBody>
        </p:sp>
        <p:sp>
          <p:nvSpPr>
            <p:cNvPr id="4" name="TextBox 4"/>
            <p:cNvSpPr txBox="1"/>
            <p:nvPr/>
          </p:nvSpPr>
          <p:spPr>
            <a:xfrm>
              <a:off x="626137" y="3091081"/>
              <a:ext cx="6676111" cy="2672754"/>
            </a:xfrm>
            <a:prstGeom prst="rect">
              <a:avLst/>
            </a:prstGeom>
          </p:spPr>
          <p:txBody>
            <a:bodyPr lIns="0" tIns="0" rIns="0" bIns="0" rtlCol="0" anchor="t">
              <a:spAutoFit/>
            </a:bodyPr>
            <a:lstStyle/>
            <a:p>
              <a:pPr marL="626879" lvl="1" indent="-313439">
                <a:lnSpc>
                  <a:spcPts val="4064"/>
                </a:lnSpc>
                <a:buFont typeface="Arial"/>
                <a:buChar char="•"/>
              </a:pPr>
              <a:r>
                <a:rPr lang="en-US" sz="2903" spc="87">
                  <a:solidFill>
                    <a:srgbClr val="F8F8F8"/>
                  </a:solidFill>
                  <a:latin typeface="Nunito Sans Regular"/>
                </a:rPr>
                <a:t>A community always there to help</a:t>
              </a:r>
            </a:p>
            <a:p>
              <a:pPr marL="626879" lvl="1" indent="-313439">
                <a:lnSpc>
                  <a:spcPts val="4064"/>
                </a:lnSpc>
                <a:spcBef>
                  <a:spcPct val="0"/>
                </a:spcBef>
                <a:buFont typeface="Arial"/>
                <a:buChar char="•"/>
              </a:pPr>
              <a:r>
                <a:rPr lang="en-US" sz="2903" spc="87">
                  <a:solidFill>
                    <a:srgbClr val="F8F8F8"/>
                  </a:solidFill>
                  <a:latin typeface="Nunito Sans Regular"/>
                </a:rPr>
                <a:t>Build by the users for the users</a:t>
              </a:r>
            </a:p>
          </p:txBody>
        </p:sp>
      </p:grpSp>
      <p:pic>
        <p:nvPicPr>
          <p:cNvPr id="5" name="Picture 5"/>
          <p:cNvPicPr>
            <a:picLocks noChangeAspect="1"/>
          </p:cNvPicPr>
          <p:nvPr/>
        </p:nvPicPr>
        <p:blipFill>
          <a:blip r:embed="rId2"/>
          <a:srcRect/>
          <a:stretch>
            <a:fillRect/>
          </a:stretch>
        </p:blipFill>
        <p:spPr>
          <a:xfrm>
            <a:off x="10765444" y="2344027"/>
            <a:ext cx="5307747" cy="60139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271FF"/>
        </a:solidFill>
        <a:effectLst/>
      </p:bgPr>
    </p:bg>
    <p:spTree>
      <p:nvGrpSpPr>
        <p:cNvPr id="1" name=""/>
        <p:cNvGrpSpPr/>
        <p:nvPr/>
      </p:nvGrpSpPr>
      <p:grpSpPr>
        <a:xfrm>
          <a:off x="0" y="0"/>
          <a:ext cx="0" cy="0"/>
          <a:chOff x="0" y="0"/>
          <a:chExt cx="0" cy="0"/>
        </a:xfrm>
      </p:grpSpPr>
      <p:sp>
        <p:nvSpPr>
          <p:cNvPr id="2" name="TextBox 2"/>
          <p:cNvSpPr txBox="1"/>
          <p:nvPr/>
        </p:nvSpPr>
        <p:spPr>
          <a:xfrm>
            <a:off x="10412882" y="3662662"/>
            <a:ext cx="4727315" cy="2736943"/>
          </a:xfrm>
          <a:prstGeom prst="rect">
            <a:avLst/>
          </a:prstGeom>
        </p:spPr>
        <p:txBody>
          <a:bodyPr lIns="0" tIns="0" rIns="0" bIns="0" rtlCol="0" anchor="t">
            <a:spAutoFit/>
          </a:bodyPr>
          <a:lstStyle/>
          <a:p>
            <a:pPr marL="0" lvl="0" indent="0" algn="ctr">
              <a:lnSpc>
                <a:spcPts val="5502"/>
              </a:lnSpc>
              <a:spcBef>
                <a:spcPct val="0"/>
              </a:spcBef>
            </a:pPr>
            <a:r>
              <a:rPr lang="en-US" sz="4200">
                <a:solidFill>
                  <a:srgbClr val="F8F8F8"/>
                </a:solidFill>
                <a:latin typeface="Nunito Sans Regular"/>
              </a:rPr>
              <a:t>Eight out of ten people like the idea and would love to help</a:t>
            </a:r>
          </a:p>
        </p:txBody>
      </p:sp>
      <p:sp>
        <p:nvSpPr>
          <p:cNvPr id="3" name="TextBox 3"/>
          <p:cNvSpPr txBox="1"/>
          <p:nvPr/>
        </p:nvSpPr>
        <p:spPr>
          <a:xfrm>
            <a:off x="10776513" y="1729807"/>
            <a:ext cx="4000054" cy="712470"/>
          </a:xfrm>
          <a:prstGeom prst="rect">
            <a:avLst/>
          </a:prstGeom>
        </p:spPr>
        <p:txBody>
          <a:bodyPr lIns="0" tIns="0" rIns="0" bIns="0" rtlCol="0" anchor="t">
            <a:spAutoFit/>
          </a:bodyPr>
          <a:lstStyle/>
          <a:p>
            <a:pPr algn="ctr">
              <a:lnSpc>
                <a:spcPts val="5880"/>
              </a:lnSpc>
              <a:spcBef>
                <a:spcPct val="0"/>
              </a:spcBef>
            </a:pPr>
            <a:r>
              <a:rPr lang="en-US" sz="4200">
                <a:solidFill>
                  <a:srgbClr val="FFFFFF"/>
                </a:solidFill>
                <a:latin typeface="Nunito Sans Regular"/>
              </a:rPr>
              <a:t>Market Research</a:t>
            </a:r>
          </a:p>
        </p:txBody>
      </p:sp>
      <p:grpSp>
        <p:nvGrpSpPr>
          <p:cNvPr id="4" name="Group 4"/>
          <p:cNvGrpSpPr/>
          <p:nvPr/>
        </p:nvGrpSpPr>
        <p:grpSpPr>
          <a:xfrm>
            <a:off x="2251103" y="2429219"/>
            <a:ext cx="4757067" cy="5713547"/>
            <a:chOff x="0" y="-59450"/>
            <a:chExt cx="6342755" cy="7618063"/>
          </a:xfrm>
        </p:grpSpPr>
        <p:sp>
          <p:nvSpPr>
            <p:cNvPr id="5" name="TextBox 5"/>
            <p:cNvSpPr txBox="1"/>
            <p:nvPr/>
          </p:nvSpPr>
          <p:spPr>
            <a:xfrm>
              <a:off x="5130467" y="6455142"/>
              <a:ext cx="1113660" cy="1103471"/>
            </a:xfrm>
            <a:prstGeom prst="rect">
              <a:avLst/>
            </a:prstGeom>
          </p:spPr>
          <p:txBody>
            <a:bodyPr wrap="square" lIns="0" tIns="0" rIns="0" bIns="0" rtlCol="0" anchor="t">
              <a:spAutoFit/>
            </a:bodyPr>
            <a:lstStyle/>
            <a:p>
              <a:pPr algn="ctr">
                <a:lnSpc>
                  <a:spcPts val="3359"/>
                </a:lnSpc>
              </a:pPr>
              <a:r>
                <a:rPr lang="en-US" sz="2400" dirty="0">
                  <a:solidFill>
                    <a:srgbClr val="FFFFFF"/>
                  </a:solidFill>
                  <a:latin typeface="Arimo"/>
                </a:rPr>
                <a:t>Like</a:t>
              </a:r>
            </a:p>
            <a:p>
              <a:pPr algn="ctr">
                <a:lnSpc>
                  <a:spcPts val="3359"/>
                </a:lnSpc>
              </a:pPr>
              <a:r>
                <a:rPr lang="en-US" sz="2400" dirty="0">
                  <a:solidFill>
                    <a:srgbClr val="FFFFFF"/>
                  </a:solidFill>
                  <a:latin typeface="Arimo"/>
                </a:rPr>
                <a:t>80%</a:t>
              </a:r>
            </a:p>
          </p:txBody>
        </p:sp>
        <p:sp>
          <p:nvSpPr>
            <p:cNvPr id="6" name="TextBox 6"/>
            <p:cNvSpPr txBox="1"/>
            <p:nvPr/>
          </p:nvSpPr>
          <p:spPr>
            <a:xfrm>
              <a:off x="155216" y="-59450"/>
              <a:ext cx="1471824" cy="1103471"/>
            </a:xfrm>
            <a:prstGeom prst="rect">
              <a:avLst/>
            </a:prstGeom>
          </p:spPr>
          <p:txBody>
            <a:bodyPr wrap="square" lIns="0" tIns="0" rIns="0" bIns="0" rtlCol="0" anchor="t">
              <a:spAutoFit/>
            </a:bodyPr>
            <a:lstStyle/>
            <a:p>
              <a:pPr algn="ctr">
                <a:lnSpc>
                  <a:spcPts val="3359"/>
                </a:lnSpc>
              </a:pPr>
              <a:r>
                <a:rPr lang="en-US" sz="2400" dirty="0">
                  <a:solidFill>
                    <a:srgbClr val="FFFFFF"/>
                  </a:solidFill>
                  <a:latin typeface="Arimo"/>
                </a:rPr>
                <a:t>Dislike</a:t>
              </a:r>
            </a:p>
            <a:p>
              <a:pPr algn="ctr">
                <a:lnSpc>
                  <a:spcPts val="3359"/>
                </a:lnSpc>
              </a:pPr>
              <a:r>
                <a:rPr lang="en-US" sz="2400" dirty="0">
                  <a:solidFill>
                    <a:srgbClr val="FFFFFF"/>
                  </a:solidFill>
                  <a:latin typeface="Arimo"/>
                </a:rPr>
                <a:t>20%</a:t>
              </a:r>
            </a:p>
          </p:txBody>
        </p:sp>
        <p:grpSp>
          <p:nvGrpSpPr>
            <p:cNvPr id="7" name="Group 7"/>
            <p:cNvGrpSpPr>
              <a:grpSpLocks noChangeAspect="1"/>
            </p:cNvGrpSpPr>
            <p:nvPr/>
          </p:nvGrpSpPr>
          <p:grpSpPr>
            <a:xfrm>
              <a:off x="0" y="607929"/>
              <a:ext cx="6342755" cy="6342755"/>
              <a:chOff x="0" y="0"/>
              <a:chExt cx="2540000" cy="2540000"/>
            </a:xfrm>
          </p:grpSpPr>
          <p:sp>
            <p:nvSpPr>
              <p:cNvPr id="8" name="Freeform 8"/>
              <p:cNvSpPr/>
              <p:nvPr/>
            </p:nvSpPr>
            <p:spPr>
              <a:xfrm>
                <a:off x="-114764" y="0"/>
                <a:ext cx="2762623" cy="2631284"/>
              </a:xfrm>
              <a:custGeom>
                <a:avLst/>
                <a:gdLst/>
                <a:ahLst/>
                <a:cxnLst/>
                <a:rect l="l" t="t" r="r" b="b"/>
                <a:pathLst>
                  <a:path w="2762623" h="2631284">
                    <a:moveTo>
                      <a:pt x="1384764" y="0"/>
                    </a:moveTo>
                    <a:cubicBezTo>
                      <a:pt x="1940818" y="0"/>
                      <a:pt x="2432211" y="361732"/>
                      <a:pt x="2597417" y="892677"/>
                    </a:cubicBezTo>
                    <a:cubicBezTo>
                      <a:pt x="2762623" y="1423622"/>
                      <a:pt x="2563221" y="2000298"/>
                      <a:pt x="2105334" y="2315791"/>
                    </a:cubicBezTo>
                    <a:cubicBezTo>
                      <a:pt x="1647448" y="2631284"/>
                      <a:pt x="1037568" y="2612219"/>
                      <a:pt x="600281" y="2268743"/>
                    </a:cubicBezTo>
                    <a:cubicBezTo>
                      <a:pt x="162994" y="1925267"/>
                      <a:pt x="0" y="1337262"/>
                      <a:pt x="198046" y="817672"/>
                    </a:cubicBezTo>
                    <a:lnTo>
                      <a:pt x="1384764" y="1270000"/>
                    </a:lnTo>
                    <a:close/>
                  </a:path>
                </a:pathLst>
              </a:custGeom>
              <a:solidFill>
                <a:srgbClr val="37E5D4"/>
              </a:solidFill>
            </p:spPr>
          </p:sp>
          <p:sp>
            <p:nvSpPr>
              <p:cNvPr id="9" name="Freeform 9"/>
              <p:cNvSpPr/>
              <p:nvPr/>
            </p:nvSpPr>
            <p:spPr>
              <a:xfrm>
                <a:off x="62158" y="0"/>
                <a:ext cx="1207842" cy="1270000"/>
              </a:xfrm>
              <a:custGeom>
                <a:avLst/>
                <a:gdLst/>
                <a:ahLst/>
                <a:cxnLst/>
                <a:rect l="l" t="t" r="r" b="b"/>
                <a:pathLst>
                  <a:path w="1207842" h="1270000">
                    <a:moveTo>
                      <a:pt x="0" y="877548"/>
                    </a:moveTo>
                    <a:cubicBezTo>
                      <a:pt x="170006" y="354324"/>
                      <a:pt x="657564" y="55"/>
                      <a:pt x="1207715" y="0"/>
                    </a:cubicBezTo>
                    <a:lnTo>
                      <a:pt x="1207842" y="1270000"/>
                    </a:lnTo>
                    <a:close/>
                  </a:path>
                </a:pathLst>
              </a:custGeom>
              <a:solidFill>
                <a:srgbClr val="00CADC"/>
              </a:solidFill>
            </p:spPr>
          </p:sp>
          <p:sp>
            <p:nvSpPr>
              <p:cNvPr id="10" name="Freeform 10"/>
              <p:cNvSpPr/>
              <p:nvPr/>
            </p:nvSpPr>
            <p:spPr>
              <a:xfrm>
                <a:off x="1270000" y="0"/>
                <a:ext cx="127" cy="1270000"/>
              </a:xfrm>
              <a:custGeom>
                <a:avLst/>
                <a:gdLst/>
                <a:ahLst/>
                <a:cxnLst/>
                <a:rect l="l" t="t" r="r" b="b"/>
                <a:pathLst>
                  <a:path w="127" h="1270000">
                    <a:moveTo>
                      <a:pt x="0" y="0"/>
                    </a:moveTo>
                    <a:cubicBezTo>
                      <a:pt x="42" y="0"/>
                      <a:pt x="85" y="0"/>
                      <a:pt x="127" y="0"/>
                    </a:cubicBezTo>
                    <a:lnTo>
                      <a:pt x="0" y="1270000"/>
                    </a:lnTo>
                    <a:close/>
                  </a:path>
                </a:pathLst>
              </a:custGeom>
              <a:solidFill>
                <a:srgbClr val="00ADDD"/>
              </a:solidFill>
            </p:spPr>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271FF"/>
        </a:solidFill>
        <a:effectLst/>
      </p:bgPr>
    </p:bg>
    <p:spTree>
      <p:nvGrpSpPr>
        <p:cNvPr id="1" name=""/>
        <p:cNvGrpSpPr/>
        <p:nvPr/>
      </p:nvGrpSpPr>
      <p:grpSpPr>
        <a:xfrm>
          <a:off x="0" y="0"/>
          <a:ext cx="0" cy="0"/>
          <a:chOff x="0" y="0"/>
          <a:chExt cx="0" cy="0"/>
        </a:xfrm>
      </p:grpSpPr>
      <p:sp>
        <p:nvSpPr>
          <p:cNvPr id="2" name="TextBox 2"/>
          <p:cNvSpPr txBox="1"/>
          <p:nvPr/>
        </p:nvSpPr>
        <p:spPr>
          <a:xfrm>
            <a:off x="4887218" y="3359785"/>
            <a:ext cx="8513564" cy="1783715"/>
          </a:xfrm>
          <a:prstGeom prst="rect">
            <a:avLst/>
          </a:prstGeom>
        </p:spPr>
        <p:txBody>
          <a:bodyPr lIns="0" tIns="0" rIns="0" bIns="0" rtlCol="0" anchor="t">
            <a:spAutoFit/>
          </a:bodyPr>
          <a:lstStyle/>
          <a:p>
            <a:pPr algn="ctr">
              <a:lnSpc>
                <a:spcPts val="14560"/>
              </a:lnSpc>
              <a:spcBef>
                <a:spcPct val="0"/>
              </a:spcBef>
            </a:pPr>
            <a:r>
              <a:rPr lang="en-US" sz="10400" dirty="0">
                <a:solidFill>
                  <a:srgbClr val="FFFFFF"/>
                </a:solidFill>
                <a:latin typeface="Nunito Sans Regular"/>
              </a:rPr>
              <a:t>Product Demo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271FF"/>
        </a:solidFill>
        <a:effectLst/>
      </p:bgPr>
    </p:bg>
    <p:spTree>
      <p:nvGrpSpPr>
        <p:cNvPr id="1" name=""/>
        <p:cNvGrpSpPr/>
        <p:nvPr/>
      </p:nvGrpSpPr>
      <p:grpSpPr>
        <a:xfrm>
          <a:off x="0" y="0"/>
          <a:ext cx="0" cy="0"/>
          <a:chOff x="0" y="0"/>
          <a:chExt cx="0" cy="0"/>
        </a:xfrm>
      </p:grpSpPr>
      <p:grpSp>
        <p:nvGrpSpPr>
          <p:cNvPr id="2" name="Group 2"/>
          <p:cNvGrpSpPr/>
          <p:nvPr/>
        </p:nvGrpSpPr>
        <p:grpSpPr>
          <a:xfrm>
            <a:off x="-587577" y="7049230"/>
            <a:ext cx="19273375" cy="3770191"/>
            <a:chOff x="0" y="0"/>
            <a:chExt cx="41640705" cy="8145610"/>
          </a:xfrm>
        </p:grpSpPr>
        <p:sp>
          <p:nvSpPr>
            <p:cNvPr id="3" name="Freeform 3"/>
            <p:cNvSpPr/>
            <p:nvPr/>
          </p:nvSpPr>
          <p:spPr>
            <a:xfrm>
              <a:off x="0" y="0"/>
              <a:ext cx="41640705" cy="8145611"/>
            </a:xfrm>
            <a:custGeom>
              <a:avLst/>
              <a:gdLst/>
              <a:ahLst/>
              <a:cxnLst/>
              <a:rect l="l" t="t" r="r" b="b"/>
              <a:pathLst>
                <a:path w="41640705" h="8145611">
                  <a:moveTo>
                    <a:pt x="41516244" y="8145611"/>
                  </a:moveTo>
                  <a:lnTo>
                    <a:pt x="124460" y="8145611"/>
                  </a:lnTo>
                  <a:cubicBezTo>
                    <a:pt x="55880" y="8145611"/>
                    <a:pt x="0" y="8089730"/>
                    <a:pt x="0" y="8021150"/>
                  </a:cubicBezTo>
                  <a:lnTo>
                    <a:pt x="0" y="124460"/>
                  </a:lnTo>
                  <a:cubicBezTo>
                    <a:pt x="0" y="55880"/>
                    <a:pt x="55880" y="0"/>
                    <a:pt x="124460" y="0"/>
                  </a:cubicBezTo>
                  <a:lnTo>
                    <a:pt x="41516244" y="0"/>
                  </a:lnTo>
                  <a:cubicBezTo>
                    <a:pt x="41584826" y="0"/>
                    <a:pt x="41640705" y="55880"/>
                    <a:pt x="41640705" y="124460"/>
                  </a:cubicBezTo>
                  <a:lnTo>
                    <a:pt x="41640705" y="8021151"/>
                  </a:lnTo>
                  <a:cubicBezTo>
                    <a:pt x="41640705" y="8089730"/>
                    <a:pt x="41584826" y="8145611"/>
                    <a:pt x="41516244" y="8145611"/>
                  </a:cubicBezTo>
                  <a:close/>
                </a:path>
              </a:pathLst>
            </a:custGeom>
            <a:solidFill>
              <a:srgbClr val="FFFFFF"/>
            </a:solidFill>
          </p:spPr>
        </p:sp>
      </p:grpSp>
      <p:grpSp>
        <p:nvGrpSpPr>
          <p:cNvPr id="4" name="Group 4"/>
          <p:cNvGrpSpPr>
            <a:grpSpLocks noChangeAspect="1"/>
          </p:cNvGrpSpPr>
          <p:nvPr/>
        </p:nvGrpSpPr>
        <p:grpSpPr>
          <a:xfrm>
            <a:off x="12261384" y="920864"/>
            <a:ext cx="4257527" cy="8652359"/>
            <a:chOff x="0" y="0"/>
            <a:chExt cx="5001260" cy="10163810"/>
          </a:xfrm>
        </p:grpSpPr>
        <p:sp>
          <p:nvSpPr>
            <p:cNvPr id="5" name="Freeform 5"/>
            <p:cNvSpPr/>
            <p:nvPr/>
          </p:nvSpPr>
          <p:spPr>
            <a:xfrm>
              <a:off x="0" y="0"/>
              <a:ext cx="5000993" cy="10163632"/>
            </a:xfrm>
            <a:custGeom>
              <a:avLst/>
              <a:gdLst/>
              <a:ahLst/>
              <a:cxnLst/>
              <a:rect l="l" t="t" r="r" b="b"/>
              <a:pathLst>
                <a:path w="5000993" h="10163632">
                  <a:moveTo>
                    <a:pt x="0" y="0"/>
                  </a:moveTo>
                  <a:lnTo>
                    <a:pt x="5000993" y="0"/>
                  </a:lnTo>
                  <a:lnTo>
                    <a:pt x="5000993" y="10163632"/>
                  </a:lnTo>
                  <a:lnTo>
                    <a:pt x="0" y="10163632"/>
                  </a:lnTo>
                  <a:close/>
                </a:path>
              </a:pathLst>
            </a:custGeom>
            <a:blipFill>
              <a:blip r:embed="rId2"/>
              <a:stretch>
                <a:fillRect l="-45" r="-40" b="1"/>
              </a:stretch>
            </a:blipFill>
          </p:spPr>
        </p:sp>
        <p:sp>
          <p:nvSpPr>
            <p:cNvPr id="6" name="Freeform 6"/>
            <p:cNvSpPr/>
            <p:nvPr/>
          </p:nvSpPr>
          <p:spPr>
            <a:xfrm>
              <a:off x="338760" y="288798"/>
              <a:ext cx="4330776" cy="9398000"/>
            </a:xfrm>
            <a:custGeom>
              <a:avLst/>
              <a:gdLst/>
              <a:ahLst/>
              <a:cxnLst/>
              <a:rect l="l" t="t" r="r" b="b"/>
              <a:pathLst>
                <a:path w="4330776" h="9398000">
                  <a:moveTo>
                    <a:pt x="3894366" y="9398000"/>
                  </a:moveTo>
                  <a:lnTo>
                    <a:pt x="436410" y="9398000"/>
                  </a:lnTo>
                  <a:cubicBezTo>
                    <a:pt x="195389" y="9398000"/>
                    <a:pt x="0" y="9202610"/>
                    <a:pt x="0" y="8961590"/>
                  </a:cubicBezTo>
                  <a:lnTo>
                    <a:pt x="0" y="436410"/>
                  </a:lnTo>
                  <a:cubicBezTo>
                    <a:pt x="0" y="195390"/>
                    <a:pt x="195389" y="0"/>
                    <a:pt x="436410" y="0"/>
                  </a:cubicBezTo>
                  <a:lnTo>
                    <a:pt x="861580" y="0"/>
                  </a:lnTo>
                  <a:cubicBezTo>
                    <a:pt x="902373" y="0"/>
                    <a:pt x="935444" y="33071"/>
                    <a:pt x="935444" y="73863"/>
                  </a:cubicBezTo>
                  <a:lnTo>
                    <a:pt x="935444" y="73863"/>
                  </a:lnTo>
                  <a:cubicBezTo>
                    <a:pt x="935444" y="225019"/>
                    <a:pt x="1057745" y="347688"/>
                    <a:pt x="1208913" y="348120"/>
                  </a:cubicBezTo>
                  <a:lnTo>
                    <a:pt x="3105874" y="353619"/>
                  </a:lnTo>
                  <a:cubicBezTo>
                    <a:pt x="3257651" y="354063"/>
                    <a:pt x="3380930" y="231140"/>
                    <a:pt x="3380930" y="79362"/>
                  </a:cubicBezTo>
                  <a:lnTo>
                    <a:pt x="3380930" y="73863"/>
                  </a:lnTo>
                  <a:cubicBezTo>
                    <a:pt x="3380930" y="33071"/>
                    <a:pt x="3414001" y="0"/>
                    <a:pt x="3454794" y="0"/>
                  </a:cubicBezTo>
                  <a:lnTo>
                    <a:pt x="3894366" y="0"/>
                  </a:lnTo>
                  <a:cubicBezTo>
                    <a:pt x="4135387" y="0"/>
                    <a:pt x="4330776" y="195390"/>
                    <a:pt x="4330776" y="436410"/>
                  </a:cubicBezTo>
                  <a:lnTo>
                    <a:pt x="4330776" y="8961603"/>
                  </a:lnTo>
                  <a:cubicBezTo>
                    <a:pt x="4330776" y="9202610"/>
                    <a:pt x="4135387" y="9398000"/>
                    <a:pt x="3894366" y="9398000"/>
                  </a:cubicBezTo>
                  <a:close/>
                </a:path>
              </a:pathLst>
            </a:custGeom>
            <a:blipFill>
              <a:blip r:embed="rId3"/>
              <a:stretch>
                <a:fillRect l="-32852" t="2841" r="-32993" b="4693"/>
              </a:stretch>
            </a:blipFill>
          </p:spPr>
        </p:sp>
      </p:grpSp>
      <p:pic>
        <p:nvPicPr>
          <p:cNvPr id="7" name="Picture 7"/>
          <p:cNvPicPr>
            <a:picLocks noChangeAspect="1"/>
          </p:cNvPicPr>
          <p:nvPr/>
        </p:nvPicPr>
        <p:blipFill>
          <a:blip r:embed="rId4"/>
          <a:srcRect/>
          <a:stretch>
            <a:fillRect/>
          </a:stretch>
        </p:blipFill>
        <p:spPr>
          <a:xfrm>
            <a:off x="9512212" y="7667408"/>
            <a:ext cx="1774210" cy="1774210"/>
          </a:xfrm>
          <a:prstGeom prst="rect">
            <a:avLst/>
          </a:prstGeom>
        </p:spPr>
      </p:pic>
      <p:sp>
        <p:nvSpPr>
          <p:cNvPr id="8" name="TextBox 8"/>
          <p:cNvSpPr txBox="1"/>
          <p:nvPr/>
        </p:nvSpPr>
        <p:spPr>
          <a:xfrm>
            <a:off x="1028700" y="8096160"/>
            <a:ext cx="8765928" cy="1086760"/>
          </a:xfrm>
          <a:prstGeom prst="rect">
            <a:avLst/>
          </a:prstGeom>
        </p:spPr>
        <p:txBody>
          <a:bodyPr lIns="0" tIns="0" rIns="0" bIns="0" rtlCol="0" anchor="t">
            <a:spAutoFit/>
          </a:bodyPr>
          <a:lstStyle/>
          <a:p>
            <a:pPr marL="690881" lvl="1" indent="-345440">
              <a:lnSpc>
                <a:spcPts val="4480"/>
              </a:lnSpc>
              <a:buFont typeface="Arial"/>
              <a:buChar char="•"/>
            </a:pPr>
            <a:r>
              <a:rPr lang="en-US" sz="3200">
                <a:solidFill>
                  <a:srgbClr val="000000"/>
                </a:solidFill>
                <a:latin typeface="Nunito Sans Regular"/>
              </a:rPr>
              <a:t>Using </a:t>
            </a:r>
            <a:r>
              <a:rPr lang="en-US" sz="3200">
                <a:solidFill>
                  <a:srgbClr val="000000"/>
                </a:solidFill>
                <a:latin typeface="Nunito Sans Regular Bold"/>
              </a:rPr>
              <a:t>QR codes</a:t>
            </a:r>
          </a:p>
          <a:p>
            <a:pPr marL="690880" lvl="1" indent="-345440">
              <a:lnSpc>
                <a:spcPts val="4480"/>
              </a:lnSpc>
              <a:spcBef>
                <a:spcPct val="0"/>
              </a:spcBef>
              <a:buFont typeface="Arial"/>
              <a:buChar char="•"/>
            </a:pPr>
            <a:r>
              <a:rPr lang="en-US" sz="3200">
                <a:solidFill>
                  <a:srgbClr val="000000"/>
                </a:solidFill>
                <a:latin typeface="Nunito Sans Regular"/>
              </a:rPr>
              <a:t>Using online advertisements</a:t>
            </a:r>
          </a:p>
        </p:txBody>
      </p:sp>
      <p:sp>
        <p:nvSpPr>
          <p:cNvPr id="9" name="TextBox 9"/>
          <p:cNvSpPr txBox="1"/>
          <p:nvPr/>
        </p:nvSpPr>
        <p:spPr>
          <a:xfrm>
            <a:off x="1028700" y="914400"/>
            <a:ext cx="7057157" cy="1932962"/>
          </a:xfrm>
          <a:prstGeom prst="rect">
            <a:avLst/>
          </a:prstGeom>
        </p:spPr>
        <p:txBody>
          <a:bodyPr lIns="0" tIns="0" rIns="0" bIns="0" rtlCol="0" anchor="t">
            <a:spAutoFit/>
          </a:bodyPr>
          <a:lstStyle/>
          <a:p>
            <a:pPr>
              <a:lnSpc>
                <a:spcPts val="7839"/>
              </a:lnSpc>
              <a:spcBef>
                <a:spcPct val="0"/>
              </a:spcBef>
            </a:pPr>
            <a:r>
              <a:rPr lang="en-US" sz="5600">
                <a:solidFill>
                  <a:srgbClr val="F8F8F8"/>
                </a:solidFill>
                <a:latin typeface="Nunito Sans Regular"/>
              </a:rPr>
              <a:t>How we are planing to reach out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271FF"/>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3169840" y="1509531"/>
            <a:ext cx="12671009" cy="7267937"/>
            <a:chOff x="0" y="0"/>
            <a:chExt cx="7981950" cy="4578350"/>
          </a:xfrm>
        </p:grpSpPr>
        <p:sp>
          <p:nvSpPr>
            <p:cNvPr id="3" name="Freeform 3"/>
            <p:cNvSpPr/>
            <p:nvPr/>
          </p:nvSpPr>
          <p:spPr>
            <a:xfrm>
              <a:off x="765810" y="21590"/>
              <a:ext cx="6451600" cy="4326890"/>
            </a:xfrm>
            <a:custGeom>
              <a:avLst/>
              <a:gdLst/>
              <a:ahLst/>
              <a:cxnLst/>
              <a:rect l="l" t="t" r="r" b="b"/>
              <a:pathLst>
                <a:path w="6451600" h="432689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000000"/>
            </a:solidFill>
          </p:spPr>
        </p:sp>
        <p:sp>
          <p:nvSpPr>
            <p:cNvPr id="4" name="Freeform 4"/>
            <p:cNvSpPr/>
            <p:nvPr/>
          </p:nvSpPr>
          <p:spPr>
            <a:xfrm>
              <a:off x="0" y="0"/>
              <a:ext cx="7981950" cy="4542790"/>
            </a:xfrm>
            <a:custGeom>
              <a:avLst/>
              <a:gdLst/>
              <a:ahLst/>
              <a:cxnLst/>
              <a:rect l="l" t="t" r="r" b="b"/>
              <a:pathLst>
                <a:path w="7981950" h="454279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A6A6A6"/>
            </a:solidFill>
          </p:spPr>
        </p:sp>
        <p:sp>
          <p:nvSpPr>
            <p:cNvPr id="5" name="Freeform 5"/>
            <p:cNvSpPr/>
            <p:nvPr/>
          </p:nvSpPr>
          <p:spPr>
            <a:xfrm>
              <a:off x="3460750" y="4349750"/>
              <a:ext cx="1059180" cy="96520"/>
            </a:xfrm>
            <a:custGeom>
              <a:avLst/>
              <a:gdLst/>
              <a:ahLst/>
              <a:cxnLst/>
              <a:rect l="l" t="t" r="r" b="b"/>
              <a:pathLst>
                <a:path w="1059180" h="9652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545454"/>
            </a:solidFill>
          </p:spPr>
        </p:sp>
        <p:sp>
          <p:nvSpPr>
            <p:cNvPr id="6" name="Freeform 6"/>
            <p:cNvSpPr/>
            <p:nvPr/>
          </p:nvSpPr>
          <p:spPr>
            <a:xfrm>
              <a:off x="163830" y="4542790"/>
              <a:ext cx="7654290" cy="35560"/>
            </a:xfrm>
            <a:custGeom>
              <a:avLst/>
              <a:gdLst/>
              <a:ahLst/>
              <a:cxnLst/>
              <a:rect l="l" t="t" r="r" b="b"/>
              <a:pathLst>
                <a:path w="7654290" h="3556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000000"/>
            </a:solidFill>
          </p:spPr>
        </p:sp>
        <p:sp>
          <p:nvSpPr>
            <p:cNvPr id="7" name="Freeform 7"/>
            <p:cNvSpPr/>
            <p:nvPr/>
          </p:nvSpPr>
          <p:spPr>
            <a:xfrm>
              <a:off x="962660" y="276860"/>
              <a:ext cx="6055360" cy="3789680"/>
            </a:xfrm>
            <a:custGeom>
              <a:avLst/>
              <a:gdLst/>
              <a:ahLst/>
              <a:cxnLst/>
              <a:rect l="l" t="t" r="r" b="b"/>
              <a:pathLst>
                <a:path w="6055360" h="3789680">
                  <a:moveTo>
                    <a:pt x="0" y="0"/>
                  </a:moveTo>
                  <a:lnTo>
                    <a:pt x="6055360" y="0"/>
                  </a:lnTo>
                  <a:lnTo>
                    <a:pt x="6055360" y="3789680"/>
                  </a:lnTo>
                  <a:lnTo>
                    <a:pt x="0" y="3789680"/>
                  </a:lnTo>
                  <a:close/>
                </a:path>
              </a:pathLst>
            </a:custGeom>
            <a:solidFill>
              <a:srgbClr val="FFFFFF"/>
            </a:solidFill>
            <a:ln>
              <a:solidFill>
                <a:srgbClr val="000000"/>
              </a:solidFill>
            </a:ln>
          </p:spPr>
        </p:sp>
      </p:grpSp>
      <p:grpSp>
        <p:nvGrpSpPr>
          <p:cNvPr id="8" name="Group 8"/>
          <p:cNvGrpSpPr/>
          <p:nvPr/>
        </p:nvGrpSpPr>
        <p:grpSpPr>
          <a:xfrm>
            <a:off x="10516929" y="1715135"/>
            <a:ext cx="6465109" cy="6357739"/>
            <a:chOff x="0" y="-123825"/>
            <a:chExt cx="8620146" cy="8476986"/>
          </a:xfrm>
        </p:grpSpPr>
        <p:sp>
          <p:nvSpPr>
            <p:cNvPr id="9" name="TextBox 9"/>
            <p:cNvSpPr txBox="1"/>
            <p:nvPr/>
          </p:nvSpPr>
          <p:spPr>
            <a:xfrm>
              <a:off x="0" y="1707751"/>
              <a:ext cx="8620146" cy="6645410"/>
            </a:xfrm>
            <a:prstGeom prst="rect">
              <a:avLst/>
            </a:prstGeom>
          </p:spPr>
          <p:txBody>
            <a:bodyPr lIns="0" tIns="0" rIns="0" bIns="0" rtlCol="0" anchor="t">
              <a:spAutoFit/>
            </a:bodyPr>
            <a:lstStyle/>
            <a:p>
              <a:pPr marL="604520" lvl="1" indent="-302260">
                <a:lnSpc>
                  <a:spcPts val="3919"/>
                </a:lnSpc>
                <a:buFont typeface="Arial"/>
                <a:buChar char="•"/>
              </a:pPr>
              <a:r>
                <a:rPr lang="en-US" sz="2799" dirty="0">
                  <a:solidFill>
                    <a:srgbClr val="F8F8F8"/>
                  </a:solidFill>
                  <a:latin typeface="Nunito Sans Regular"/>
                </a:rPr>
                <a:t>Improving our security</a:t>
              </a:r>
            </a:p>
            <a:p>
              <a:pPr marL="604520" lvl="1" indent="-302260">
                <a:lnSpc>
                  <a:spcPts val="3919"/>
                </a:lnSpc>
                <a:buFont typeface="Arial"/>
                <a:buChar char="•"/>
              </a:pPr>
              <a:r>
                <a:rPr lang="en-US" sz="2799" dirty="0">
                  <a:solidFill>
                    <a:srgbClr val="F8F8F8"/>
                  </a:solidFill>
                  <a:latin typeface="Nunito Sans Regular"/>
                </a:rPr>
                <a:t>Reach out to more channels like telegram, WhatsApp, Instagram, etc.</a:t>
              </a:r>
            </a:p>
            <a:p>
              <a:pPr marL="604520" lvl="1" indent="-302260">
                <a:lnSpc>
                  <a:spcPts val="3919"/>
                </a:lnSpc>
                <a:buFont typeface="Arial"/>
                <a:buChar char="•"/>
              </a:pPr>
              <a:r>
                <a:rPr lang="en-US" sz="2799" dirty="0">
                  <a:solidFill>
                    <a:srgbClr val="F8F8F8"/>
                  </a:solidFill>
                  <a:latin typeface="Nunito Sans Regular"/>
                </a:rPr>
                <a:t>Making the app more accessible to users</a:t>
              </a:r>
            </a:p>
            <a:p>
              <a:pPr marL="604521" lvl="1" indent="-302260">
                <a:lnSpc>
                  <a:spcPts val="3920"/>
                </a:lnSpc>
                <a:buFont typeface="Arial"/>
                <a:buChar char="•"/>
              </a:pPr>
              <a:r>
                <a:rPr lang="en-US" sz="2799" dirty="0">
                  <a:solidFill>
                    <a:srgbClr val="F8F8F8"/>
                  </a:solidFill>
                  <a:latin typeface="Nunito Sans Regular"/>
                </a:rPr>
                <a:t>Reward system like virtual badges that can be shared on social media</a:t>
              </a:r>
            </a:p>
            <a:p>
              <a:pPr marL="604520" lvl="1" indent="-302260">
                <a:lnSpc>
                  <a:spcPts val="3919"/>
                </a:lnSpc>
                <a:spcBef>
                  <a:spcPct val="0"/>
                </a:spcBef>
                <a:buFont typeface="Arial"/>
                <a:buChar char="•"/>
              </a:pPr>
              <a:r>
                <a:rPr lang="en-US" sz="2800" dirty="0">
                  <a:solidFill>
                    <a:srgbClr val="F8F8F8"/>
                  </a:solidFill>
                  <a:latin typeface="Nunito Sans Regular"/>
                </a:rPr>
                <a:t>Integrating Maps and Location APIs to have a better matching algorithm and other tracking features </a:t>
              </a:r>
            </a:p>
          </p:txBody>
        </p:sp>
        <p:sp>
          <p:nvSpPr>
            <p:cNvPr id="10" name="TextBox 10"/>
            <p:cNvSpPr txBox="1"/>
            <p:nvPr/>
          </p:nvSpPr>
          <p:spPr>
            <a:xfrm>
              <a:off x="0" y="-123825"/>
              <a:ext cx="8620146" cy="1407755"/>
            </a:xfrm>
            <a:prstGeom prst="rect">
              <a:avLst/>
            </a:prstGeom>
          </p:spPr>
          <p:txBody>
            <a:bodyPr lIns="0" tIns="0" rIns="0" bIns="0" rtlCol="0" anchor="t">
              <a:spAutoFit/>
            </a:bodyPr>
            <a:lstStyle/>
            <a:p>
              <a:pPr algn="ctr">
                <a:lnSpc>
                  <a:spcPts val="8960"/>
                </a:lnSpc>
                <a:spcBef>
                  <a:spcPct val="0"/>
                </a:spcBef>
              </a:pPr>
              <a:r>
                <a:rPr lang="en-US" sz="6400">
                  <a:solidFill>
                    <a:srgbClr val="F8F8F8"/>
                  </a:solidFill>
                  <a:latin typeface="Nunito Sans Regular"/>
                </a:rPr>
                <a:t>NEXT STEPS</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4605319" y="7151848"/>
            <a:ext cx="4076061" cy="1784215"/>
            <a:chOff x="0" y="0"/>
            <a:chExt cx="8806451" cy="3854849"/>
          </a:xfrm>
        </p:grpSpPr>
        <p:sp>
          <p:nvSpPr>
            <p:cNvPr id="3" name="Freeform 3"/>
            <p:cNvSpPr/>
            <p:nvPr/>
          </p:nvSpPr>
          <p:spPr>
            <a:xfrm>
              <a:off x="0" y="0"/>
              <a:ext cx="8806452" cy="3854849"/>
            </a:xfrm>
            <a:custGeom>
              <a:avLst/>
              <a:gdLst/>
              <a:ahLst/>
              <a:cxnLst/>
              <a:rect l="l" t="t" r="r" b="b"/>
              <a:pathLst>
                <a:path w="8806452" h="3854849">
                  <a:moveTo>
                    <a:pt x="8681991" y="3854849"/>
                  </a:moveTo>
                  <a:lnTo>
                    <a:pt x="124460" y="3854849"/>
                  </a:lnTo>
                  <a:cubicBezTo>
                    <a:pt x="55880" y="3854849"/>
                    <a:pt x="0" y="3798969"/>
                    <a:pt x="0" y="3730389"/>
                  </a:cubicBezTo>
                  <a:lnTo>
                    <a:pt x="0" y="124460"/>
                  </a:lnTo>
                  <a:cubicBezTo>
                    <a:pt x="0" y="55880"/>
                    <a:pt x="55880" y="0"/>
                    <a:pt x="124460" y="0"/>
                  </a:cubicBezTo>
                  <a:lnTo>
                    <a:pt x="8681992" y="0"/>
                  </a:lnTo>
                  <a:cubicBezTo>
                    <a:pt x="8750571" y="0"/>
                    <a:pt x="8806452" y="55880"/>
                    <a:pt x="8806452" y="124460"/>
                  </a:cubicBezTo>
                  <a:lnTo>
                    <a:pt x="8806452" y="3730389"/>
                  </a:lnTo>
                  <a:cubicBezTo>
                    <a:pt x="8806452" y="3798969"/>
                    <a:pt x="8750571" y="3854849"/>
                    <a:pt x="8681992" y="3854849"/>
                  </a:cubicBezTo>
                  <a:close/>
                </a:path>
              </a:pathLst>
            </a:custGeom>
            <a:solidFill>
              <a:srgbClr val="5271FF"/>
            </a:solidFill>
          </p:spPr>
        </p:sp>
      </p:grpSp>
      <p:grpSp>
        <p:nvGrpSpPr>
          <p:cNvPr id="4" name="Group 4"/>
          <p:cNvGrpSpPr/>
          <p:nvPr/>
        </p:nvGrpSpPr>
        <p:grpSpPr>
          <a:xfrm>
            <a:off x="9606621" y="7151848"/>
            <a:ext cx="4076061" cy="1784215"/>
            <a:chOff x="0" y="0"/>
            <a:chExt cx="8806451" cy="3854849"/>
          </a:xfrm>
        </p:grpSpPr>
        <p:sp>
          <p:nvSpPr>
            <p:cNvPr id="5" name="Freeform 5"/>
            <p:cNvSpPr/>
            <p:nvPr/>
          </p:nvSpPr>
          <p:spPr>
            <a:xfrm>
              <a:off x="0" y="0"/>
              <a:ext cx="8806452" cy="3854849"/>
            </a:xfrm>
            <a:custGeom>
              <a:avLst/>
              <a:gdLst/>
              <a:ahLst/>
              <a:cxnLst/>
              <a:rect l="l" t="t" r="r" b="b"/>
              <a:pathLst>
                <a:path w="8806452" h="3854849">
                  <a:moveTo>
                    <a:pt x="8681991" y="3854849"/>
                  </a:moveTo>
                  <a:lnTo>
                    <a:pt x="124460" y="3854849"/>
                  </a:lnTo>
                  <a:cubicBezTo>
                    <a:pt x="55880" y="3854849"/>
                    <a:pt x="0" y="3798969"/>
                    <a:pt x="0" y="3730389"/>
                  </a:cubicBezTo>
                  <a:lnTo>
                    <a:pt x="0" y="124460"/>
                  </a:lnTo>
                  <a:cubicBezTo>
                    <a:pt x="0" y="55880"/>
                    <a:pt x="55880" y="0"/>
                    <a:pt x="124460" y="0"/>
                  </a:cubicBezTo>
                  <a:lnTo>
                    <a:pt x="8681992" y="0"/>
                  </a:lnTo>
                  <a:cubicBezTo>
                    <a:pt x="8750571" y="0"/>
                    <a:pt x="8806452" y="55880"/>
                    <a:pt x="8806452" y="124460"/>
                  </a:cubicBezTo>
                  <a:lnTo>
                    <a:pt x="8806452" y="3730389"/>
                  </a:lnTo>
                  <a:cubicBezTo>
                    <a:pt x="8806452" y="3798969"/>
                    <a:pt x="8750571" y="3854849"/>
                    <a:pt x="8681992" y="3854849"/>
                  </a:cubicBezTo>
                  <a:close/>
                </a:path>
              </a:pathLst>
            </a:custGeom>
            <a:solidFill>
              <a:srgbClr val="5271FF"/>
            </a:solidFill>
          </p:spPr>
        </p:sp>
      </p:grpSp>
      <p:pic>
        <p:nvPicPr>
          <p:cNvPr id="6" name="Picture 6"/>
          <p:cNvPicPr>
            <a:picLocks noChangeAspect="1"/>
          </p:cNvPicPr>
          <p:nvPr/>
        </p:nvPicPr>
        <p:blipFill>
          <a:blip r:embed="rId2"/>
          <a:srcRect t="22959" b="22959"/>
          <a:stretch>
            <a:fillRect/>
          </a:stretch>
        </p:blipFill>
        <p:spPr>
          <a:xfrm>
            <a:off x="9721566" y="3069624"/>
            <a:ext cx="3846169" cy="3697919"/>
          </a:xfrm>
          <a:prstGeom prst="rect">
            <a:avLst/>
          </a:prstGeom>
        </p:spPr>
      </p:pic>
      <p:pic>
        <p:nvPicPr>
          <p:cNvPr id="7" name="Picture 7"/>
          <p:cNvPicPr>
            <a:picLocks noChangeAspect="1"/>
          </p:cNvPicPr>
          <p:nvPr/>
        </p:nvPicPr>
        <p:blipFill>
          <a:blip r:embed="rId3"/>
          <a:srcRect l="23937" t="12569" r="16283"/>
          <a:stretch>
            <a:fillRect/>
          </a:stretch>
        </p:blipFill>
        <p:spPr>
          <a:xfrm>
            <a:off x="4707784" y="2996814"/>
            <a:ext cx="3871130" cy="3770729"/>
          </a:xfrm>
          <a:prstGeom prst="rect">
            <a:avLst/>
          </a:prstGeom>
        </p:spPr>
      </p:pic>
      <p:sp>
        <p:nvSpPr>
          <p:cNvPr id="8" name="TextBox 8"/>
          <p:cNvSpPr txBox="1"/>
          <p:nvPr/>
        </p:nvSpPr>
        <p:spPr>
          <a:xfrm>
            <a:off x="2536278" y="1261311"/>
            <a:ext cx="13215444" cy="1086773"/>
          </a:xfrm>
          <a:prstGeom prst="rect">
            <a:avLst/>
          </a:prstGeom>
        </p:spPr>
        <p:txBody>
          <a:bodyPr lIns="0" tIns="0" rIns="0" bIns="0" rtlCol="0" anchor="t">
            <a:spAutoFit/>
          </a:bodyPr>
          <a:lstStyle/>
          <a:p>
            <a:pPr algn="ctr">
              <a:lnSpc>
                <a:spcPts val="8960"/>
              </a:lnSpc>
              <a:spcBef>
                <a:spcPct val="0"/>
              </a:spcBef>
            </a:pPr>
            <a:r>
              <a:rPr lang="en-US" sz="6400">
                <a:solidFill>
                  <a:srgbClr val="000000"/>
                </a:solidFill>
                <a:latin typeface="Nunito Sans Regular"/>
              </a:rPr>
              <a:t>MEET OUR TEAM</a:t>
            </a:r>
          </a:p>
        </p:txBody>
      </p:sp>
      <p:sp>
        <p:nvSpPr>
          <p:cNvPr id="9" name="TextBox 9"/>
          <p:cNvSpPr txBox="1"/>
          <p:nvPr/>
        </p:nvSpPr>
        <p:spPr>
          <a:xfrm>
            <a:off x="5065102" y="7612443"/>
            <a:ext cx="3156495" cy="824925"/>
          </a:xfrm>
          <a:prstGeom prst="rect">
            <a:avLst/>
          </a:prstGeom>
        </p:spPr>
        <p:txBody>
          <a:bodyPr lIns="0" tIns="0" rIns="0" bIns="0" rtlCol="0" anchor="t">
            <a:spAutoFit/>
          </a:bodyPr>
          <a:lstStyle/>
          <a:p>
            <a:pPr algn="ctr">
              <a:lnSpc>
                <a:spcPts val="3360"/>
              </a:lnSpc>
              <a:spcBef>
                <a:spcPct val="0"/>
              </a:spcBef>
            </a:pPr>
            <a:r>
              <a:rPr lang="en-US" sz="2400">
                <a:solidFill>
                  <a:srgbClr val="F8F8F8"/>
                </a:solidFill>
                <a:latin typeface="Nunito Sans Regular"/>
              </a:rPr>
              <a:t>Akshit Goyal</a:t>
            </a:r>
          </a:p>
          <a:p>
            <a:pPr algn="ctr">
              <a:lnSpc>
                <a:spcPts val="3360"/>
              </a:lnSpc>
              <a:spcBef>
                <a:spcPct val="0"/>
              </a:spcBef>
            </a:pPr>
            <a:r>
              <a:rPr lang="en-US" sz="2400">
                <a:solidFill>
                  <a:srgbClr val="F8F8F8"/>
                </a:solidFill>
                <a:latin typeface="Nunito Sans Regular"/>
              </a:rPr>
              <a:t>Toronto, Canada</a:t>
            </a:r>
          </a:p>
        </p:txBody>
      </p:sp>
      <p:sp>
        <p:nvSpPr>
          <p:cNvPr id="10" name="TextBox 10"/>
          <p:cNvSpPr txBox="1"/>
          <p:nvPr/>
        </p:nvSpPr>
        <p:spPr>
          <a:xfrm>
            <a:off x="9836512" y="7523889"/>
            <a:ext cx="3616278" cy="824925"/>
          </a:xfrm>
          <a:prstGeom prst="rect">
            <a:avLst/>
          </a:prstGeom>
        </p:spPr>
        <p:txBody>
          <a:bodyPr lIns="0" tIns="0" rIns="0" bIns="0" rtlCol="0" anchor="t">
            <a:spAutoFit/>
          </a:bodyPr>
          <a:lstStyle/>
          <a:p>
            <a:pPr algn="ctr">
              <a:lnSpc>
                <a:spcPts val="3360"/>
              </a:lnSpc>
              <a:spcBef>
                <a:spcPct val="0"/>
              </a:spcBef>
            </a:pPr>
            <a:r>
              <a:rPr lang="en-US" sz="2400">
                <a:solidFill>
                  <a:srgbClr val="F8F8F8"/>
                </a:solidFill>
                <a:latin typeface="Nunito Sans Regular"/>
              </a:rPr>
              <a:t>Luis Andres Gutierrez</a:t>
            </a:r>
          </a:p>
          <a:p>
            <a:pPr algn="ctr">
              <a:lnSpc>
                <a:spcPts val="3360"/>
              </a:lnSpc>
              <a:spcBef>
                <a:spcPct val="0"/>
              </a:spcBef>
            </a:pPr>
            <a:r>
              <a:rPr lang="en-US" sz="2400">
                <a:solidFill>
                  <a:srgbClr val="F8F8F8"/>
                </a:solidFill>
                <a:latin typeface="Nunito Sans Regular"/>
              </a:rPr>
              <a:t>Guanajuato, Mexico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208</Words>
  <Application>Microsoft Macintosh PowerPoint</Application>
  <PresentationFormat>Custom</PresentationFormat>
  <Paragraphs>32</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Nunito Sans Regular</vt:lpstr>
      <vt:lpstr>Nunito Sans Regular Bold</vt:lpstr>
      <vt:lpstr>Arimo</vt:lpstr>
      <vt:lpstr>Calibri</vt:lpstr>
      <vt:lpstr>Arial</vt:lpstr>
      <vt:lpstr>Nunito Sans Regular Bold Italics</vt:lpstr>
      <vt:lpstr>Nunito Sans Extra Light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dc:title>
  <cp:lastModifiedBy>Akshit Goyal</cp:lastModifiedBy>
  <cp:revision>3</cp:revision>
  <dcterms:created xsi:type="dcterms:W3CDTF">2006-08-16T00:00:00Z</dcterms:created>
  <dcterms:modified xsi:type="dcterms:W3CDTF">2020-07-30T02:14:48Z</dcterms:modified>
  <dc:identifier>DAEDYpMYeYw</dc:identifier>
</cp:coreProperties>
</file>