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6" r:id="rId10"/>
    <p:sldId id="263" r:id="rId11"/>
    <p:sldId id="265" r:id="rId12"/>
    <p:sldId id="267" r:id="rId13"/>
    <p:sldId id="268" r:id="rId14"/>
    <p:sldId id="269" r:id="rId15"/>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9" autoAdjust="0"/>
    <p:restoredTop sz="94610"/>
  </p:normalViewPr>
  <p:slideViewPr>
    <p:cSldViewPr snapToGrid="0" snapToObjects="1">
      <p:cViewPr varScale="1">
        <p:scale>
          <a:sx n="60" d="100"/>
          <a:sy n="60"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738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0BDD5-3A63-82FF-4774-DB7CF90C47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6D030D-2372-FCF4-C8E0-46EEFE4145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35189B-B211-5778-540D-3944D817A4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C21E40-C433-B093-BB0E-6493772288AD}"/>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179635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00C73-936A-1DEC-B1A9-B82AF1315A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9B811-156A-65AE-EB87-78B58C9C5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57E880-6487-97AD-80EB-86135700A0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53C966-2595-BB76-3E72-52854E0A77BA}"/>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120858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C0917-5B9A-3378-5EDD-82A66B5612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E0CCF9-DBF5-C24A-A351-44536F6EFC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5B8F3C-54F1-9130-7E9C-6CC841D2EC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454499-5005-7822-3077-C9D6D3D52487}"/>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704533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2C79D-A2FD-9CA0-94B1-D16BBB1E64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C680A3-2C04-ABDC-7BE4-238C22DE51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F8AB20-9845-5EF5-DB1A-7100E21F08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9D7F12-AED3-C6E9-3DD9-D63893D2D3B8}"/>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672819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368862"/>
            <a:ext cx="7556421" cy="2934653"/>
          </a:xfrm>
          <a:prstGeom prst="rect">
            <a:avLst/>
          </a:prstGeom>
          <a:noFill/>
          <a:ln/>
        </p:spPr>
        <p:txBody>
          <a:bodyPr wrap="square" lIns="0" tIns="0" rIns="0" bIns="0" rtlCol="0" anchor="t"/>
          <a:lstStyle/>
          <a:p>
            <a:pPr marL="0" indent="0">
              <a:lnSpc>
                <a:spcPts val="7700"/>
              </a:lnSpc>
              <a:buNone/>
            </a:pPr>
            <a:r>
              <a:rPr lang="en-US" sz="6600" b="1" kern="0" spc="-185" dirty="0">
                <a:solidFill>
                  <a:srgbClr val="000000"/>
                </a:solidFill>
                <a:latin typeface="Inter Bold" pitchFamily="34" charset="0"/>
                <a:ea typeface="Inter Bold" pitchFamily="34" charset="-122"/>
                <a:cs typeface="Inter Bold" pitchFamily="34" charset="-120"/>
              </a:rPr>
              <a:t>Predictive Analysis of Laundry Room Operations</a:t>
            </a:r>
            <a:endParaRPr lang="en-US" sz="6600" dirty="0"/>
          </a:p>
        </p:txBody>
      </p:sp>
      <p:sp>
        <p:nvSpPr>
          <p:cNvPr id="4" name="Text 1"/>
          <p:cNvSpPr/>
          <p:nvPr/>
        </p:nvSpPr>
        <p:spPr>
          <a:xfrm>
            <a:off x="793790" y="4643676"/>
            <a:ext cx="75564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Text 2"/>
          <p:cNvSpPr/>
          <p:nvPr/>
        </p:nvSpPr>
        <p:spPr>
          <a:xfrm>
            <a:off x="793789" y="5532840"/>
            <a:ext cx="7556421" cy="362903"/>
          </a:xfrm>
          <a:prstGeom prst="rect">
            <a:avLst/>
          </a:prstGeom>
          <a:noFill/>
          <a:ln/>
        </p:spPr>
        <p:txBody>
          <a:bodyPr wrap="none" lIns="0" tIns="0" rIns="0" bIns="0" rtlCol="0" anchor="t"/>
          <a:lstStyle/>
          <a:p>
            <a:pPr marL="0" indent="0">
              <a:lnSpc>
                <a:spcPts val="2850"/>
              </a:lnSpc>
              <a:buNone/>
            </a:pPr>
            <a:r>
              <a:rPr lang="en-US" sz="2400" kern="0" spc="-36" dirty="0">
                <a:solidFill>
                  <a:srgbClr val="272525"/>
                </a:solidFill>
                <a:latin typeface="Inter" pitchFamily="34" charset="0"/>
                <a:ea typeface="Inter" pitchFamily="34" charset="-122"/>
                <a:cs typeface="Inter" pitchFamily="34" charset="-120"/>
              </a:rPr>
              <a:t>P. AKSHITH ME22B2020</a:t>
            </a:r>
            <a:endParaRPr lang="en-US" sz="2400" dirty="0"/>
          </a:p>
        </p:txBody>
      </p:sp>
      <p:sp>
        <p:nvSpPr>
          <p:cNvPr id="6" name="Text 3"/>
          <p:cNvSpPr/>
          <p:nvPr/>
        </p:nvSpPr>
        <p:spPr>
          <a:xfrm>
            <a:off x="793790" y="5879782"/>
            <a:ext cx="7556421" cy="362903"/>
          </a:xfrm>
          <a:prstGeom prst="rect">
            <a:avLst/>
          </a:prstGeom>
          <a:noFill/>
          <a:ln/>
        </p:spPr>
        <p:txBody>
          <a:bodyPr wrap="none" lIns="0" tIns="0" rIns="0" bIns="0" rtlCol="0" anchor="t"/>
          <a:lstStyle/>
          <a:p>
            <a:pPr marL="0" indent="0">
              <a:lnSpc>
                <a:spcPts val="2850"/>
              </a:lnSpc>
              <a:buNone/>
            </a:pPr>
            <a:r>
              <a:rPr lang="en-US" sz="2400" kern="0" spc="-36" dirty="0">
                <a:solidFill>
                  <a:srgbClr val="272525"/>
                </a:solidFill>
                <a:latin typeface="Inter" pitchFamily="34" charset="0"/>
                <a:ea typeface="Inter" pitchFamily="34" charset="-122"/>
                <a:cs typeface="Inter" pitchFamily="34" charset="-120"/>
              </a:rPr>
              <a:t>JAYA SURYA. N ME22B2015</a:t>
            </a:r>
            <a:endParaRPr lang="en-US" sz="2400" dirty="0"/>
          </a:p>
        </p:txBody>
      </p:sp>
      <p:sp>
        <p:nvSpPr>
          <p:cNvPr id="7" name="Text 4"/>
          <p:cNvSpPr/>
          <p:nvPr/>
        </p:nvSpPr>
        <p:spPr>
          <a:xfrm>
            <a:off x="-1051052" y="5970752"/>
            <a:ext cx="75564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8" name="TextBox 7">
            <a:extLst>
              <a:ext uri="{FF2B5EF4-FFF2-40B4-BE49-F238E27FC236}">
                <a16:creationId xmlns:a16="http://schemas.microsoft.com/office/drawing/2014/main" id="{7C6DD90E-2E66-3E9E-3EC1-12CD2DAE1040}"/>
              </a:ext>
            </a:extLst>
          </p:cNvPr>
          <p:cNvSpPr txBox="1"/>
          <p:nvPr/>
        </p:nvSpPr>
        <p:spPr>
          <a:xfrm>
            <a:off x="793790" y="320842"/>
            <a:ext cx="7211221" cy="830997"/>
          </a:xfrm>
          <a:prstGeom prst="rect">
            <a:avLst/>
          </a:prstGeom>
          <a:noFill/>
        </p:spPr>
        <p:txBody>
          <a:bodyPr wrap="square" rtlCol="0">
            <a:spAutoFit/>
          </a:bodyPr>
          <a:lstStyle/>
          <a:p>
            <a:r>
              <a:rPr lang="en-IN" sz="4800" b="1" dirty="0">
                <a:latin typeface="Inter Bold"/>
              </a:rPr>
              <a:t>IDSE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6280191" y="1301115"/>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Evaluation Metrics</a:t>
            </a:r>
            <a:endParaRPr lang="en-US" sz="4450" dirty="0"/>
          </a:p>
        </p:txBody>
      </p:sp>
      <p:pic>
        <p:nvPicPr>
          <p:cNvPr id="4" name="Image 1" descr="preencoded.png"/>
          <p:cNvPicPr>
            <a:picLocks noChangeAspect="1"/>
          </p:cNvPicPr>
          <p:nvPr/>
        </p:nvPicPr>
        <p:blipFill>
          <a:blip r:embed="rId3"/>
          <a:stretch>
            <a:fillRect/>
          </a:stretch>
        </p:blipFill>
        <p:spPr>
          <a:xfrm>
            <a:off x="6280191" y="2350056"/>
            <a:ext cx="566976" cy="566976"/>
          </a:xfrm>
          <a:prstGeom prst="rect">
            <a:avLst/>
          </a:prstGeom>
        </p:spPr>
      </p:pic>
      <p:sp>
        <p:nvSpPr>
          <p:cNvPr id="5" name="Text 1"/>
          <p:cNvSpPr/>
          <p:nvPr/>
        </p:nvSpPr>
        <p:spPr>
          <a:xfrm>
            <a:off x="6280191" y="3143845"/>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MSE</a:t>
            </a:r>
            <a:endParaRPr lang="en-US" sz="2200" dirty="0"/>
          </a:p>
        </p:txBody>
      </p:sp>
      <p:sp>
        <p:nvSpPr>
          <p:cNvPr id="6" name="Text 2"/>
          <p:cNvSpPr/>
          <p:nvPr/>
        </p:nvSpPr>
        <p:spPr>
          <a:xfrm>
            <a:off x="6280191" y="3634264"/>
            <a:ext cx="3608070"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Lower MSE indicates better performance.</a:t>
            </a:r>
            <a:endParaRPr lang="en-US" sz="1750" dirty="0"/>
          </a:p>
        </p:txBody>
      </p:sp>
      <p:pic>
        <p:nvPicPr>
          <p:cNvPr id="7" name="Image 2" descr="preencoded.png"/>
          <p:cNvPicPr>
            <a:picLocks noChangeAspect="1"/>
          </p:cNvPicPr>
          <p:nvPr/>
        </p:nvPicPr>
        <p:blipFill>
          <a:blip r:embed="rId4"/>
          <a:stretch>
            <a:fillRect/>
          </a:stretch>
        </p:blipFill>
        <p:spPr>
          <a:xfrm>
            <a:off x="10228422" y="2350056"/>
            <a:ext cx="566976" cy="566976"/>
          </a:xfrm>
          <a:prstGeom prst="rect">
            <a:avLst/>
          </a:prstGeom>
        </p:spPr>
      </p:pic>
      <p:sp>
        <p:nvSpPr>
          <p:cNvPr id="8" name="Text 3"/>
          <p:cNvSpPr/>
          <p:nvPr/>
        </p:nvSpPr>
        <p:spPr>
          <a:xfrm>
            <a:off x="10228422" y="3143845"/>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R² Score </a:t>
            </a:r>
            <a:endParaRPr lang="en-US" sz="2200" dirty="0"/>
          </a:p>
        </p:txBody>
      </p:sp>
      <p:sp>
        <p:nvSpPr>
          <p:cNvPr id="9" name="Text 4"/>
          <p:cNvSpPr/>
          <p:nvPr/>
        </p:nvSpPr>
        <p:spPr>
          <a:xfrm>
            <a:off x="10228422" y="3634264"/>
            <a:ext cx="36081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Values closer to 1 are better</a:t>
            </a:r>
            <a:endParaRPr lang="en-US" sz="1750" dirty="0"/>
          </a:p>
        </p:txBody>
      </p:sp>
      <p:sp>
        <p:nvSpPr>
          <p:cNvPr id="10" name="Text 2">
            <a:extLst>
              <a:ext uri="{FF2B5EF4-FFF2-40B4-BE49-F238E27FC236}">
                <a16:creationId xmlns:a16="http://schemas.microsoft.com/office/drawing/2014/main" id="{2421F9C7-DB70-F58C-91B7-D3D071725F13}"/>
              </a:ext>
            </a:extLst>
          </p:cNvPr>
          <p:cNvSpPr/>
          <p:nvPr/>
        </p:nvSpPr>
        <p:spPr>
          <a:xfrm>
            <a:off x="6280192" y="4759642"/>
            <a:ext cx="7087466" cy="725805"/>
          </a:xfrm>
          <a:prstGeom prst="rect">
            <a:avLst/>
          </a:prstGeom>
          <a:noFill/>
          <a:ln/>
        </p:spPr>
        <p:txBody>
          <a:bodyPr wrap="square" lIns="0" tIns="0" rIns="0" bIns="0" rtlCol="0" anchor="t"/>
          <a:lstStyle/>
          <a:p>
            <a:pPr marL="0" indent="0" algn="l">
              <a:lnSpc>
                <a:spcPts val="2850"/>
              </a:lnSpc>
              <a:buNone/>
            </a:pPr>
            <a:r>
              <a:rPr lang="en-US" sz="2000" kern="0" spc="-36" dirty="0">
                <a:solidFill>
                  <a:srgbClr val="272525"/>
                </a:solidFill>
                <a:latin typeface="Inter" pitchFamily="34" charset="0"/>
                <a:ea typeface="Inter" pitchFamily="34" charset="-122"/>
                <a:cs typeface="Inter" pitchFamily="34" charset="-120"/>
              </a:rPr>
              <a:t>The Results indicate that the linear regression model has well captured the variance of the data.</a:t>
            </a:r>
            <a:endParaRPr lang="en-US" sz="2000" dirty="0"/>
          </a:p>
        </p:txBody>
      </p:sp>
      <p:pic>
        <p:nvPicPr>
          <p:cNvPr id="12" name="Picture 11">
            <a:extLst>
              <a:ext uri="{FF2B5EF4-FFF2-40B4-BE49-F238E27FC236}">
                <a16:creationId xmlns:a16="http://schemas.microsoft.com/office/drawing/2014/main" id="{EDB70A93-8029-D079-4500-5B2BB56CCBD1}"/>
              </a:ext>
            </a:extLst>
          </p:cNvPr>
          <p:cNvPicPr>
            <a:picLocks noChangeAspect="1"/>
          </p:cNvPicPr>
          <p:nvPr/>
        </p:nvPicPr>
        <p:blipFill>
          <a:blip r:embed="rId5"/>
          <a:stretch>
            <a:fillRect/>
          </a:stretch>
        </p:blipFill>
        <p:spPr>
          <a:xfrm>
            <a:off x="-542639" y="0"/>
            <a:ext cx="5960174" cy="7141029"/>
          </a:xfrm>
          <a:prstGeom prst="rect">
            <a:avLst/>
          </a:prstGeom>
        </p:spPr>
      </p:pic>
      <p:sp>
        <p:nvSpPr>
          <p:cNvPr id="2" name="Rectangle 1">
            <a:extLst>
              <a:ext uri="{FF2B5EF4-FFF2-40B4-BE49-F238E27FC236}">
                <a16:creationId xmlns:a16="http://schemas.microsoft.com/office/drawing/2014/main" id="{740B1210-2742-3061-D6B6-03A2845D67C6}"/>
              </a:ext>
            </a:extLst>
          </p:cNvPr>
          <p:cNvSpPr/>
          <p:nvPr/>
        </p:nvSpPr>
        <p:spPr>
          <a:xfrm>
            <a:off x="11646039" y="7503795"/>
            <a:ext cx="2906553" cy="6738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002506"/>
            <a:ext cx="6090166"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Visualization of Results</a:t>
            </a:r>
            <a:endParaRPr lang="en-US" sz="4450" dirty="0"/>
          </a:p>
        </p:txBody>
      </p:sp>
      <p:pic>
        <p:nvPicPr>
          <p:cNvPr id="3" name="Image 0" descr="preencoded.png"/>
          <p:cNvPicPr>
            <a:picLocks noChangeAspect="1"/>
          </p:cNvPicPr>
          <p:nvPr/>
        </p:nvPicPr>
        <p:blipFill>
          <a:blip r:embed="rId3"/>
          <a:stretch>
            <a:fillRect/>
          </a:stretch>
        </p:blipFill>
        <p:spPr>
          <a:xfrm>
            <a:off x="793790" y="2164913"/>
            <a:ext cx="6351270" cy="3925372"/>
          </a:xfrm>
          <a:prstGeom prst="rect">
            <a:avLst/>
          </a:prstGeom>
        </p:spPr>
      </p:pic>
      <p:sp>
        <p:nvSpPr>
          <p:cNvPr id="4" name="Text 1"/>
          <p:cNvSpPr/>
          <p:nvPr/>
        </p:nvSpPr>
        <p:spPr>
          <a:xfrm>
            <a:off x="793790" y="6373773"/>
            <a:ext cx="4531281"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Sample Predictions vs. Actual Data</a:t>
            </a:r>
            <a:endParaRPr lang="en-US" sz="2200" dirty="0"/>
          </a:p>
        </p:txBody>
      </p:sp>
      <p:sp>
        <p:nvSpPr>
          <p:cNvPr id="5" name="Text 2"/>
          <p:cNvSpPr/>
          <p:nvPr/>
        </p:nvSpPr>
        <p:spPr>
          <a:xfrm>
            <a:off x="793790" y="6864191"/>
            <a:ext cx="6351270"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Model predictions vs. actual data </a:t>
            </a:r>
            <a:endParaRPr lang="en-US" sz="1750" dirty="0"/>
          </a:p>
        </p:txBody>
      </p:sp>
      <p:pic>
        <p:nvPicPr>
          <p:cNvPr id="6" name="Image 1" descr="preencoded.png"/>
          <p:cNvPicPr>
            <a:picLocks noChangeAspect="1"/>
          </p:cNvPicPr>
          <p:nvPr/>
        </p:nvPicPr>
        <p:blipFill>
          <a:blip r:embed="rId4"/>
          <a:stretch>
            <a:fillRect/>
          </a:stretch>
        </p:blipFill>
        <p:spPr>
          <a:xfrm>
            <a:off x="7485221" y="2164913"/>
            <a:ext cx="6351389" cy="3925372"/>
          </a:xfrm>
          <a:prstGeom prst="rect">
            <a:avLst/>
          </a:prstGeom>
        </p:spPr>
      </p:pic>
      <p:sp>
        <p:nvSpPr>
          <p:cNvPr id="7" name="Text 3"/>
          <p:cNvSpPr/>
          <p:nvPr/>
        </p:nvSpPr>
        <p:spPr>
          <a:xfrm>
            <a:off x="7485221" y="6373773"/>
            <a:ext cx="4091583"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Actual-Predicted Plot for Result</a:t>
            </a:r>
            <a:endParaRPr lang="en-US" sz="2200" dirty="0"/>
          </a:p>
        </p:txBody>
      </p:sp>
      <p:sp>
        <p:nvSpPr>
          <p:cNvPr id="8" name="Text 4"/>
          <p:cNvSpPr/>
          <p:nvPr/>
        </p:nvSpPr>
        <p:spPr>
          <a:xfrm>
            <a:off x="7485221" y="6864191"/>
            <a:ext cx="63513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User count Fit(predicted) vs Actual </a:t>
            </a:r>
            <a:endParaRPr lang="en-US" sz="1750" dirty="0"/>
          </a:p>
        </p:txBody>
      </p:sp>
      <p:sp>
        <p:nvSpPr>
          <p:cNvPr id="9" name="Rectangle 8">
            <a:extLst>
              <a:ext uri="{FF2B5EF4-FFF2-40B4-BE49-F238E27FC236}">
                <a16:creationId xmlns:a16="http://schemas.microsoft.com/office/drawing/2014/main" id="{A4BC2B09-70B9-692C-3B36-CA7772999161}"/>
              </a:ext>
            </a:extLst>
          </p:cNvPr>
          <p:cNvSpPr/>
          <p:nvPr/>
        </p:nvSpPr>
        <p:spPr>
          <a:xfrm>
            <a:off x="12546419" y="7623544"/>
            <a:ext cx="2009553" cy="5209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B17D3-B09B-0BBB-5D65-226A94C6738A}"/>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26C6E77C-B3B2-3DBA-F22A-DFD9FD53880D}"/>
              </a:ext>
            </a:extLst>
          </p:cNvPr>
          <p:cNvSpPr/>
          <p:nvPr/>
        </p:nvSpPr>
        <p:spPr>
          <a:xfrm>
            <a:off x="6280190" y="868561"/>
            <a:ext cx="7056834" cy="708779"/>
          </a:xfrm>
          <a:prstGeom prst="rect">
            <a:avLst/>
          </a:prstGeom>
          <a:noFill/>
          <a:ln/>
        </p:spPr>
        <p:txBody>
          <a:bodyPr wrap="none" lIns="0" tIns="0" rIns="0" bIns="0" rtlCol="0" anchor="t"/>
          <a:lstStyle/>
          <a:p>
            <a:pPr marL="0" indent="0">
              <a:lnSpc>
                <a:spcPts val="5550"/>
              </a:lnSpc>
              <a:buNone/>
            </a:pPr>
            <a:r>
              <a:rPr lang="en-US" sz="4450" b="1" dirty="0">
                <a:latin typeface="Inter Bold"/>
              </a:rPr>
              <a:t>Challenges and Limitations</a:t>
            </a:r>
          </a:p>
        </p:txBody>
      </p:sp>
      <p:pic>
        <p:nvPicPr>
          <p:cNvPr id="4" name="Image 1" descr="preencoded.png">
            <a:extLst>
              <a:ext uri="{FF2B5EF4-FFF2-40B4-BE49-F238E27FC236}">
                <a16:creationId xmlns:a16="http://schemas.microsoft.com/office/drawing/2014/main" id="{2A67E6A6-6F85-A06D-4137-02C05B8AD124}"/>
              </a:ext>
            </a:extLst>
          </p:cNvPr>
          <p:cNvPicPr>
            <a:picLocks noChangeAspect="1"/>
          </p:cNvPicPr>
          <p:nvPr/>
        </p:nvPicPr>
        <p:blipFill>
          <a:blip r:embed="rId3"/>
          <a:stretch>
            <a:fillRect/>
          </a:stretch>
        </p:blipFill>
        <p:spPr>
          <a:xfrm>
            <a:off x="6280190" y="1917502"/>
            <a:ext cx="1134070" cy="1814513"/>
          </a:xfrm>
          <a:prstGeom prst="rect">
            <a:avLst/>
          </a:prstGeom>
        </p:spPr>
      </p:pic>
      <p:sp>
        <p:nvSpPr>
          <p:cNvPr id="5" name="Text 1">
            <a:extLst>
              <a:ext uri="{FF2B5EF4-FFF2-40B4-BE49-F238E27FC236}">
                <a16:creationId xmlns:a16="http://schemas.microsoft.com/office/drawing/2014/main" id="{3C297712-E2B4-5FBE-7D08-02D593444A52}"/>
              </a:ext>
            </a:extLst>
          </p:cNvPr>
          <p:cNvSpPr/>
          <p:nvPr/>
        </p:nvSpPr>
        <p:spPr>
          <a:xfrm>
            <a:off x="7754422" y="2144316"/>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Data Limitations</a:t>
            </a:r>
            <a:endParaRPr lang="en-US" sz="2200" dirty="0"/>
          </a:p>
        </p:txBody>
      </p:sp>
      <p:sp>
        <p:nvSpPr>
          <p:cNvPr id="6" name="Text 2">
            <a:extLst>
              <a:ext uri="{FF2B5EF4-FFF2-40B4-BE49-F238E27FC236}">
                <a16:creationId xmlns:a16="http://schemas.microsoft.com/office/drawing/2014/main" id="{F57B663F-0577-D081-38B1-FBE463997AF0}"/>
              </a:ext>
            </a:extLst>
          </p:cNvPr>
          <p:cNvSpPr/>
          <p:nvPr/>
        </p:nvSpPr>
        <p:spPr>
          <a:xfrm>
            <a:off x="7754422" y="2634734"/>
            <a:ext cx="60821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This dataset may not well capture the variables that influences the</a:t>
            </a:r>
          </a:p>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 laundry room usage like user habits.</a:t>
            </a:r>
            <a:endParaRPr lang="en-US" sz="1750" dirty="0"/>
          </a:p>
        </p:txBody>
      </p:sp>
      <p:pic>
        <p:nvPicPr>
          <p:cNvPr id="7" name="Image 2" descr="preencoded.png">
            <a:extLst>
              <a:ext uri="{FF2B5EF4-FFF2-40B4-BE49-F238E27FC236}">
                <a16:creationId xmlns:a16="http://schemas.microsoft.com/office/drawing/2014/main" id="{F60F7878-B950-F031-E0D3-7A110BC71F0E}"/>
              </a:ext>
            </a:extLst>
          </p:cNvPr>
          <p:cNvPicPr>
            <a:picLocks noChangeAspect="1"/>
          </p:cNvPicPr>
          <p:nvPr/>
        </p:nvPicPr>
        <p:blipFill>
          <a:blip r:embed="rId4"/>
          <a:stretch>
            <a:fillRect/>
          </a:stretch>
        </p:blipFill>
        <p:spPr>
          <a:xfrm>
            <a:off x="6280190" y="3732014"/>
            <a:ext cx="1134070" cy="1814513"/>
          </a:xfrm>
          <a:prstGeom prst="rect">
            <a:avLst/>
          </a:prstGeom>
        </p:spPr>
      </p:pic>
      <p:sp>
        <p:nvSpPr>
          <p:cNvPr id="8" name="Text 3">
            <a:extLst>
              <a:ext uri="{FF2B5EF4-FFF2-40B4-BE49-F238E27FC236}">
                <a16:creationId xmlns:a16="http://schemas.microsoft.com/office/drawing/2014/main" id="{8E7B4E5D-CC05-66EE-3D0B-D37EBA0326E5}"/>
              </a:ext>
            </a:extLst>
          </p:cNvPr>
          <p:cNvSpPr/>
          <p:nvPr/>
        </p:nvSpPr>
        <p:spPr>
          <a:xfrm>
            <a:off x="7754422" y="3958828"/>
            <a:ext cx="3088719"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The Model Constraints </a:t>
            </a:r>
            <a:endParaRPr lang="en-US" sz="2200" dirty="0"/>
          </a:p>
        </p:txBody>
      </p:sp>
      <p:sp>
        <p:nvSpPr>
          <p:cNvPr id="9" name="Text 4">
            <a:extLst>
              <a:ext uri="{FF2B5EF4-FFF2-40B4-BE49-F238E27FC236}">
                <a16:creationId xmlns:a16="http://schemas.microsoft.com/office/drawing/2014/main" id="{AA65E6C3-7827-60AF-92D2-04A17AB811CA}"/>
              </a:ext>
            </a:extLst>
          </p:cNvPr>
          <p:cNvSpPr/>
          <p:nvPr/>
        </p:nvSpPr>
        <p:spPr>
          <a:xfrm>
            <a:off x="7754422" y="4449247"/>
            <a:ext cx="60821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Linear regression model used may not well capture the </a:t>
            </a:r>
          </a:p>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non linear relationships due to it’s simplicity.  </a:t>
            </a:r>
            <a:endParaRPr lang="en-US" sz="1750" dirty="0"/>
          </a:p>
        </p:txBody>
      </p:sp>
      <p:sp>
        <p:nvSpPr>
          <p:cNvPr id="10" name="Text 5">
            <a:extLst>
              <a:ext uri="{FF2B5EF4-FFF2-40B4-BE49-F238E27FC236}">
                <a16:creationId xmlns:a16="http://schemas.microsoft.com/office/drawing/2014/main" id="{591ED942-64E6-DBBE-DD01-7684B36656E9}"/>
              </a:ext>
            </a:extLst>
          </p:cNvPr>
          <p:cNvSpPr/>
          <p:nvPr/>
        </p:nvSpPr>
        <p:spPr>
          <a:xfrm>
            <a:off x="7754422" y="4948238"/>
            <a:ext cx="6082189"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11" name="Image 3" descr="preencoded.png">
            <a:extLst>
              <a:ext uri="{FF2B5EF4-FFF2-40B4-BE49-F238E27FC236}">
                <a16:creationId xmlns:a16="http://schemas.microsoft.com/office/drawing/2014/main" id="{64588271-7FD8-1023-B049-4BB143F3735F}"/>
              </a:ext>
            </a:extLst>
          </p:cNvPr>
          <p:cNvPicPr>
            <a:picLocks noChangeAspect="1"/>
          </p:cNvPicPr>
          <p:nvPr/>
        </p:nvPicPr>
        <p:blipFill>
          <a:blip r:embed="rId5"/>
          <a:stretch>
            <a:fillRect/>
          </a:stretch>
        </p:blipFill>
        <p:spPr>
          <a:xfrm>
            <a:off x="6280190" y="5546527"/>
            <a:ext cx="1134070" cy="1814513"/>
          </a:xfrm>
          <a:prstGeom prst="rect">
            <a:avLst/>
          </a:prstGeom>
        </p:spPr>
      </p:pic>
      <p:sp>
        <p:nvSpPr>
          <p:cNvPr id="12" name="Text 6">
            <a:extLst>
              <a:ext uri="{FF2B5EF4-FFF2-40B4-BE49-F238E27FC236}">
                <a16:creationId xmlns:a16="http://schemas.microsoft.com/office/drawing/2014/main" id="{E44A69FD-9AF9-0813-E256-79828D226132}"/>
              </a:ext>
            </a:extLst>
          </p:cNvPr>
          <p:cNvSpPr/>
          <p:nvPr/>
        </p:nvSpPr>
        <p:spPr>
          <a:xfrm>
            <a:off x="7754422" y="5773341"/>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Size of the Dataset</a:t>
            </a:r>
            <a:endParaRPr lang="en-US" sz="2200" dirty="0"/>
          </a:p>
        </p:txBody>
      </p:sp>
      <p:sp>
        <p:nvSpPr>
          <p:cNvPr id="13" name="Text 7">
            <a:extLst>
              <a:ext uri="{FF2B5EF4-FFF2-40B4-BE49-F238E27FC236}">
                <a16:creationId xmlns:a16="http://schemas.microsoft.com/office/drawing/2014/main" id="{F214B064-EAAA-1B35-5115-56C8481589CB}"/>
              </a:ext>
            </a:extLst>
          </p:cNvPr>
          <p:cNvSpPr/>
          <p:nvPr/>
        </p:nvSpPr>
        <p:spPr>
          <a:xfrm>
            <a:off x="7754422" y="6263759"/>
            <a:ext cx="6082189"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Due to it’s small size of dataset, it’s performance could get effected and risk overfitting. Bigger dataset would have yielded better returns .</a:t>
            </a:r>
            <a:endParaRPr lang="en-US" sz="1750" dirty="0"/>
          </a:p>
        </p:txBody>
      </p:sp>
      <p:sp>
        <p:nvSpPr>
          <p:cNvPr id="14" name="Rectangle 13">
            <a:extLst>
              <a:ext uri="{FF2B5EF4-FFF2-40B4-BE49-F238E27FC236}">
                <a16:creationId xmlns:a16="http://schemas.microsoft.com/office/drawing/2014/main" id="{8D9519C7-70EA-78FF-5964-B2C2BA98E2E4}"/>
              </a:ext>
            </a:extLst>
          </p:cNvPr>
          <p:cNvSpPr/>
          <p:nvPr/>
        </p:nvSpPr>
        <p:spPr>
          <a:xfrm>
            <a:off x="12676878" y="7489371"/>
            <a:ext cx="1857829" cy="624115"/>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Limitation - Free signaling icons">
            <a:extLst>
              <a:ext uri="{FF2B5EF4-FFF2-40B4-BE49-F238E27FC236}">
                <a16:creationId xmlns:a16="http://schemas.microsoft.com/office/drawing/2014/main" id="{FAA77B1A-05EA-D142-FF64-C1A4BB0FF0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141" y="1520428"/>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93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05672-9188-B1B5-4DF5-EAE65B53C8C8}"/>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93D49641-E04A-3092-188B-9C07F55B99C8}"/>
              </a:ext>
            </a:extLst>
          </p:cNvPr>
          <p:cNvSpPr/>
          <p:nvPr/>
        </p:nvSpPr>
        <p:spPr>
          <a:xfrm>
            <a:off x="4818743" y="868561"/>
            <a:ext cx="9245600" cy="708779"/>
          </a:xfrm>
          <a:prstGeom prst="rect">
            <a:avLst/>
          </a:prstGeom>
          <a:noFill/>
          <a:ln/>
        </p:spPr>
        <p:txBody>
          <a:bodyPr wrap="none" lIns="0" tIns="0" rIns="0" bIns="0" rtlCol="0" anchor="t"/>
          <a:lstStyle/>
          <a:p>
            <a:pPr marL="0" indent="0">
              <a:lnSpc>
                <a:spcPts val="5550"/>
              </a:lnSpc>
              <a:buNone/>
            </a:pPr>
            <a:r>
              <a:rPr lang="en-US" sz="4450" b="1" dirty="0">
                <a:latin typeface="Inter Bold"/>
              </a:rPr>
              <a:t>Future work &amp; Possible Enhancements</a:t>
            </a:r>
          </a:p>
        </p:txBody>
      </p:sp>
      <p:pic>
        <p:nvPicPr>
          <p:cNvPr id="4" name="Image 1" descr="preencoded.png">
            <a:extLst>
              <a:ext uri="{FF2B5EF4-FFF2-40B4-BE49-F238E27FC236}">
                <a16:creationId xmlns:a16="http://schemas.microsoft.com/office/drawing/2014/main" id="{1C6E2760-F14D-A292-FB8E-A221081657C9}"/>
              </a:ext>
            </a:extLst>
          </p:cNvPr>
          <p:cNvPicPr>
            <a:picLocks noChangeAspect="1"/>
          </p:cNvPicPr>
          <p:nvPr/>
        </p:nvPicPr>
        <p:blipFill>
          <a:blip r:embed="rId3"/>
          <a:stretch>
            <a:fillRect/>
          </a:stretch>
        </p:blipFill>
        <p:spPr>
          <a:xfrm>
            <a:off x="6280190" y="1917502"/>
            <a:ext cx="1134070" cy="1814513"/>
          </a:xfrm>
          <a:prstGeom prst="rect">
            <a:avLst/>
          </a:prstGeom>
        </p:spPr>
      </p:pic>
      <p:sp>
        <p:nvSpPr>
          <p:cNvPr id="5" name="Text 1">
            <a:extLst>
              <a:ext uri="{FF2B5EF4-FFF2-40B4-BE49-F238E27FC236}">
                <a16:creationId xmlns:a16="http://schemas.microsoft.com/office/drawing/2014/main" id="{EBF0DD18-D32A-33B7-A130-A9940E1F9113}"/>
              </a:ext>
            </a:extLst>
          </p:cNvPr>
          <p:cNvSpPr/>
          <p:nvPr/>
        </p:nvSpPr>
        <p:spPr>
          <a:xfrm>
            <a:off x="7754422" y="2144316"/>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Additional Features</a:t>
            </a:r>
            <a:endParaRPr lang="en-US" sz="2200" dirty="0"/>
          </a:p>
        </p:txBody>
      </p:sp>
      <p:sp>
        <p:nvSpPr>
          <p:cNvPr id="6" name="Text 2">
            <a:extLst>
              <a:ext uri="{FF2B5EF4-FFF2-40B4-BE49-F238E27FC236}">
                <a16:creationId xmlns:a16="http://schemas.microsoft.com/office/drawing/2014/main" id="{71E589EB-D44B-4471-9C28-256E97F6C048}"/>
              </a:ext>
            </a:extLst>
          </p:cNvPr>
          <p:cNvSpPr/>
          <p:nvPr/>
        </p:nvSpPr>
        <p:spPr>
          <a:xfrm>
            <a:off x="7780548" y="2634734"/>
            <a:ext cx="60821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Including the details weather,  real-time room occupancy for further  </a:t>
            </a:r>
          </a:p>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Improvement of model.</a:t>
            </a:r>
            <a:endParaRPr lang="en-US" sz="1750" dirty="0"/>
          </a:p>
        </p:txBody>
      </p:sp>
      <p:pic>
        <p:nvPicPr>
          <p:cNvPr id="7" name="Image 2" descr="preencoded.png">
            <a:extLst>
              <a:ext uri="{FF2B5EF4-FFF2-40B4-BE49-F238E27FC236}">
                <a16:creationId xmlns:a16="http://schemas.microsoft.com/office/drawing/2014/main" id="{5D07D3CB-60A5-B348-F8EE-C20456ACAE47}"/>
              </a:ext>
            </a:extLst>
          </p:cNvPr>
          <p:cNvPicPr>
            <a:picLocks noChangeAspect="1"/>
          </p:cNvPicPr>
          <p:nvPr/>
        </p:nvPicPr>
        <p:blipFill>
          <a:blip r:embed="rId4"/>
          <a:stretch>
            <a:fillRect/>
          </a:stretch>
        </p:blipFill>
        <p:spPr>
          <a:xfrm>
            <a:off x="6280190" y="3732014"/>
            <a:ext cx="1134070" cy="1814513"/>
          </a:xfrm>
          <a:prstGeom prst="rect">
            <a:avLst/>
          </a:prstGeom>
        </p:spPr>
      </p:pic>
      <p:sp>
        <p:nvSpPr>
          <p:cNvPr id="8" name="Text 3">
            <a:extLst>
              <a:ext uri="{FF2B5EF4-FFF2-40B4-BE49-F238E27FC236}">
                <a16:creationId xmlns:a16="http://schemas.microsoft.com/office/drawing/2014/main" id="{3C4540D2-8DEE-2BA3-88BA-8573CFDFF689}"/>
              </a:ext>
            </a:extLst>
          </p:cNvPr>
          <p:cNvSpPr/>
          <p:nvPr/>
        </p:nvSpPr>
        <p:spPr>
          <a:xfrm>
            <a:off x="7754422" y="3958828"/>
            <a:ext cx="3088719"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Alternative Models</a:t>
            </a:r>
            <a:endParaRPr lang="en-US" sz="2200" dirty="0"/>
          </a:p>
        </p:txBody>
      </p:sp>
      <p:sp>
        <p:nvSpPr>
          <p:cNvPr id="9" name="Text 4">
            <a:extLst>
              <a:ext uri="{FF2B5EF4-FFF2-40B4-BE49-F238E27FC236}">
                <a16:creationId xmlns:a16="http://schemas.microsoft.com/office/drawing/2014/main" id="{B31FEF2D-5278-3EC0-2C2F-6234CF6E5FBF}"/>
              </a:ext>
            </a:extLst>
          </p:cNvPr>
          <p:cNvSpPr/>
          <p:nvPr/>
        </p:nvSpPr>
        <p:spPr>
          <a:xfrm>
            <a:off x="7754422" y="4449247"/>
            <a:ext cx="6082189" cy="362903"/>
          </a:xfrm>
          <a:prstGeom prst="rect">
            <a:avLst/>
          </a:prstGeom>
          <a:noFill/>
          <a:ln/>
        </p:spPr>
        <p:txBody>
          <a:bodyPr wrap="none" lIns="0" tIns="0" rIns="0" bIns="0" rtlCol="0" anchor="t"/>
          <a:lstStyle/>
          <a:p>
            <a:pPr marL="0" indent="0" algn="l">
              <a:lnSpc>
                <a:spcPts val="2850"/>
              </a:lnSpc>
              <a:buNone/>
            </a:pPr>
            <a:r>
              <a:rPr lang="en-US" sz="1750" dirty="0"/>
              <a:t>Models like Random Forest, ARIMA, Neutral network can capture the </a:t>
            </a:r>
          </a:p>
          <a:p>
            <a:pPr marL="0" indent="0" algn="l">
              <a:lnSpc>
                <a:spcPts val="2850"/>
              </a:lnSpc>
              <a:buNone/>
            </a:pPr>
            <a:r>
              <a:rPr lang="en-US" sz="1750" dirty="0"/>
              <a:t>complex patterns really well compared to linear regression.</a:t>
            </a:r>
          </a:p>
        </p:txBody>
      </p:sp>
      <p:sp>
        <p:nvSpPr>
          <p:cNvPr id="10" name="Text 5">
            <a:extLst>
              <a:ext uri="{FF2B5EF4-FFF2-40B4-BE49-F238E27FC236}">
                <a16:creationId xmlns:a16="http://schemas.microsoft.com/office/drawing/2014/main" id="{804A2040-0D12-9474-32A2-08BD04B54765}"/>
              </a:ext>
            </a:extLst>
          </p:cNvPr>
          <p:cNvSpPr/>
          <p:nvPr/>
        </p:nvSpPr>
        <p:spPr>
          <a:xfrm>
            <a:off x="7754422" y="4948238"/>
            <a:ext cx="6082189"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11" name="Image 3" descr="preencoded.png">
            <a:extLst>
              <a:ext uri="{FF2B5EF4-FFF2-40B4-BE49-F238E27FC236}">
                <a16:creationId xmlns:a16="http://schemas.microsoft.com/office/drawing/2014/main" id="{AF40FB5D-617D-7517-4809-D5A37052C5E2}"/>
              </a:ext>
            </a:extLst>
          </p:cNvPr>
          <p:cNvPicPr>
            <a:picLocks noChangeAspect="1"/>
          </p:cNvPicPr>
          <p:nvPr/>
        </p:nvPicPr>
        <p:blipFill>
          <a:blip r:embed="rId5"/>
          <a:stretch>
            <a:fillRect/>
          </a:stretch>
        </p:blipFill>
        <p:spPr>
          <a:xfrm>
            <a:off x="6280190" y="5546527"/>
            <a:ext cx="1134070" cy="1814513"/>
          </a:xfrm>
          <a:prstGeom prst="rect">
            <a:avLst/>
          </a:prstGeom>
        </p:spPr>
      </p:pic>
      <p:sp>
        <p:nvSpPr>
          <p:cNvPr id="12" name="Text 6">
            <a:extLst>
              <a:ext uri="{FF2B5EF4-FFF2-40B4-BE49-F238E27FC236}">
                <a16:creationId xmlns:a16="http://schemas.microsoft.com/office/drawing/2014/main" id="{9677D900-B237-7126-E2BA-9628779EC4E0}"/>
              </a:ext>
            </a:extLst>
          </p:cNvPr>
          <p:cNvSpPr/>
          <p:nvPr/>
        </p:nvSpPr>
        <p:spPr>
          <a:xfrm>
            <a:off x="7754422" y="5773341"/>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User Interface</a:t>
            </a:r>
            <a:endParaRPr lang="en-US" sz="2200" dirty="0"/>
          </a:p>
        </p:txBody>
      </p:sp>
      <p:sp>
        <p:nvSpPr>
          <p:cNvPr id="13" name="Text 7">
            <a:extLst>
              <a:ext uri="{FF2B5EF4-FFF2-40B4-BE49-F238E27FC236}">
                <a16:creationId xmlns:a16="http://schemas.microsoft.com/office/drawing/2014/main" id="{514EB8C4-10ED-8CA1-2B43-392697829E84}"/>
              </a:ext>
            </a:extLst>
          </p:cNvPr>
          <p:cNvSpPr/>
          <p:nvPr/>
        </p:nvSpPr>
        <p:spPr>
          <a:xfrm>
            <a:off x="7754422" y="6263759"/>
            <a:ext cx="6082189"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Building a user-friendly that shows optimal laundry room times could directly impact user </a:t>
            </a:r>
            <a:r>
              <a:rPr lang="en-US" sz="1750" kern="0" spc="-36" dirty="0" err="1">
                <a:solidFill>
                  <a:srgbClr val="272525"/>
                </a:solidFill>
                <a:latin typeface="Inter" pitchFamily="34" charset="0"/>
                <a:ea typeface="Inter" pitchFamily="34" charset="-122"/>
                <a:cs typeface="Inter" pitchFamily="34" charset="-120"/>
              </a:rPr>
              <a:t>satisfication</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14" name="Rectangle 13">
            <a:extLst>
              <a:ext uri="{FF2B5EF4-FFF2-40B4-BE49-F238E27FC236}">
                <a16:creationId xmlns:a16="http://schemas.microsoft.com/office/drawing/2014/main" id="{31349F5A-44F8-8DB3-A249-DEAC59BD145B}"/>
              </a:ext>
            </a:extLst>
          </p:cNvPr>
          <p:cNvSpPr/>
          <p:nvPr/>
        </p:nvSpPr>
        <p:spPr>
          <a:xfrm>
            <a:off x="12612914" y="7489371"/>
            <a:ext cx="1928996" cy="708779"/>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7B3BEE27-0DF6-1000-AA41-BAE2E4B82CF5}"/>
              </a:ext>
            </a:extLst>
          </p:cNvPr>
          <p:cNvPicPr>
            <a:picLocks noChangeAspect="1"/>
          </p:cNvPicPr>
          <p:nvPr/>
        </p:nvPicPr>
        <p:blipFill>
          <a:blip r:embed="rId6"/>
          <a:stretch>
            <a:fillRect/>
          </a:stretch>
        </p:blipFill>
        <p:spPr>
          <a:xfrm>
            <a:off x="0" y="1163836"/>
            <a:ext cx="6667500" cy="6667500"/>
          </a:xfrm>
          <a:prstGeom prst="rect">
            <a:avLst/>
          </a:prstGeom>
        </p:spPr>
      </p:pic>
      <p:sp>
        <p:nvSpPr>
          <p:cNvPr id="17" name="Rectangle 16">
            <a:extLst>
              <a:ext uri="{FF2B5EF4-FFF2-40B4-BE49-F238E27FC236}">
                <a16:creationId xmlns:a16="http://schemas.microsoft.com/office/drawing/2014/main" id="{29B97882-5973-9D44-4E9C-713F3D8BDDFB}"/>
              </a:ext>
            </a:extLst>
          </p:cNvPr>
          <p:cNvSpPr/>
          <p:nvPr/>
        </p:nvSpPr>
        <p:spPr>
          <a:xfrm>
            <a:off x="159657" y="6502411"/>
            <a:ext cx="3570514" cy="1328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34166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E97BD-115D-A5DD-AA7E-9CB32B8FABAA}"/>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FF0AB33B-62A0-BA5D-C360-5C315F6BDDAE}"/>
              </a:ext>
            </a:extLst>
          </p:cNvPr>
          <p:cNvSpPr/>
          <p:nvPr/>
        </p:nvSpPr>
        <p:spPr>
          <a:xfrm>
            <a:off x="5384800" y="725078"/>
            <a:ext cx="9245600" cy="708779"/>
          </a:xfrm>
          <a:prstGeom prst="rect">
            <a:avLst/>
          </a:prstGeom>
          <a:noFill/>
          <a:ln/>
        </p:spPr>
        <p:txBody>
          <a:bodyPr wrap="none" lIns="0" tIns="0" rIns="0" bIns="0" rtlCol="0" anchor="t"/>
          <a:lstStyle/>
          <a:p>
            <a:pPr marL="0" indent="0">
              <a:lnSpc>
                <a:spcPts val="5550"/>
              </a:lnSpc>
              <a:buNone/>
            </a:pPr>
            <a:r>
              <a:rPr lang="en-US" sz="4450" b="1" dirty="0">
                <a:latin typeface="Inter Bold"/>
              </a:rPr>
              <a:t>Conclusion</a:t>
            </a:r>
          </a:p>
        </p:txBody>
      </p:sp>
      <p:sp>
        <p:nvSpPr>
          <p:cNvPr id="5" name="Text 1">
            <a:extLst>
              <a:ext uri="{FF2B5EF4-FFF2-40B4-BE49-F238E27FC236}">
                <a16:creationId xmlns:a16="http://schemas.microsoft.com/office/drawing/2014/main" id="{F59A1F11-222D-249A-908C-6C03C4B26F21}"/>
              </a:ext>
            </a:extLst>
          </p:cNvPr>
          <p:cNvSpPr/>
          <p:nvPr/>
        </p:nvSpPr>
        <p:spPr>
          <a:xfrm>
            <a:off x="6052458" y="2874515"/>
            <a:ext cx="2835235" cy="354330"/>
          </a:xfrm>
          <a:prstGeom prst="rect">
            <a:avLst/>
          </a:prstGeom>
          <a:noFill/>
          <a:ln/>
        </p:spPr>
        <p:txBody>
          <a:bodyPr wrap="none" lIns="0" tIns="0" rIns="0" bIns="0" rtlCol="0" anchor="t"/>
          <a:lstStyle/>
          <a:p>
            <a:pPr marL="0" indent="0" algn="l">
              <a:lnSpc>
                <a:spcPts val="2750"/>
              </a:lnSpc>
              <a:buNone/>
            </a:pPr>
            <a:r>
              <a:rPr lang="en-US" sz="4000" b="1" kern="0" spc="-67" dirty="0">
                <a:solidFill>
                  <a:srgbClr val="272525"/>
                </a:solidFill>
                <a:latin typeface="Inter Bold" pitchFamily="34" charset="0"/>
                <a:ea typeface="Inter Bold" pitchFamily="34" charset="-122"/>
                <a:cs typeface="Inter Bold" pitchFamily="34" charset="-120"/>
              </a:rPr>
              <a:t>Impact</a:t>
            </a:r>
            <a:endParaRPr lang="en-US" sz="2800" dirty="0"/>
          </a:p>
        </p:txBody>
      </p:sp>
      <p:sp>
        <p:nvSpPr>
          <p:cNvPr id="14" name="Rectangle 13">
            <a:extLst>
              <a:ext uri="{FF2B5EF4-FFF2-40B4-BE49-F238E27FC236}">
                <a16:creationId xmlns:a16="http://schemas.microsoft.com/office/drawing/2014/main" id="{89BCB3C3-2730-AFA1-892B-E7E9ADE1293E}"/>
              </a:ext>
            </a:extLst>
          </p:cNvPr>
          <p:cNvSpPr/>
          <p:nvPr/>
        </p:nvSpPr>
        <p:spPr>
          <a:xfrm>
            <a:off x="12772571" y="7519278"/>
            <a:ext cx="1762413" cy="624115"/>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960FA6D6-E474-EB1C-DFB6-CD81830578C8}"/>
              </a:ext>
            </a:extLst>
          </p:cNvPr>
          <p:cNvSpPr/>
          <p:nvPr/>
        </p:nvSpPr>
        <p:spPr>
          <a:xfrm>
            <a:off x="159657" y="6502411"/>
            <a:ext cx="3570514" cy="1328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7FB6F0F-BDD2-F26E-502F-DC48471DEDF6}"/>
              </a:ext>
            </a:extLst>
          </p:cNvPr>
          <p:cNvSpPr txBox="1"/>
          <p:nvPr/>
        </p:nvSpPr>
        <p:spPr>
          <a:xfrm>
            <a:off x="6052458" y="3899674"/>
            <a:ext cx="8418285" cy="830997"/>
          </a:xfrm>
          <a:prstGeom prst="rect">
            <a:avLst/>
          </a:prstGeom>
          <a:noFill/>
        </p:spPr>
        <p:txBody>
          <a:bodyPr wrap="square" rtlCol="0">
            <a:spAutoFit/>
          </a:bodyPr>
          <a:lstStyle/>
          <a:p>
            <a:r>
              <a:rPr lang="en-IN" sz="2400" dirty="0">
                <a:latin typeface="Inter"/>
              </a:rPr>
              <a:t>Implementing this model could reduce wait times, Optimize machine usage, can create better overall user experience.</a:t>
            </a:r>
            <a:endParaRPr lang="en-IN" dirty="0">
              <a:latin typeface="Inter"/>
            </a:endParaRPr>
          </a:p>
        </p:txBody>
      </p:sp>
      <p:pic>
        <p:nvPicPr>
          <p:cNvPr id="18" name="Picture 17">
            <a:extLst>
              <a:ext uri="{FF2B5EF4-FFF2-40B4-BE49-F238E27FC236}">
                <a16:creationId xmlns:a16="http://schemas.microsoft.com/office/drawing/2014/main" id="{CED69334-8CD7-E34D-9324-2A861AA2B6C3}"/>
              </a:ext>
            </a:extLst>
          </p:cNvPr>
          <p:cNvPicPr>
            <a:picLocks noChangeAspect="1"/>
          </p:cNvPicPr>
          <p:nvPr/>
        </p:nvPicPr>
        <p:blipFill>
          <a:blip r:embed="rId3"/>
          <a:stretch>
            <a:fillRect/>
          </a:stretch>
        </p:blipFill>
        <p:spPr>
          <a:xfrm>
            <a:off x="524328" y="2543068"/>
            <a:ext cx="4134758" cy="4134758"/>
          </a:xfrm>
          <a:prstGeom prst="rect">
            <a:avLst/>
          </a:prstGeom>
        </p:spPr>
      </p:pic>
      <p:sp>
        <p:nvSpPr>
          <p:cNvPr id="19" name="Rectangle 18">
            <a:extLst>
              <a:ext uri="{FF2B5EF4-FFF2-40B4-BE49-F238E27FC236}">
                <a16:creationId xmlns:a16="http://schemas.microsoft.com/office/drawing/2014/main" id="{1F60B006-E7AA-2D7C-54F7-4AB37AAAB5A2}"/>
              </a:ext>
            </a:extLst>
          </p:cNvPr>
          <p:cNvSpPr/>
          <p:nvPr/>
        </p:nvSpPr>
        <p:spPr>
          <a:xfrm>
            <a:off x="711200" y="6081486"/>
            <a:ext cx="2481943" cy="42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554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211699"/>
            <a:ext cx="6904315"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Introduction and Objective</a:t>
            </a:r>
            <a:endParaRPr lang="en-US" sz="4450" dirty="0"/>
          </a:p>
        </p:txBody>
      </p:sp>
      <p:sp>
        <p:nvSpPr>
          <p:cNvPr id="4" name="Shape 1"/>
          <p:cNvSpPr/>
          <p:nvPr/>
        </p:nvSpPr>
        <p:spPr>
          <a:xfrm>
            <a:off x="6280190" y="2515791"/>
            <a:ext cx="510302" cy="510302"/>
          </a:xfrm>
          <a:prstGeom prst="roundRect">
            <a:avLst>
              <a:gd name="adj" fmla="val 18669"/>
            </a:avLst>
          </a:prstGeom>
          <a:solidFill>
            <a:srgbClr val="DADBF1"/>
          </a:solidFill>
          <a:ln w="7620">
            <a:solidFill>
              <a:srgbClr val="C0C1D7"/>
            </a:solidFill>
            <a:prstDash val="solid"/>
          </a:ln>
        </p:spPr>
      </p:sp>
      <p:sp>
        <p:nvSpPr>
          <p:cNvPr id="5" name="Text 2"/>
          <p:cNvSpPr/>
          <p:nvPr/>
        </p:nvSpPr>
        <p:spPr>
          <a:xfrm>
            <a:off x="6466999" y="2600801"/>
            <a:ext cx="136565"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6" name="Text 3"/>
          <p:cNvSpPr/>
          <p:nvPr/>
        </p:nvSpPr>
        <p:spPr>
          <a:xfrm>
            <a:off x="7017306" y="2515791"/>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Problem Statement</a:t>
            </a:r>
            <a:endParaRPr lang="en-US" sz="2200" dirty="0"/>
          </a:p>
        </p:txBody>
      </p:sp>
      <p:sp>
        <p:nvSpPr>
          <p:cNvPr id="7" name="Text 4"/>
          <p:cNvSpPr/>
          <p:nvPr/>
        </p:nvSpPr>
        <p:spPr>
          <a:xfrm>
            <a:off x="7017306" y="3006209"/>
            <a:ext cx="6819305" cy="1814513"/>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college laundry room faces machine shortages and long wait times due to high Crowd and might lead to misuse of machines due to fluctuating demand. Predicting user demand patterns can help optimize machine usage, reduce wait times, and improve laundry room efficiency.</a:t>
            </a:r>
            <a:endParaRPr lang="en-US" sz="1750" dirty="0"/>
          </a:p>
        </p:txBody>
      </p:sp>
      <p:sp>
        <p:nvSpPr>
          <p:cNvPr id="8" name="Shape 5"/>
          <p:cNvSpPr/>
          <p:nvPr/>
        </p:nvSpPr>
        <p:spPr>
          <a:xfrm>
            <a:off x="6280190" y="5302687"/>
            <a:ext cx="510302" cy="510302"/>
          </a:xfrm>
          <a:prstGeom prst="roundRect">
            <a:avLst>
              <a:gd name="adj" fmla="val 18669"/>
            </a:avLst>
          </a:prstGeom>
          <a:solidFill>
            <a:srgbClr val="DADBF1"/>
          </a:solidFill>
          <a:ln w="7620">
            <a:solidFill>
              <a:srgbClr val="C0C1D7"/>
            </a:solidFill>
            <a:prstDash val="solid"/>
          </a:ln>
        </p:spPr>
      </p:sp>
      <p:sp>
        <p:nvSpPr>
          <p:cNvPr id="9" name="Text 6"/>
          <p:cNvSpPr/>
          <p:nvPr/>
        </p:nvSpPr>
        <p:spPr>
          <a:xfrm>
            <a:off x="6433304" y="5387697"/>
            <a:ext cx="204073"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0" name="Text 7"/>
          <p:cNvSpPr/>
          <p:nvPr/>
        </p:nvSpPr>
        <p:spPr>
          <a:xfrm>
            <a:off x="7017306" y="5302687"/>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Objective </a:t>
            </a:r>
            <a:endParaRPr lang="en-US" sz="2200" dirty="0"/>
          </a:p>
        </p:txBody>
      </p:sp>
      <p:sp>
        <p:nvSpPr>
          <p:cNvPr id="11" name="Text 8"/>
          <p:cNvSpPr/>
          <p:nvPr/>
        </p:nvSpPr>
        <p:spPr>
          <a:xfrm>
            <a:off x="7017306" y="5793105"/>
            <a:ext cx="6819305"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Develop a Model to that forecast user demand . Aiming to identify Peak usage time optimizing machine allocation.</a:t>
            </a:r>
            <a:endParaRPr lang="en-US" sz="1750" dirty="0"/>
          </a:p>
        </p:txBody>
      </p:sp>
      <p:sp>
        <p:nvSpPr>
          <p:cNvPr id="12" name="Text 9"/>
          <p:cNvSpPr/>
          <p:nvPr/>
        </p:nvSpPr>
        <p:spPr>
          <a:xfrm>
            <a:off x="7017306" y="6654998"/>
            <a:ext cx="6819305"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8" name="Rectangle 17">
            <a:extLst>
              <a:ext uri="{FF2B5EF4-FFF2-40B4-BE49-F238E27FC236}">
                <a16:creationId xmlns:a16="http://schemas.microsoft.com/office/drawing/2014/main" id="{3BA7962E-66A8-EB6F-CD60-11D3D2389F5B}"/>
              </a:ext>
            </a:extLst>
          </p:cNvPr>
          <p:cNvSpPr/>
          <p:nvPr/>
        </p:nvSpPr>
        <p:spPr>
          <a:xfrm>
            <a:off x="11004884" y="6833937"/>
            <a:ext cx="3513221" cy="128336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559237" y="982340"/>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Data Collection</a:t>
            </a:r>
            <a:endParaRPr lang="en-US" sz="4450" dirty="0"/>
          </a:p>
        </p:txBody>
      </p:sp>
      <p:sp>
        <p:nvSpPr>
          <p:cNvPr id="4" name="Shape 1"/>
          <p:cNvSpPr/>
          <p:nvPr/>
        </p:nvSpPr>
        <p:spPr>
          <a:xfrm>
            <a:off x="559237" y="2031281"/>
            <a:ext cx="3778210" cy="2819162"/>
          </a:xfrm>
          <a:prstGeom prst="roundRect">
            <a:avLst>
              <a:gd name="adj" fmla="val 3379"/>
            </a:avLst>
          </a:prstGeom>
          <a:solidFill>
            <a:srgbClr val="DADBF1"/>
          </a:solidFill>
          <a:ln w="7620">
            <a:solidFill>
              <a:srgbClr val="C0C1D7"/>
            </a:solidFill>
            <a:prstDash val="solid"/>
          </a:ln>
        </p:spPr>
      </p:sp>
      <p:sp>
        <p:nvSpPr>
          <p:cNvPr id="5" name="Text 2"/>
          <p:cNvSpPr/>
          <p:nvPr/>
        </p:nvSpPr>
        <p:spPr>
          <a:xfrm>
            <a:off x="793671" y="226571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Dataset Overview</a:t>
            </a:r>
            <a:endParaRPr lang="en-US" sz="2200" dirty="0"/>
          </a:p>
        </p:txBody>
      </p:sp>
      <p:sp>
        <p:nvSpPr>
          <p:cNvPr id="6" name="Text 3"/>
          <p:cNvSpPr/>
          <p:nvPr/>
        </p:nvSpPr>
        <p:spPr>
          <a:xfrm>
            <a:off x="793671" y="2603949"/>
            <a:ext cx="3195995"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Daily records, including user counts, timestamps, day of the week, time slot, weather conditions, and special days.</a:t>
            </a:r>
          </a:p>
          <a:p>
            <a:pPr marL="0" indent="0">
              <a:lnSpc>
                <a:spcPts val="2850"/>
              </a:lnSpc>
              <a:buNone/>
            </a:pPr>
            <a:r>
              <a:rPr lang="en-US" sz="1750" kern="0" spc="-36" dirty="0">
                <a:solidFill>
                  <a:srgbClr val="272525"/>
                </a:solidFill>
                <a:latin typeface="Inter" pitchFamily="34" charset="0"/>
                <a:ea typeface="Inter" pitchFamily="34" charset="-122"/>
              </a:rPr>
              <a:t>Small Dataset with less than 1000 points</a:t>
            </a:r>
            <a:endParaRPr lang="en-US" sz="1750" dirty="0"/>
          </a:p>
        </p:txBody>
      </p:sp>
      <p:sp>
        <p:nvSpPr>
          <p:cNvPr id="7" name="Shape 4"/>
          <p:cNvSpPr/>
          <p:nvPr/>
        </p:nvSpPr>
        <p:spPr>
          <a:xfrm>
            <a:off x="4450914" y="2031281"/>
            <a:ext cx="3664863" cy="2819162"/>
          </a:xfrm>
          <a:prstGeom prst="roundRect">
            <a:avLst>
              <a:gd name="adj" fmla="val 3379"/>
            </a:avLst>
          </a:prstGeom>
          <a:solidFill>
            <a:srgbClr val="DADBF1"/>
          </a:solidFill>
          <a:ln w="7620">
            <a:solidFill>
              <a:srgbClr val="C0C1D7"/>
            </a:solidFill>
            <a:prstDash val="solid"/>
          </a:ln>
        </p:spPr>
        <p:txBody>
          <a:bodyPr/>
          <a:lstStyle/>
          <a:p>
            <a:endParaRPr lang="en-IN" dirty="0"/>
          </a:p>
        </p:txBody>
      </p:sp>
      <p:sp>
        <p:nvSpPr>
          <p:cNvPr id="8" name="Text 5"/>
          <p:cNvSpPr/>
          <p:nvPr/>
        </p:nvSpPr>
        <p:spPr>
          <a:xfrm>
            <a:off x="4685348" y="226571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Key Features (Data Required)</a:t>
            </a:r>
            <a:endParaRPr lang="en-US" sz="2200" dirty="0"/>
          </a:p>
        </p:txBody>
      </p:sp>
      <p:sp>
        <p:nvSpPr>
          <p:cNvPr id="9" name="Text 6"/>
          <p:cNvSpPr/>
          <p:nvPr/>
        </p:nvSpPr>
        <p:spPr>
          <a:xfrm>
            <a:off x="4685348" y="2756133"/>
            <a:ext cx="3195995"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User Count   (Output variable)</a:t>
            </a:r>
            <a:endParaRPr lang="en-US" sz="1750" dirty="0"/>
          </a:p>
        </p:txBody>
      </p:sp>
      <p:sp>
        <p:nvSpPr>
          <p:cNvPr id="10" name="Text 7"/>
          <p:cNvSpPr/>
          <p:nvPr/>
        </p:nvSpPr>
        <p:spPr>
          <a:xfrm>
            <a:off x="4685348" y="3255124"/>
            <a:ext cx="3195995"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Date &amp; Time Slot (Input variable)</a:t>
            </a:r>
            <a:endParaRPr lang="en-US" sz="1750" dirty="0"/>
          </a:p>
        </p:txBody>
      </p:sp>
      <p:sp>
        <p:nvSpPr>
          <p:cNvPr id="11" name="Text 8"/>
          <p:cNvSpPr/>
          <p:nvPr/>
        </p:nvSpPr>
        <p:spPr>
          <a:xfrm>
            <a:off x="4685348" y="3754115"/>
            <a:ext cx="3195995"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Weather (Input variable)</a:t>
            </a:r>
            <a:endParaRPr lang="en-US" sz="1750" dirty="0"/>
          </a:p>
        </p:txBody>
      </p:sp>
      <p:sp>
        <p:nvSpPr>
          <p:cNvPr id="12" name="Text 9"/>
          <p:cNvSpPr/>
          <p:nvPr/>
        </p:nvSpPr>
        <p:spPr>
          <a:xfrm>
            <a:off x="4685348" y="4253106"/>
            <a:ext cx="3195995"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Special Day (Input Variable)</a:t>
            </a:r>
            <a:endParaRPr lang="en-US" sz="1750" dirty="0"/>
          </a:p>
        </p:txBody>
      </p:sp>
      <p:sp>
        <p:nvSpPr>
          <p:cNvPr id="13" name="Shape 10"/>
          <p:cNvSpPr/>
          <p:nvPr/>
        </p:nvSpPr>
        <p:spPr>
          <a:xfrm>
            <a:off x="559237" y="5077257"/>
            <a:ext cx="7556421" cy="1685092"/>
          </a:xfrm>
          <a:prstGeom prst="roundRect">
            <a:avLst>
              <a:gd name="adj" fmla="val 5654"/>
            </a:avLst>
          </a:prstGeom>
          <a:solidFill>
            <a:srgbClr val="DADBF1"/>
          </a:solidFill>
          <a:ln w="7620">
            <a:solidFill>
              <a:srgbClr val="C0C1D7"/>
            </a:solidFill>
            <a:prstDash val="solid"/>
          </a:ln>
        </p:spPr>
      </p:sp>
      <p:sp>
        <p:nvSpPr>
          <p:cNvPr id="14" name="Text 11"/>
          <p:cNvSpPr/>
          <p:nvPr/>
        </p:nvSpPr>
        <p:spPr>
          <a:xfrm>
            <a:off x="793671" y="5311691"/>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Data Sources</a:t>
            </a:r>
            <a:endParaRPr lang="en-US" sz="2200" dirty="0"/>
          </a:p>
        </p:txBody>
      </p:sp>
      <p:sp>
        <p:nvSpPr>
          <p:cNvPr id="15" name="Text 12"/>
          <p:cNvSpPr/>
          <p:nvPr/>
        </p:nvSpPr>
        <p:spPr>
          <a:xfrm>
            <a:off x="793671" y="5802109"/>
            <a:ext cx="7087553"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Data was collected from Hostel Laundry Logs. Cleaning and preprocessing steps were applied to ensure quality.</a:t>
            </a:r>
            <a:endParaRPr lang="en-US" sz="1750" dirty="0"/>
          </a:p>
        </p:txBody>
      </p:sp>
      <p:pic>
        <p:nvPicPr>
          <p:cNvPr id="17" name="Picture 16">
            <a:extLst>
              <a:ext uri="{FF2B5EF4-FFF2-40B4-BE49-F238E27FC236}">
                <a16:creationId xmlns:a16="http://schemas.microsoft.com/office/drawing/2014/main" id="{51CD5E7C-D1AE-1218-604A-0101FDDD852B}"/>
              </a:ext>
            </a:extLst>
          </p:cNvPr>
          <p:cNvPicPr>
            <a:picLocks noChangeAspect="1"/>
          </p:cNvPicPr>
          <p:nvPr/>
        </p:nvPicPr>
        <p:blipFill>
          <a:blip r:embed="rId3"/>
          <a:stretch>
            <a:fillRect/>
          </a:stretch>
        </p:blipFill>
        <p:spPr>
          <a:xfrm>
            <a:off x="8180999" y="1304645"/>
            <a:ext cx="6280308" cy="5802109"/>
          </a:xfrm>
          <a:prstGeom prst="rect">
            <a:avLst/>
          </a:prstGeom>
        </p:spPr>
      </p:pic>
      <p:sp>
        <p:nvSpPr>
          <p:cNvPr id="2" name="Rectangle 1">
            <a:extLst>
              <a:ext uri="{FF2B5EF4-FFF2-40B4-BE49-F238E27FC236}">
                <a16:creationId xmlns:a16="http://schemas.microsoft.com/office/drawing/2014/main" id="{39804681-9F70-01FD-C30B-AA20937312A1}"/>
              </a:ext>
            </a:extLst>
          </p:cNvPr>
          <p:cNvSpPr/>
          <p:nvPr/>
        </p:nvSpPr>
        <p:spPr>
          <a:xfrm>
            <a:off x="12254866" y="7327745"/>
            <a:ext cx="2261937" cy="83418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Data Preprocessing</a:t>
            </a:r>
            <a:endParaRPr lang="en-US" sz="4450" dirty="0"/>
          </a:p>
        </p:txBody>
      </p:sp>
      <p:sp>
        <p:nvSpPr>
          <p:cNvPr id="3" name="Text 1"/>
          <p:cNvSpPr/>
          <p:nvPr/>
        </p:nvSpPr>
        <p:spPr>
          <a:xfrm>
            <a:off x="793790" y="3634264"/>
            <a:ext cx="3209330"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Handling Missing Values</a:t>
            </a:r>
            <a:endParaRPr lang="en-US" sz="2200" dirty="0"/>
          </a:p>
        </p:txBody>
      </p:sp>
      <p:sp>
        <p:nvSpPr>
          <p:cNvPr id="4" name="Text 2"/>
          <p:cNvSpPr/>
          <p:nvPr/>
        </p:nvSpPr>
        <p:spPr>
          <a:xfrm>
            <a:off x="793790" y="4215408"/>
            <a:ext cx="3978116"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Forward fill and removed rows with too many missing values.</a:t>
            </a:r>
            <a:endParaRPr lang="en-US" sz="1750" dirty="0"/>
          </a:p>
        </p:txBody>
      </p:sp>
      <p:sp>
        <p:nvSpPr>
          <p:cNvPr id="5" name="Text 3"/>
          <p:cNvSpPr/>
          <p:nvPr/>
        </p:nvSpPr>
        <p:spPr>
          <a:xfrm>
            <a:off x="5332928" y="3634264"/>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Feature Engineering</a:t>
            </a:r>
            <a:endParaRPr lang="en-US" sz="2200" dirty="0"/>
          </a:p>
        </p:txBody>
      </p:sp>
      <p:sp>
        <p:nvSpPr>
          <p:cNvPr id="6" name="Text 4"/>
          <p:cNvSpPr/>
          <p:nvPr/>
        </p:nvSpPr>
        <p:spPr>
          <a:xfrm>
            <a:off x="5332928" y="4215408"/>
            <a:ext cx="3978116"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Date and Time were combined into a single Timestamp. Extracted new features like day of the week, hour, and month.</a:t>
            </a:r>
            <a:endParaRPr lang="en-US" sz="1750" dirty="0"/>
          </a:p>
        </p:txBody>
      </p:sp>
      <p:sp>
        <p:nvSpPr>
          <p:cNvPr id="7" name="Text 5"/>
          <p:cNvSpPr/>
          <p:nvPr/>
        </p:nvSpPr>
        <p:spPr>
          <a:xfrm>
            <a:off x="9872067" y="3634264"/>
            <a:ext cx="3978116" cy="708660"/>
          </a:xfrm>
          <a:prstGeom prst="rect">
            <a:avLst/>
          </a:prstGeom>
          <a:noFill/>
          <a:ln/>
        </p:spPr>
        <p:txBody>
          <a:bodyPr wrap="squar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Data Discretization</a:t>
            </a:r>
            <a:endParaRPr lang="en-US" sz="2200" dirty="0"/>
          </a:p>
        </p:txBody>
      </p:sp>
      <p:sp>
        <p:nvSpPr>
          <p:cNvPr id="8" name="Text 6"/>
          <p:cNvSpPr/>
          <p:nvPr/>
        </p:nvSpPr>
        <p:spPr>
          <a:xfrm>
            <a:off x="9858494" y="4170595"/>
            <a:ext cx="3978116"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Features like time slot and User Count where Discretized to form new features for better understanding and categorization . </a:t>
            </a:r>
            <a:endParaRPr lang="en-US" sz="1750" dirty="0"/>
          </a:p>
        </p:txBody>
      </p:sp>
      <p:sp>
        <p:nvSpPr>
          <p:cNvPr id="9" name="Rectangle 8">
            <a:extLst>
              <a:ext uri="{FF2B5EF4-FFF2-40B4-BE49-F238E27FC236}">
                <a16:creationId xmlns:a16="http://schemas.microsoft.com/office/drawing/2014/main" id="{48D850F4-1423-43B5-4D3E-8253C505279B}"/>
              </a:ext>
            </a:extLst>
          </p:cNvPr>
          <p:cNvSpPr/>
          <p:nvPr/>
        </p:nvSpPr>
        <p:spPr>
          <a:xfrm>
            <a:off x="12559060" y="7647295"/>
            <a:ext cx="1957137" cy="4973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510308"/>
            <a:ext cx="8354854"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Exploratory Data Analysis (EDA)</a:t>
            </a:r>
            <a:endParaRPr lang="en-US" sz="4450" dirty="0"/>
          </a:p>
        </p:txBody>
      </p:sp>
      <p:pic>
        <p:nvPicPr>
          <p:cNvPr id="3" name="Image 0" descr="preencoded.png"/>
          <p:cNvPicPr>
            <a:picLocks noChangeAspect="1"/>
          </p:cNvPicPr>
          <p:nvPr/>
        </p:nvPicPr>
        <p:blipFill>
          <a:blip r:embed="rId3"/>
          <a:stretch>
            <a:fillRect/>
          </a:stretch>
        </p:blipFill>
        <p:spPr>
          <a:xfrm>
            <a:off x="793790" y="2672715"/>
            <a:ext cx="4120753" cy="2546747"/>
          </a:xfrm>
          <a:prstGeom prst="rect">
            <a:avLst/>
          </a:prstGeom>
        </p:spPr>
      </p:pic>
      <p:sp>
        <p:nvSpPr>
          <p:cNvPr id="4" name="Text 1"/>
          <p:cNvSpPr/>
          <p:nvPr/>
        </p:nvSpPr>
        <p:spPr>
          <a:xfrm>
            <a:off x="832366" y="5502950"/>
            <a:ext cx="4043482" cy="354330"/>
          </a:xfrm>
          <a:prstGeom prst="rect">
            <a:avLst/>
          </a:prstGeom>
          <a:noFill/>
          <a:ln/>
        </p:spPr>
        <p:txBody>
          <a:bodyPr wrap="none" lIns="0" tIns="0" rIns="0" bIns="0" rtlCol="0" anchor="t"/>
          <a:lstStyle/>
          <a:p>
            <a:pPr marL="0" indent="0" algn="ctr">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User Count by Day of the Week</a:t>
            </a:r>
            <a:endParaRPr lang="en-US" sz="2200" dirty="0"/>
          </a:p>
        </p:txBody>
      </p:sp>
      <p:sp>
        <p:nvSpPr>
          <p:cNvPr id="5" name="Text 2"/>
          <p:cNvSpPr/>
          <p:nvPr/>
        </p:nvSpPr>
        <p:spPr>
          <a:xfrm>
            <a:off x="793790" y="5993368"/>
            <a:ext cx="4120753" cy="725805"/>
          </a:xfrm>
          <a:prstGeom prst="rect">
            <a:avLst/>
          </a:prstGeom>
          <a:noFill/>
          <a:ln/>
        </p:spPr>
        <p:txBody>
          <a:bodyPr wrap="square" lIns="0" tIns="0" rIns="0" bIns="0" rtlCol="0" anchor="t"/>
          <a:lstStyle/>
          <a:p>
            <a:pPr marL="0" indent="0" algn="ctr">
              <a:lnSpc>
                <a:spcPts val="2850"/>
              </a:lnSpc>
              <a:buNone/>
            </a:pPr>
            <a:r>
              <a:rPr lang="en-US" sz="1750" kern="0" spc="-36" dirty="0">
                <a:solidFill>
                  <a:srgbClr val="272525"/>
                </a:solidFill>
                <a:latin typeface="Inter" pitchFamily="34" charset="0"/>
                <a:ea typeface="Inter" pitchFamily="34" charset="-122"/>
                <a:cs typeface="Inter" pitchFamily="34" charset="-120"/>
              </a:rPr>
              <a:t>Weekends have a significantly higher user count.</a:t>
            </a:r>
            <a:endParaRPr lang="en-US" sz="1750" dirty="0"/>
          </a:p>
        </p:txBody>
      </p:sp>
      <p:pic>
        <p:nvPicPr>
          <p:cNvPr id="6" name="Image 1" descr="preencoded.png"/>
          <p:cNvPicPr>
            <a:picLocks noChangeAspect="1"/>
          </p:cNvPicPr>
          <p:nvPr/>
        </p:nvPicPr>
        <p:blipFill>
          <a:blip r:embed="rId4"/>
          <a:stretch>
            <a:fillRect/>
          </a:stretch>
        </p:blipFill>
        <p:spPr>
          <a:xfrm>
            <a:off x="5254704" y="2672715"/>
            <a:ext cx="4120872" cy="2546866"/>
          </a:xfrm>
          <a:prstGeom prst="rect">
            <a:avLst/>
          </a:prstGeom>
        </p:spPr>
      </p:pic>
      <p:sp>
        <p:nvSpPr>
          <p:cNvPr id="7" name="Text 3"/>
          <p:cNvSpPr/>
          <p:nvPr/>
        </p:nvSpPr>
        <p:spPr>
          <a:xfrm>
            <a:off x="5575340" y="5503069"/>
            <a:ext cx="3479483" cy="354330"/>
          </a:xfrm>
          <a:prstGeom prst="rect">
            <a:avLst/>
          </a:prstGeom>
          <a:noFill/>
          <a:ln/>
        </p:spPr>
        <p:txBody>
          <a:bodyPr wrap="none" lIns="0" tIns="0" rIns="0" bIns="0" rtlCol="0" anchor="t"/>
          <a:lstStyle/>
          <a:p>
            <a:pPr marL="0" indent="0" algn="ctr">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User Count by Time Period</a:t>
            </a:r>
            <a:endParaRPr lang="en-US" sz="2200" dirty="0"/>
          </a:p>
        </p:txBody>
      </p:sp>
      <p:sp>
        <p:nvSpPr>
          <p:cNvPr id="8" name="Text 4"/>
          <p:cNvSpPr/>
          <p:nvPr/>
        </p:nvSpPr>
        <p:spPr>
          <a:xfrm>
            <a:off x="5254704" y="5993487"/>
            <a:ext cx="4120872" cy="725805"/>
          </a:xfrm>
          <a:prstGeom prst="rect">
            <a:avLst/>
          </a:prstGeom>
          <a:noFill/>
          <a:ln/>
        </p:spPr>
        <p:txBody>
          <a:bodyPr wrap="square" lIns="0" tIns="0" rIns="0" bIns="0" rtlCol="0" anchor="t"/>
          <a:lstStyle/>
          <a:p>
            <a:pPr marL="0" indent="0" algn="ctr">
              <a:lnSpc>
                <a:spcPts val="2850"/>
              </a:lnSpc>
              <a:buNone/>
            </a:pPr>
            <a:r>
              <a:rPr lang="en-US" sz="1750" kern="0" spc="-36" dirty="0">
                <a:solidFill>
                  <a:srgbClr val="272525"/>
                </a:solidFill>
                <a:latin typeface="Inter" pitchFamily="34" charset="0"/>
                <a:ea typeface="Inter" pitchFamily="34" charset="-122"/>
                <a:cs typeface="Inter" pitchFamily="34" charset="-120"/>
              </a:rPr>
              <a:t>Usage peaks around mid-morning and early evening.</a:t>
            </a:r>
            <a:endParaRPr lang="en-US" sz="1750" dirty="0"/>
          </a:p>
        </p:txBody>
      </p:sp>
      <p:pic>
        <p:nvPicPr>
          <p:cNvPr id="9" name="Image 2" descr="preencoded.png"/>
          <p:cNvPicPr>
            <a:picLocks noChangeAspect="1"/>
          </p:cNvPicPr>
          <p:nvPr/>
        </p:nvPicPr>
        <p:blipFill>
          <a:blip r:embed="rId5"/>
          <a:stretch>
            <a:fillRect/>
          </a:stretch>
        </p:blipFill>
        <p:spPr>
          <a:xfrm>
            <a:off x="9715738" y="2672715"/>
            <a:ext cx="4120753" cy="2546747"/>
          </a:xfrm>
          <a:prstGeom prst="rect">
            <a:avLst/>
          </a:prstGeom>
        </p:spPr>
      </p:pic>
      <p:sp>
        <p:nvSpPr>
          <p:cNvPr id="10" name="Text 5"/>
          <p:cNvSpPr/>
          <p:nvPr/>
        </p:nvSpPr>
        <p:spPr>
          <a:xfrm>
            <a:off x="9763006" y="5502950"/>
            <a:ext cx="4026218" cy="354330"/>
          </a:xfrm>
          <a:prstGeom prst="rect">
            <a:avLst/>
          </a:prstGeom>
          <a:noFill/>
          <a:ln/>
        </p:spPr>
        <p:txBody>
          <a:bodyPr wrap="none" lIns="0" tIns="0" rIns="0" bIns="0" rtlCol="0" anchor="t"/>
          <a:lstStyle/>
          <a:p>
            <a:pPr marL="0" indent="0" algn="ctr">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Effect of Weather and Holidays</a:t>
            </a:r>
            <a:endParaRPr lang="en-US" sz="2200" dirty="0"/>
          </a:p>
        </p:txBody>
      </p:sp>
      <p:sp>
        <p:nvSpPr>
          <p:cNvPr id="11" name="Text 6"/>
          <p:cNvSpPr/>
          <p:nvPr/>
        </p:nvSpPr>
        <p:spPr>
          <a:xfrm>
            <a:off x="9715738" y="5993368"/>
            <a:ext cx="4120753" cy="725805"/>
          </a:xfrm>
          <a:prstGeom prst="rect">
            <a:avLst/>
          </a:prstGeom>
          <a:noFill/>
          <a:ln/>
        </p:spPr>
        <p:txBody>
          <a:bodyPr wrap="square" lIns="0" tIns="0" rIns="0" bIns="0" rtlCol="0" anchor="t"/>
          <a:lstStyle/>
          <a:p>
            <a:pPr marL="0" indent="0" algn="ctr">
              <a:lnSpc>
                <a:spcPts val="2850"/>
              </a:lnSpc>
              <a:buNone/>
            </a:pPr>
            <a:r>
              <a:rPr lang="en-US" sz="1750" kern="0" spc="-36" dirty="0">
                <a:solidFill>
                  <a:srgbClr val="272525"/>
                </a:solidFill>
                <a:latin typeface="Inter" pitchFamily="34" charset="0"/>
                <a:ea typeface="Inter" pitchFamily="34" charset="-122"/>
                <a:cs typeface="Inter" pitchFamily="34" charset="-120"/>
              </a:rPr>
              <a:t>Special days like holidays or sunny weather tend to see higher usage.</a:t>
            </a:r>
            <a:endParaRPr lang="en-US" sz="1750" dirty="0"/>
          </a:p>
        </p:txBody>
      </p:sp>
      <p:sp>
        <p:nvSpPr>
          <p:cNvPr id="12" name="Rectangle 11">
            <a:extLst>
              <a:ext uri="{FF2B5EF4-FFF2-40B4-BE49-F238E27FC236}">
                <a16:creationId xmlns:a16="http://schemas.microsoft.com/office/drawing/2014/main" id="{8262CB98-0B27-CB84-603A-E20434602A69}"/>
              </a:ext>
            </a:extLst>
          </p:cNvPr>
          <p:cNvSpPr/>
          <p:nvPr/>
        </p:nvSpPr>
        <p:spPr>
          <a:xfrm>
            <a:off x="12785557" y="7716253"/>
            <a:ext cx="1732547" cy="46522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03050" y="292692"/>
            <a:ext cx="75564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Feature Selection and Model Selection</a:t>
            </a:r>
            <a:endParaRPr lang="en-US" sz="4450" dirty="0"/>
          </a:p>
        </p:txBody>
      </p:sp>
      <p:sp>
        <p:nvSpPr>
          <p:cNvPr id="4" name="Shape 1"/>
          <p:cNvSpPr/>
          <p:nvPr/>
        </p:nvSpPr>
        <p:spPr>
          <a:xfrm>
            <a:off x="6295430" y="1786958"/>
            <a:ext cx="7556421" cy="2979420"/>
          </a:xfrm>
          <a:prstGeom prst="roundRect">
            <a:avLst>
              <a:gd name="adj" fmla="val 3198"/>
            </a:avLst>
          </a:prstGeom>
          <a:noFill/>
          <a:ln w="7620">
            <a:solidFill>
              <a:srgbClr val="000000">
                <a:alpha val="8000"/>
              </a:srgbClr>
            </a:solidFill>
            <a:prstDash val="solid"/>
          </a:ln>
        </p:spPr>
      </p:sp>
      <p:sp>
        <p:nvSpPr>
          <p:cNvPr id="5" name="Shape 2"/>
          <p:cNvSpPr/>
          <p:nvPr/>
        </p:nvSpPr>
        <p:spPr>
          <a:xfrm>
            <a:off x="6274022" y="1794578"/>
            <a:ext cx="7541181" cy="650319"/>
          </a:xfrm>
          <a:prstGeom prst="rect">
            <a:avLst/>
          </a:prstGeom>
          <a:solidFill>
            <a:srgbClr val="FFFFFF">
              <a:alpha val="4000"/>
            </a:srgbClr>
          </a:solidFill>
          <a:ln/>
        </p:spPr>
      </p:sp>
      <p:sp>
        <p:nvSpPr>
          <p:cNvPr id="6" name="Text 3"/>
          <p:cNvSpPr/>
          <p:nvPr/>
        </p:nvSpPr>
        <p:spPr>
          <a:xfrm>
            <a:off x="6529983" y="1938287"/>
            <a:ext cx="2901315"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Feature</a:t>
            </a:r>
            <a:endParaRPr lang="en-US" sz="1750" dirty="0"/>
          </a:p>
        </p:txBody>
      </p:sp>
      <p:sp>
        <p:nvSpPr>
          <p:cNvPr id="7" name="Text 4"/>
          <p:cNvSpPr/>
          <p:nvPr/>
        </p:nvSpPr>
        <p:spPr>
          <a:xfrm>
            <a:off x="9892546" y="1938287"/>
            <a:ext cx="3724870"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Significance</a:t>
            </a:r>
            <a:endParaRPr lang="en-US" sz="1750" dirty="0"/>
          </a:p>
        </p:txBody>
      </p:sp>
      <p:sp>
        <p:nvSpPr>
          <p:cNvPr id="8" name="Shape 5"/>
          <p:cNvSpPr/>
          <p:nvPr/>
        </p:nvSpPr>
        <p:spPr>
          <a:xfrm>
            <a:off x="6303050" y="2444898"/>
            <a:ext cx="7541181" cy="650319"/>
          </a:xfrm>
          <a:prstGeom prst="rect">
            <a:avLst/>
          </a:prstGeom>
          <a:solidFill>
            <a:srgbClr val="000000">
              <a:alpha val="4000"/>
            </a:srgbClr>
          </a:solidFill>
          <a:ln/>
        </p:spPr>
      </p:sp>
      <p:sp>
        <p:nvSpPr>
          <p:cNvPr id="9" name="Text 6"/>
          <p:cNvSpPr/>
          <p:nvPr/>
        </p:nvSpPr>
        <p:spPr>
          <a:xfrm>
            <a:off x="6529983" y="2588606"/>
            <a:ext cx="2901315"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Day of the Week</a:t>
            </a:r>
            <a:endParaRPr lang="en-US" sz="1750" dirty="0"/>
          </a:p>
        </p:txBody>
      </p:sp>
      <p:sp>
        <p:nvSpPr>
          <p:cNvPr id="10" name="Text 7"/>
          <p:cNvSpPr/>
          <p:nvPr/>
        </p:nvSpPr>
        <p:spPr>
          <a:xfrm>
            <a:off x="9892546" y="2588606"/>
            <a:ext cx="3724870"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Certain days are busier than others.</a:t>
            </a:r>
            <a:endParaRPr lang="en-US" sz="1750" dirty="0"/>
          </a:p>
        </p:txBody>
      </p:sp>
      <p:sp>
        <p:nvSpPr>
          <p:cNvPr id="11" name="Shape 8"/>
          <p:cNvSpPr/>
          <p:nvPr/>
        </p:nvSpPr>
        <p:spPr>
          <a:xfrm>
            <a:off x="6303050" y="3095217"/>
            <a:ext cx="7541181" cy="650319"/>
          </a:xfrm>
          <a:prstGeom prst="rect">
            <a:avLst/>
          </a:prstGeom>
          <a:solidFill>
            <a:srgbClr val="FFFFFF">
              <a:alpha val="4000"/>
            </a:srgbClr>
          </a:solidFill>
          <a:ln/>
        </p:spPr>
      </p:sp>
      <p:sp>
        <p:nvSpPr>
          <p:cNvPr id="12" name="Text 9"/>
          <p:cNvSpPr/>
          <p:nvPr/>
        </p:nvSpPr>
        <p:spPr>
          <a:xfrm>
            <a:off x="6529983" y="3238926"/>
            <a:ext cx="2901315"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Hour</a:t>
            </a:r>
            <a:endParaRPr lang="en-US" sz="1750" dirty="0"/>
          </a:p>
        </p:txBody>
      </p:sp>
      <p:sp>
        <p:nvSpPr>
          <p:cNvPr id="13" name="Text 10"/>
          <p:cNvSpPr/>
          <p:nvPr/>
        </p:nvSpPr>
        <p:spPr>
          <a:xfrm>
            <a:off x="9892546" y="3238926"/>
            <a:ext cx="3724870"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Helps capture peak times of day.</a:t>
            </a:r>
            <a:endParaRPr lang="en-US" sz="1750" dirty="0"/>
          </a:p>
        </p:txBody>
      </p:sp>
      <p:sp>
        <p:nvSpPr>
          <p:cNvPr id="14" name="Shape 11"/>
          <p:cNvSpPr/>
          <p:nvPr/>
        </p:nvSpPr>
        <p:spPr>
          <a:xfrm>
            <a:off x="6303050" y="3745536"/>
            <a:ext cx="7541181" cy="1013222"/>
          </a:xfrm>
          <a:prstGeom prst="rect">
            <a:avLst/>
          </a:prstGeom>
          <a:solidFill>
            <a:srgbClr val="000000">
              <a:alpha val="4000"/>
            </a:srgbClr>
          </a:solidFill>
          <a:ln/>
        </p:spPr>
      </p:sp>
      <p:sp>
        <p:nvSpPr>
          <p:cNvPr id="15" name="Text 12"/>
          <p:cNvSpPr/>
          <p:nvPr/>
        </p:nvSpPr>
        <p:spPr>
          <a:xfrm>
            <a:off x="6529983" y="3889245"/>
            <a:ext cx="2901315"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Weather &amp; Special Days</a:t>
            </a:r>
            <a:endParaRPr lang="en-US" sz="1750" dirty="0"/>
          </a:p>
        </p:txBody>
      </p:sp>
      <p:sp>
        <p:nvSpPr>
          <p:cNvPr id="16" name="Text 13"/>
          <p:cNvSpPr/>
          <p:nvPr/>
        </p:nvSpPr>
        <p:spPr>
          <a:xfrm>
            <a:off x="9892546" y="3889245"/>
            <a:ext cx="3724870"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Special days and weather can influence user behavior.</a:t>
            </a:r>
            <a:endParaRPr lang="en-US" sz="1750" dirty="0"/>
          </a:p>
        </p:txBody>
      </p:sp>
      <p:sp>
        <p:nvSpPr>
          <p:cNvPr id="19" name="Rectangle 18">
            <a:extLst>
              <a:ext uri="{FF2B5EF4-FFF2-40B4-BE49-F238E27FC236}">
                <a16:creationId xmlns:a16="http://schemas.microsoft.com/office/drawing/2014/main" id="{CBDBB1C0-16EC-276F-B429-44E46EBA0FCB}"/>
              </a:ext>
            </a:extLst>
          </p:cNvPr>
          <p:cNvSpPr/>
          <p:nvPr/>
        </p:nvSpPr>
        <p:spPr>
          <a:xfrm>
            <a:off x="11598442" y="7212962"/>
            <a:ext cx="2903621" cy="96252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0F2A223-8AFC-FF43-48ED-AD467E4990E0}"/>
              </a:ext>
            </a:extLst>
          </p:cNvPr>
          <p:cNvSpPr txBox="1"/>
          <p:nvPr/>
        </p:nvSpPr>
        <p:spPr>
          <a:xfrm>
            <a:off x="6274022" y="4899101"/>
            <a:ext cx="7512154" cy="584775"/>
          </a:xfrm>
          <a:prstGeom prst="rect">
            <a:avLst/>
          </a:prstGeom>
          <a:noFill/>
        </p:spPr>
        <p:txBody>
          <a:bodyPr wrap="square" rtlCol="0">
            <a:spAutoFit/>
          </a:bodyPr>
          <a:lstStyle/>
          <a:p>
            <a:r>
              <a:rPr lang="en-IN" sz="3200" b="1" dirty="0">
                <a:latin typeface="Inter Bold"/>
              </a:rPr>
              <a:t>Model Selected –Linear Regression . Why ?</a:t>
            </a:r>
          </a:p>
        </p:txBody>
      </p:sp>
      <p:sp>
        <p:nvSpPr>
          <p:cNvPr id="31" name="TextBox 30">
            <a:extLst>
              <a:ext uri="{FF2B5EF4-FFF2-40B4-BE49-F238E27FC236}">
                <a16:creationId xmlns:a16="http://schemas.microsoft.com/office/drawing/2014/main" id="{21F70471-93D5-40D4-4E81-D65E281C7366}"/>
              </a:ext>
            </a:extLst>
          </p:cNvPr>
          <p:cNvSpPr txBox="1"/>
          <p:nvPr/>
        </p:nvSpPr>
        <p:spPr>
          <a:xfrm>
            <a:off x="6303050" y="5660170"/>
            <a:ext cx="7314366" cy="1429622"/>
          </a:xfrm>
          <a:prstGeom prst="rect">
            <a:avLst/>
          </a:prstGeom>
          <a:noFill/>
        </p:spPr>
        <p:txBody>
          <a:bodyPr wrap="square" rtlCol="0">
            <a:spAutoFit/>
          </a:bodyPr>
          <a:lstStyle/>
          <a:p>
            <a:pPr>
              <a:lnSpc>
                <a:spcPct val="150000"/>
              </a:lnSpc>
            </a:pPr>
            <a:r>
              <a:rPr lang="en-IN" sz="2000" b="1" dirty="0">
                <a:latin typeface="Inter"/>
              </a:rPr>
              <a:t>Simple and Interpretable </a:t>
            </a:r>
            <a:r>
              <a:rPr lang="en-IN" sz="2000" dirty="0">
                <a:latin typeface="Inter"/>
              </a:rPr>
              <a:t>: Can capture simple linear relationships.</a:t>
            </a:r>
          </a:p>
          <a:p>
            <a:pPr>
              <a:lnSpc>
                <a:spcPct val="150000"/>
              </a:lnSpc>
            </a:pPr>
            <a:r>
              <a:rPr lang="en-IN" sz="2000" b="1" dirty="0"/>
              <a:t>Continuous Output : </a:t>
            </a:r>
            <a:r>
              <a:rPr lang="en-IN" sz="2000" dirty="0"/>
              <a:t>The continuous nature of output (User Count)</a:t>
            </a:r>
          </a:p>
          <a:p>
            <a:pPr>
              <a:lnSpc>
                <a:spcPct val="150000"/>
              </a:lnSpc>
            </a:pPr>
            <a:r>
              <a:rPr lang="en-US" sz="2000" b="1" dirty="0"/>
              <a:t>Efficiency on Small to Medium-Sized Datasets</a:t>
            </a:r>
            <a:endParaRPr lang="en-IN" sz="2000" b="1" dirty="0">
              <a:latin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3345"/>
            <a:ext cx="5486400" cy="8229600"/>
          </a:xfrm>
          <a:prstGeom prst="rect">
            <a:avLst/>
          </a:prstGeom>
        </p:spPr>
      </p:pic>
      <p:sp>
        <p:nvSpPr>
          <p:cNvPr id="3" name="Text 0"/>
          <p:cNvSpPr/>
          <p:nvPr/>
        </p:nvSpPr>
        <p:spPr>
          <a:xfrm>
            <a:off x="6280190" y="868561"/>
            <a:ext cx="7056834"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Model Training and Testing</a:t>
            </a:r>
            <a:endParaRPr lang="en-US" sz="4450" dirty="0"/>
          </a:p>
        </p:txBody>
      </p:sp>
      <p:pic>
        <p:nvPicPr>
          <p:cNvPr id="4" name="Image 1" descr="preencoded.png"/>
          <p:cNvPicPr>
            <a:picLocks noChangeAspect="1"/>
          </p:cNvPicPr>
          <p:nvPr/>
        </p:nvPicPr>
        <p:blipFill>
          <a:blip r:embed="rId4"/>
          <a:stretch>
            <a:fillRect/>
          </a:stretch>
        </p:blipFill>
        <p:spPr>
          <a:xfrm>
            <a:off x="6280190" y="1917502"/>
            <a:ext cx="1134070" cy="1814513"/>
          </a:xfrm>
          <a:prstGeom prst="rect">
            <a:avLst/>
          </a:prstGeom>
        </p:spPr>
      </p:pic>
      <p:sp>
        <p:nvSpPr>
          <p:cNvPr id="5" name="Text 1"/>
          <p:cNvSpPr/>
          <p:nvPr/>
        </p:nvSpPr>
        <p:spPr>
          <a:xfrm>
            <a:off x="7754422" y="2144316"/>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Train-Test Split</a:t>
            </a:r>
            <a:endParaRPr lang="en-US" sz="2200" dirty="0"/>
          </a:p>
        </p:txBody>
      </p:sp>
      <p:sp>
        <p:nvSpPr>
          <p:cNvPr id="6" name="Text 2"/>
          <p:cNvSpPr/>
          <p:nvPr/>
        </p:nvSpPr>
        <p:spPr>
          <a:xfrm>
            <a:off x="7754422" y="2634734"/>
            <a:ext cx="60821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data was split into 80% training and 20% testing sets.</a:t>
            </a:r>
            <a:endParaRPr lang="en-US" sz="1750" dirty="0"/>
          </a:p>
        </p:txBody>
      </p:sp>
      <p:pic>
        <p:nvPicPr>
          <p:cNvPr id="7" name="Image 2" descr="preencoded.png"/>
          <p:cNvPicPr>
            <a:picLocks noChangeAspect="1"/>
          </p:cNvPicPr>
          <p:nvPr/>
        </p:nvPicPr>
        <p:blipFill>
          <a:blip r:embed="rId5"/>
          <a:stretch>
            <a:fillRect/>
          </a:stretch>
        </p:blipFill>
        <p:spPr>
          <a:xfrm>
            <a:off x="6280190" y="3732014"/>
            <a:ext cx="1134070" cy="1814513"/>
          </a:xfrm>
          <a:prstGeom prst="rect">
            <a:avLst/>
          </a:prstGeom>
        </p:spPr>
      </p:pic>
      <p:sp>
        <p:nvSpPr>
          <p:cNvPr id="8" name="Text 3"/>
          <p:cNvSpPr/>
          <p:nvPr/>
        </p:nvSpPr>
        <p:spPr>
          <a:xfrm>
            <a:off x="7754422" y="3958828"/>
            <a:ext cx="3088719"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Feature Scaling Applied</a:t>
            </a:r>
            <a:endParaRPr lang="en-US" sz="2200" dirty="0"/>
          </a:p>
        </p:txBody>
      </p:sp>
      <p:sp>
        <p:nvSpPr>
          <p:cNvPr id="9" name="Text 4"/>
          <p:cNvSpPr/>
          <p:nvPr/>
        </p:nvSpPr>
        <p:spPr>
          <a:xfrm>
            <a:off x="7754422" y="4449247"/>
            <a:ext cx="60821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StandardScaler was applied to numeric features. (Trivial In this case)</a:t>
            </a:r>
            <a:endParaRPr lang="en-US" sz="1750" dirty="0"/>
          </a:p>
        </p:txBody>
      </p:sp>
      <p:sp>
        <p:nvSpPr>
          <p:cNvPr id="10" name="Text 5"/>
          <p:cNvSpPr/>
          <p:nvPr/>
        </p:nvSpPr>
        <p:spPr>
          <a:xfrm>
            <a:off x="7754422" y="4948238"/>
            <a:ext cx="6082189"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11" name="Image 3" descr="preencoded.png"/>
          <p:cNvPicPr>
            <a:picLocks noChangeAspect="1"/>
          </p:cNvPicPr>
          <p:nvPr/>
        </p:nvPicPr>
        <p:blipFill>
          <a:blip r:embed="rId6"/>
          <a:stretch>
            <a:fillRect/>
          </a:stretch>
        </p:blipFill>
        <p:spPr>
          <a:xfrm>
            <a:off x="6280190" y="5546527"/>
            <a:ext cx="1134070" cy="1814513"/>
          </a:xfrm>
          <a:prstGeom prst="rect">
            <a:avLst/>
          </a:prstGeom>
        </p:spPr>
      </p:pic>
      <p:sp>
        <p:nvSpPr>
          <p:cNvPr id="12" name="Text 6"/>
          <p:cNvSpPr/>
          <p:nvPr/>
        </p:nvSpPr>
        <p:spPr>
          <a:xfrm>
            <a:off x="7754422" y="5773341"/>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Model Training</a:t>
            </a:r>
            <a:endParaRPr lang="en-US" sz="2200" dirty="0"/>
          </a:p>
        </p:txBody>
      </p:sp>
      <p:sp>
        <p:nvSpPr>
          <p:cNvPr id="13" name="Text 7"/>
          <p:cNvSpPr/>
          <p:nvPr/>
        </p:nvSpPr>
        <p:spPr>
          <a:xfrm>
            <a:off x="7754422" y="6263759"/>
            <a:ext cx="6082189"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Trained the Linear Regression model on Scaled values.</a:t>
            </a:r>
            <a:endParaRPr lang="en-US" sz="1750" dirty="0"/>
          </a:p>
        </p:txBody>
      </p:sp>
      <p:sp>
        <p:nvSpPr>
          <p:cNvPr id="14" name="Rectangle 13">
            <a:extLst>
              <a:ext uri="{FF2B5EF4-FFF2-40B4-BE49-F238E27FC236}">
                <a16:creationId xmlns:a16="http://schemas.microsoft.com/office/drawing/2014/main" id="{AA801F0E-66CB-FDAC-0A75-5B5FFB082263}"/>
              </a:ext>
            </a:extLst>
          </p:cNvPr>
          <p:cNvSpPr/>
          <p:nvPr/>
        </p:nvSpPr>
        <p:spPr>
          <a:xfrm>
            <a:off x="12644234" y="7489371"/>
            <a:ext cx="1857829" cy="624115"/>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 0"/>
          <p:cNvSpPr/>
          <p:nvPr/>
        </p:nvSpPr>
        <p:spPr>
          <a:xfrm>
            <a:off x="6093023" y="234589"/>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Possible Solutions</a:t>
            </a:r>
            <a:endParaRPr lang="en-US" sz="4450" dirty="0"/>
          </a:p>
        </p:txBody>
      </p:sp>
      <p:sp>
        <p:nvSpPr>
          <p:cNvPr id="4" name="Shape 1"/>
          <p:cNvSpPr/>
          <p:nvPr/>
        </p:nvSpPr>
        <p:spPr>
          <a:xfrm>
            <a:off x="6247923" y="1011412"/>
            <a:ext cx="45719" cy="4132654"/>
          </a:xfrm>
          <a:prstGeom prst="roundRect">
            <a:avLst>
              <a:gd name="adj" fmla="val 312558"/>
            </a:avLst>
          </a:prstGeom>
          <a:solidFill>
            <a:srgbClr val="C0C1D7"/>
          </a:solidFill>
          <a:ln/>
        </p:spPr>
      </p:sp>
      <p:sp>
        <p:nvSpPr>
          <p:cNvPr id="5" name="Shape 2"/>
          <p:cNvSpPr/>
          <p:nvPr/>
        </p:nvSpPr>
        <p:spPr>
          <a:xfrm>
            <a:off x="6487835" y="1860426"/>
            <a:ext cx="793790" cy="30480"/>
          </a:xfrm>
          <a:prstGeom prst="roundRect">
            <a:avLst>
              <a:gd name="adj" fmla="val 312558"/>
            </a:avLst>
          </a:prstGeom>
          <a:solidFill>
            <a:srgbClr val="C0C1D7"/>
          </a:solidFill>
          <a:ln/>
        </p:spPr>
      </p:sp>
      <p:sp>
        <p:nvSpPr>
          <p:cNvPr id="6" name="Shape 3"/>
          <p:cNvSpPr/>
          <p:nvPr/>
        </p:nvSpPr>
        <p:spPr>
          <a:xfrm>
            <a:off x="6008013" y="1620515"/>
            <a:ext cx="510302" cy="510302"/>
          </a:xfrm>
          <a:prstGeom prst="roundRect">
            <a:avLst>
              <a:gd name="adj" fmla="val 18669"/>
            </a:avLst>
          </a:prstGeom>
          <a:solidFill>
            <a:srgbClr val="DADBF1"/>
          </a:solidFill>
          <a:ln w="7620">
            <a:solidFill>
              <a:srgbClr val="C0C1D7"/>
            </a:solidFill>
            <a:prstDash val="solid"/>
          </a:ln>
        </p:spPr>
      </p:sp>
      <p:sp>
        <p:nvSpPr>
          <p:cNvPr id="7" name="Text 4"/>
          <p:cNvSpPr/>
          <p:nvPr/>
        </p:nvSpPr>
        <p:spPr>
          <a:xfrm>
            <a:off x="6194822" y="1705526"/>
            <a:ext cx="136565"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8" name="Text 5"/>
          <p:cNvSpPr/>
          <p:nvPr/>
        </p:nvSpPr>
        <p:spPr>
          <a:xfrm>
            <a:off x="7510701" y="1592179"/>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Optimal Usage Hours</a:t>
            </a:r>
            <a:endParaRPr lang="en-US" sz="2200" dirty="0"/>
          </a:p>
        </p:txBody>
      </p:sp>
      <p:sp>
        <p:nvSpPr>
          <p:cNvPr id="9" name="Text 6"/>
          <p:cNvSpPr/>
          <p:nvPr/>
        </p:nvSpPr>
        <p:spPr>
          <a:xfrm>
            <a:off x="7510701" y="2082597"/>
            <a:ext cx="5968722"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Based on our predictions, users could avoid peak hours such as mornings of weekends</a:t>
            </a:r>
            <a:endParaRPr lang="en-US" sz="1750" dirty="0"/>
          </a:p>
        </p:txBody>
      </p:sp>
      <p:sp>
        <p:nvSpPr>
          <p:cNvPr id="10" name="Shape 7"/>
          <p:cNvSpPr/>
          <p:nvPr/>
        </p:nvSpPr>
        <p:spPr>
          <a:xfrm>
            <a:off x="6448553" y="3302410"/>
            <a:ext cx="793790" cy="30480"/>
          </a:xfrm>
          <a:prstGeom prst="roundRect">
            <a:avLst>
              <a:gd name="adj" fmla="val 312558"/>
            </a:avLst>
          </a:prstGeom>
          <a:solidFill>
            <a:srgbClr val="C0C1D7"/>
          </a:solidFill>
          <a:ln/>
        </p:spPr>
      </p:sp>
      <p:sp>
        <p:nvSpPr>
          <p:cNvPr id="11" name="Shape 8"/>
          <p:cNvSpPr/>
          <p:nvPr/>
        </p:nvSpPr>
        <p:spPr>
          <a:xfrm>
            <a:off x="6008013" y="3077739"/>
            <a:ext cx="510302" cy="510302"/>
          </a:xfrm>
          <a:prstGeom prst="roundRect">
            <a:avLst>
              <a:gd name="adj" fmla="val 18669"/>
            </a:avLst>
          </a:prstGeom>
          <a:solidFill>
            <a:srgbClr val="DADBF1"/>
          </a:solidFill>
          <a:ln w="7620">
            <a:solidFill>
              <a:srgbClr val="C0C1D7"/>
            </a:solidFill>
            <a:prstDash val="solid"/>
          </a:ln>
        </p:spPr>
      </p:sp>
      <p:sp>
        <p:nvSpPr>
          <p:cNvPr id="12" name="Text 9"/>
          <p:cNvSpPr/>
          <p:nvPr/>
        </p:nvSpPr>
        <p:spPr>
          <a:xfrm>
            <a:off x="6161128" y="3162750"/>
            <a:ext cx="204073"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3" name="Text 10"/>
          <p:cNvSpPr/>
          <p:nvPr/>
        </p:nvSpPr>
        <p:spPr>
          <a:xfrm>
            <a:off x="7510701" y="3155725"/>
            <a:ext cx="3135630"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Resource Allocation:</a:t>
            </a:r>
          </a:p>
          <a:p>
            <a:pPr marL="0" indent="0" algn="l">
              <a:lnSpc>
                <a:spcPts val="2750"/>
              </a:lnSpc>
              <a:buNone/>
            </a:pPr>
            <a:endParaRPr lang="en-US" sz="2200" dirty="0"/>
          </a:p>
        </p:txBody>
      </p:sp>
      <p:sp>
        <p:nvSpPr>
          <p:cNvPr id="14" name="Text 11"/>
          <p:cNvSpPr/>
          <p:nvPr/>
        </p:nvSpPr>
        <p:spPr>
          <a:xfrm>
            <a:off x="7510701" y="3588041"/>
            <a:ext cx="5968722" cy="1114231"/>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In High-demand periods, more resources(like additional machines) </a:t>
            </a:r>
          </a:p>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could be allocated to prevent over-crowding.</a:t>
            </a:r>
            <a:endParaRPr lang="en-US" sz="1750" dirty="0"/>
          </a:p>
        </p:txBody>
      </p:sp>
      <p:sp>
        <p:nvSpPr>
          <p:cNvPr id="15" name="Shape 8">
            <a:extLst>
              <a:ext uri="{FF2B5EF4-FFF2-40B4-BE49-F238E27FC236}">
                <a16:creationId xmlns:a16="http://schemas.microsoft.com/office/drawing/2014/main" id="{970F0CC5-864F-D6F8-037F-3FF3A42F5CCB}"/>
              </a:ext>
            </a:extLst>
          </p:cNvPr>
          <p:cNvSpPr/>
          <p:nvPr/>
        </p:nvSpPr>
        <p:spPr>
          <a:xfrm>
            <a:off x="6007953" y="4754873"/>
            <a:ext cx="510302" cy="510302"/>
          </a:xfrm>
          <a:prstGeom prst="roundRect">
            <a:avLst>
              <a:gd name="adj" fmla="val 18669"/>
            </a:avLst>
          </a:prstGeom>
          <a:solidFill>
            <a:srgbClr val="DADBF1"/>
          </a:solidFill>
          <a:ln w="7620">
            <a:solidFill>
              <a:srgbClr val="C0C1D7"/>
            </a:solidFill>
            <a:prstDash val="solid"/>
          </a:ln>
        </p:spPr>
        <p:txBody>
          <a:bodyPr/>
          <a:lstStyle/>
          <a:p>
            <a:r>
              <a:rPr lang="en-IN" sz="2650" dirty="0">
                <a:latin typeface="Inter Bold"/>
              </a:rPr>
              <a:t> 3</a:t>
            </a:r>
          </a:p>
        </p:txBody>
      </p:sp>
      <p:sp>
        <p:nvSpPr>
          <p:cNvPr id="19" name="TextBox 18">
            <a:extLst>
              <a:ext uri="{FF2B5EF4-FFF2-40B4-BE49-F238E27FC236}">
                <a16:creationId xmlns:a16="http://schemas.microsoft.com/office/drawing/2014/main" id="{2410A77D-6EAC-5C61-336B-F88FAE0A3F19}"/>
              </a:ext>
            </a:extLst>
          </p:cNvPr>
          <p:cNvSpPr txBox="1"/>
          <p:nvPr/>
        </p:nvSpPr>
        <p:spPr>
          <a:xfrm>
            <a:off x="7510701" y="4842933"/>
            <a:ext cx="7315200" cy="436145"/>
          </a:xfrm>
          <a:prstGeom prst="rect">
            <a:avLst/>
          </a:prstGeom>
          <a:noFill/>
        </p:spPr>
        <p:txBody>
          <a:bodyPr wrap="square">
            <a:spAutoFit/>
          </a:bodyPr>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User Scheduling:</a:t>
            </a:r>
          </a:p>
        </p:txBody>
      </p:sp>
      <p:sp>
        <p:nvSpPr>
          <p:cNvPr id="20" name="Shape 7">
            <a:extLst>
              <a:ext uri="{FF2B5EF4-FFF2-40B4-BE49-F238E27FC236}">
                <a16:creationId xmlns:a16="http://schemas.microsoft.com/office/drawing/2014/main" id="{0AE1FCCE-6F96-7F97-805D-7DF0AAC992EB}"/>
              </a:ext>
            </a:extLst>
          </p:cNvPr>
          <p:cNvSpPr/>
          <p:nvPr/>
        </p:nvSpPr>
        <p:spPr>
          <a:xfrm>
            <a:off x="6521410" y="5030526"/>
            <a:ext cx="793790" cy="30480"/>
          </a:xfrm>
          <a:prstGeom prst="roundRect">
            <a:avLst>
              <a:gd name="adj" fmla="val 312558"/>
            </a:avLst>
          </a:prstGeom>
          <a:solidFill>
            <a:srgbClr val="C0C1D7"/>
          </a:solidFill>
          <a:ln/>
        </p:spPr>
      </p:sp>
      <p:sp>
        <p:nvSpPr>
          <p:cNvPr id="22" name="TextBox 21">
            <a:extLst>
              <a:ext uri="{FF2B5EF4-FFF2-40B4-BE49-F238E27FC236}">
                <a16:creationId xmlns:a16="http://schemas.microsoft.com/office/drawing/2014/main" id="{41C57FA8-934F-63C6-AF7C-83703C6A81BE}"/>
              </a:ext>
            </a:extLst>
          </p:cNvPr>
          <p:cNvSpPr txBox="1"/>
          <p:nvPr/>
        </p:nvSpPr>
        <p:spPr>
          <a:xfrm>
            <a:off x="7375483" y="5336992"/>
            <a:ext cx="6659831" cy="1175963"/>
          </a:xfrm>
          <a:prstGeom prst="rect">
            <a:avLst/>
          </a:prstGeom>
          <a:noFill/>
        </p:spPr>
        <p:txBody>
          <a:bodyPr wrap="square">
            <a:spAutoFit/>
          </a:bodyPr>
          <a:lstStyle/>
          <a:p>
            <a:pPr marL="0" indent="0" algn="l">
              <a:lnSpc>
                <a:spcPts val="2850"/>
              </a:lnSpc>
              <a:buNone/>
            </a:pPr>
            <a:r>
              <a:rPr lang="en-US" sz="1800" kern="0" spc="-36" dirty="0">
                <a:solidFill>
                  <a:srgbClr val="272525"/>
                </a:solidFill>
                <a:latin typeface="Inter" pitchFamily="34" charset="0"/>
                <a:ea typeface="Inter" pitchFamily="34" charset="-122"/>
                <a:cs typeface="Inter" pitchFamily="34" charset="-120"/>
              </a:rPr>
              <a:t>A user Scheduling system that encourages usage during the low-demand times and temporary blocking of machines(to not overuse machines) could help even out usage patterns. </a:t>
            </a:r>
            <a:endParaRPr lang="en-US" sz="1800" dirty="0"/>
          </a:p>
        </p:txBody>
      </p:sp>
      <p:sp>
        <p:nvSpPr>
          <p:cNvPr id="23" name="Rectangle 22">
            <a:extLst>
              <a:ext uri="{FF2B5EF4-FFF2-40B4-BE49-F238E27FC236}">
                <a16:creationId xmlns:a16="http://schemas.microsoft.com/office/drawing/2014/main" id="{A4745267-9591-724F-F48C-3FEA877BD00C}"/>
              </a:ext>
            </a:extLst>
          </p:cNvPr>
          <p:cNvSpPr/>
          <p:nvPr/>
        </p:nvSpPr>
        <p:spPr>
          <a:xfrm>
            <a:off x="12081997" y="7497676"/>
            <a:ext cx="2436108" cy="619984"/>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Solution vector icon illustration of Generation Gap iconset">
            <a:extLst>
              <a:ext uri="{FF2B5EF4-FFF2-40B4-BE49-F238E27FC236}">
                <a16:creationId xmlns:a16="http://schemas.microsoft.com/office/drawing/2014/main" id="{BA4D14DA-A4DA-25D8-B6B5-4DBF55F513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08" y="905836"/>
            <a:ext cx="5607119" cy="56071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01C1C-3881-2A38-6DF3-6AE0B4B37FE3}"/>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A5630356-73C7-0839-0A25-F23B0391190E}"/>
              </a:ext>
            </a:extLst>
          </p:cNvPr>
          <p:cNvSpPr/>
          <p:nvPr/>
        </p:nvSpPr>
        <p:spPr>
          <a:xfrm>
            <a:off x="4479904" y="0"/>
            <a:ext cx="5670590" cy="708779"/>
          </a:xfrm>
          <a:prstGeom prst="rect">
            <a:avLst/>
          </a:prstGeom>
          <a:noFill/>
          <a:ln/>
        </p:spPr>
        <p:txBody>
          <a:bodyPr wrap="none" lIns="0" tIns="0" rIns="0" bIns="0" rtlCol="0" anchor="t"/>
          <a:lstStyle/>
          <a:p>
            <a:pPr marL="0" indent="0" algn="ctr">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Relevant Code </a:t>
            </a:r>
            <a:endParaRPr lang="en-US" sz="4450" dirty="0"/>
          </a:p>
        </p:txBody>
      </p:sp>
      <p:sp>
        <p:nvSpPr>
          <p:cNvPr id="4" name="Shape 1">
            <a:extLst>
              <a:ext uri="{FF2B5EF4-FFF2-40B4-BE49-F238E27FC236}">
                <a16:creationId xmlns:a16="http://schemas.microsoft.com/office/drawing/2014/main" id="{CE910A35-5884-DB3D-32CF-419820534802}"/>
              </a:ext>
            </a:extLst>
          </p:cNvPr>
          <p:cNvSpPr/>
          <p:nvPr/>
        </p:nvSpPr>
        <p:spPr>
          <a:xfrm>
            <a:off x="6605111" y="3037403"/>
            <a:ext cx="30480" cy="3203615"/>
          </a:xfrm>
          <a:prstGeom prst="roundRect">
            <a:avLst>
              <a:gd name="adj" fmla="val 312558"/>
            </a:avLst>
          </a:prstGeom>
          <a:solidFill>
            <a:srgbClr val="C0C1D7"/>
          </a:solidFill>
          <a:ln/>
        </p:spPr>
      </p:sp>
      <p:sp>
        <p:nvSpPr>
          <p:cNvPr id="5" name="Shape 2">
            <a:extLst>
              <a:ext uri="{FF2B5EF4-FFF2-40B4-BE49-F238E27FC236}">
                <a16:creationId xmlns:a16="http://schemas.microsoft.com/office/drawing/2014/main" id="{E3BF10B1-3910-94C2-BBDC-451F7A134C16}"/>
              </a:ext>
            </a:extLst>
          </p:cNvPr>
          <p:cNvSpPr/>
          <p:nvPr/>
        </p:nvSpPr>
        <p:spPr>
          <a:xfrm>
            <a:off x="6845022" y="3532465"/>
            <a:ext cx="793790" cy="30480"/>
          </a:xfrm>
          <a:prstGeom prst="roundRect">
            <a:avLst>
              <a:gd name="adj" fmla="val 312558"/>
            </a:avLst>
          </a:prstGeom>
          <a:solidFill>
            <a:srgbClr val="C0C1D7"/>
          </a:solidFill>
          <a:ln/>
        </p:spPr>
      </p:sp>
      <p:sp>
        <p:nvSpPr>
          <p:cNvPr id="6" name="Shape 3">
            <a:extLst>
              <a:ext uri="{FF2B5EF4-FFF2-40B4-BE49-F238E27FC236}">
                <a16:creationId xmlns:a16="http://schemas.microsoft.com/office/drawing/2014/main" id="{65CF6E9C-6784-6A12-2C8D-4A6A864A3FF8}"/>
              </a:ext>
            </a:extLst>
          </p:cNvPr>
          <p:cNvSpPr/>
          <p:nvPr/>
        </p:nvSpPr>
        <p:spPr>
          <a:xfrm>
            <a:off x="6365200" y="3292554"/>
            <a:ext cx="510302" cy="510302"/>
          </a:xfrm>
          <a:prstGeom prst="roundRect">
            <a:avLst>
              <a:gd name="adj" fmla="val 18669"/>
            </a:avLst>
          </a:prstGeom>
          <a:solidFill>
            <a:srgbClr val="DADBF1"/>
          </a:solidFill>
          <a:ln w="7620">
            <a:solidFill>
              <a:srgbClr val="C0C1D7"/>
            </a:solidFill>
            <a:prstDash val="solid"/>
          </a:ln>
        </p:spPr>
      </p:sp>
      <p:sp>
        <p:nvSpPr>
          <p:cNvPr id="7" name="Text 4">
            <a:extLst>
              <a:ext uri="{FF2B5EF4-FFF2-40B4-BE49-F238E27FC236}">
                <a16:creationId xmlns:a16="http://schemas.microsoft.com/office/drawing/2014/main" id="{814028F9-CB5F-57B5-C76B-9C0F61C74EC7}"/>
              </a:ext>
            </a:extLst>
          </p:cNvPr>
          <p:cNvSpPr/>
          <p:nvPr/>
        </p:nvSpPr>
        <p:spPr>
          <a:xfrm>
            <a:off x="6552009" y="3377565"/>
            <a:ext cx="136565"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8" name="Text 5">
            <a:extLst>
              <a:ext uri="{FF2B5EF4-FFF2-40B4-BE49-F238E27FC236}">
                <a16:creationId xmlns:a16="http://schemas.microsoft.com/office/drawing/2014/main" id="{9AF69016-D12C-25E1-CB25-B0C28471CD82}"/>
              </a:ext>
            </a:extLst>
          </p:cNvPr>
          <p:cNvSpPr/>
          <p:nvPr/>
        </p:nvSpPr>
        <p:spPr>
          <a:xfrm>
            <a:off x="7867888" y="3264218"/>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Model Performance</a:t>
            </a:r>
            <a:endParaRPr lang="en-US" sz="2200" dirty="0"/>
          </a:p>
        </p:txBody>
      </p:sp>
      <p:sp>
        <p:nvSpPr>
          <p:cNvPr id="9" name="Text 6">
            <a:extLst>
              <a:ext uri="{FF2B5EF4-FFF2-40B4-BE49-F238E27FC236}">
                <a16:creationId xmlns:a16="http://schemas.microsoft.com/office/drawing/2014/main" id="{FB45654B-9D4E-D044-E9FC-A904764CE9BD}"/>
              </a:ext>
            </a:extLst>
          </p:cNvPr>
          <p:cNvSpPr/>
          <p:nvPr/>
        </p:nvSpPr>
        <p:spPr>
          <a:xfrm>
            <a:off x="7867888" y="3754636"/>
            <a:ext cx="5968722" cy="725805"/>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10" name="Shape 7">
            <a:extLst>
              <a:ext uri="{FF2B5EF4-FFF2-40B4-BE49-F238E27FC236}">
                <a16:creationId xmlns:a16="http://schemas.microsoft.com/office/drawing/2014/main" id="{0FB49FDF-E848-BC06-9F92-0C8861D8E776}"/>
              </a:ext>
            </a:extLst>
          </p:cNvPr>
          <p:cNvSpPr/>
          <p:nvPr/>
        </p:nvSpPr>
        <p:spPr>
          <a:xfrm>
            <a:off x="6845022" y="5429131"/>
            <a:ext cx="793790" cy="30480"/>
          </a:xfrm>
          <a:prstGeom prst="roundRect">
            <a:avLst>
              <a:gd name="adj" fmla="val 312558"/>
            </a:avLst>
          </a:prstGeom>
          <a:solidFill>
            <a:srgbClr val="C0C1D7"/>
          </a:solidFill>
          <a:ln/>
        </p:spPr>
      </p:sp>
      <p:sp>
        <p:nvSpPr>
          <p:cNvPr id="11" name="Shape 8">
            <a:extLst>
              <a:ext uri="{FF2B5EF4-FFF2-40B4-BE49-F238E27FC236}">
                <a16:creationId xmlns:a16="http://schemas.microsoft.com/office/drawing/2014/main" id="{F42DE090-A506-808B-598A-8C878AEE506A}"/>
              </a:ext>
            </a:extLst>
          </p:cNvPr>
          <p:cNvSpPr/>
          <p:nvPr/>
        </p:nvSpPr>
        <p:spPr>
          <a:xfrm>
            <a:off x="6365200" y="5189220"/>
            <a:ext cx="510302" cy="510302"/>
          </a:xfrm>
          <a:prstGeom prst="roundRect">
            <a:avLst>
              <a:gd name="adj" fmla="val 18669"/>
            </a:avLst>
          </a:prstGeom>
          <a:solidFill>
            <a:srgbClr val="DADBF1"/>
          </a:solidFill>
          <a:ln w="7620">
            <a:solidFill>
              <a:srgbClr val="C0C1D7"/>
            </a:solidFill>
            <a:prstDash val="solid"/>
          </a:ln>
        </p:spPr>
      </p:sp>
      <p:sp>
        <p:nvSpPr>
          <p:cNvPr id="12" name="Text 9">
            <a:extLst>
              <a:ext uri="{FF2B5EF4-FFF2-40B4-BE49-F238E27FC236}">
                <a16:creationId xmlns:a16="http://schemas.microsoft.com/office/drawing/2014/main" id="{81552F7D-1124-ACC8-2A20-8E3475CAF246}"/>
              </a:ext>
            </a:extLst>
          </p:cNvPr>
          <p:cNvSpPr/>
          <p:nvPr/>
        </p:nvSpPr>
        <p:spPr>
          <a:xfrm>
            <a:off x="6518315" y="5274231"/>
            <a:ext cx="204073"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3" name="Text 10">
            <a:extLst>
              <a:ext uri="{FF2B5EF4-FFF2-40B4-BE49-F238E27FC236}">
                <a16:creationId xmlns:a16="http://schemas.microsoft.com/office/drawing/2014/main" id="{93C008A0-D11B-DE0F-ADA1-1D9CB1758ACC}"/>
              </a:ext>
            </a:extLst>
          </p:cNvPr>
          <p:cNvSpPr/>
          <p:nvPr/>
        </p:nvSpPr>
        <p:spPr>
          <a:xfrm>
            <a:off x="7867888" y="5160883"/>
            <a:ext cx="3135630"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Interpretation of Results</a:t>
            </a:r>
            <a:endParaRPr lang="en-US" sz="2200" dirty="0"/>
          </a:p>
        </p:txBody>
      </p:sp>
      <p:sp>
        <p:nvSpPr>
          <p:cNvPr id="14" name="Text 11">
            <a:extLst>
              <a:ext uri="{FF2B5EF4-FFF2-40B4-BE49-F238E27FC236}">
                <a16:creationId xmlns:a16="http://schemas.microsoft.com/office/drawing/2014/main" id="{83FC317C-361A-EB4F-5B93-DC6408F989E9}"/>
              </a:ext>
            </a:extLst>
          </p:cNvPr>
          <p:cNvSpPr/>
          <p:nvPr/>
        </p:nvSpPr>
        <p:spPr>
          <a:xfrm>
            <a:off x="7867888" y="5651302"/>
            <a:ext cx="5968722"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16" name="Picture 15">
            <a:extLst>
              <a:ext uri="{FF2B5EF4-FFF2-40B4-BE49-F238E27FC236}">
                <a16:creationId xmlns:a16="http://schemas.microsoft.com/office/drawing/2014/main" id="{615FC151-BD50-3050-4146-958060105153}"/>
              </a:ext>
            </a:extLst>
          </p:cNvPr>
          <p:cNvPicPr>
            <a:picLocks noChangeAspect="1"/>
          </p:cNvPicPr>
          <p:nvPr/>
        </p:nvPicPr>
        <p:blipFill>
          <a:blip r:embed="rId3"/>
          <a:stretch>
            <a:fillRect/>
          </a:stretch>
        </p:blipFill>
        <p:spPr>
          <a:xfrm>
            <a:off x="3858114" y="701115"/>
            <a:ext cx="6914171" cy="6203481"/>
          </a:xfrm>
          <a:prstGeom prst="rect">
            <a:avLst/>
          </a:prstGeom>
        </p:spPr>
      </p:pic>
      <p:sp>
        <p:nvSpPr>
          <p:cNvPr id="2" name="Rectangle 1">
            <a:extLst>
              <a:ext uri="{FF2B5EF4-FFF2-40B4-BE49-F238E27FC236}">
                <a16:creationId xmlns:a16="http://schemas.microsoft.com/office/drawing/2014/main" id="{200AE60A-F884-4838-35F7-F669B442890B}"/>
              </a:ext>
            </a:extLst>
          </p:cNvPr>
          <p:cNvSpPr/>
          <p:nvPr/>
        </p:nvSpPr>
        <p:spPr>
          <a:xfrm>
            <a:off x="12560967" y="7459122"/>
            <a:ext cx="1941095" cy="6898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65193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TotalTime>
  <Words>731</Words>
  <Application>Microsoft Office PowerPoint</Application>
  <PresentationFormat>Custom</PresentationFormat>
  <Paragraphs>118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Srinivas Pagadala</cp:lastModifiedBy>
  <cp:revision>3</cp:revision>
  <dcterms:created xsi:type="dcterms:W3CDTF">2024-11-11T11:33:08Z</dcterms:created>
  <dcterms:modified xsi:type="dcterms:W3CDTF">2024-11-12T10:24:31Z</dcterms:modified>
</cp:coreProperties>
</file>