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5659" r:id="rId1"/>
  </p:sldMasterIdLst>
  <p:notesMasterIdLst>
    <p:notesMasterId r:id="rId14"/>
  </p:notesMasterIdLst>
  <p:handoutMasterIdLst>
    <p:handoutMasterId r:id="rId15"/>
  </p:handoutMasterIdLst>
  <p:sldIdLst>
    <p:sldId id="1829" r:id="rId2"/>
    <p:sldId id="1875" r:id="rId3"/>
    <p:sldId id="1877" r:id="rId4"/>
    <p:sldId id="1876" r:id="rId5"/>
    <p:sldId id="1878" r:id="rId6"/>
    <p:sldId id="1879" r:id="rId7"/>
    <p:sldId id="1880" r:id="rId8"/>
    <p:sldId id="1881" r:id="rId9"/>
    <p:sldId id="1882" r:id="rId10"/>
    <p:sldId id="1883" r:id="rId11"/>
    <p:sldId id="1884" r:id="rId12"/>
    <p:sldId id="1885" r:id="rId13"/>
  </p:sldIdLst>
  <p:sldSz cx="12192000" cy="6858000"/>
  <p:notesSz cx="6761163" cy="99425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guide id="5" orient="horz" pos="2798">
          <p15:clr>
            <a:srgbClr val="A4A3A4"/>
          </p15:clr>
        </p15:guide>
        <p15:guide id="6" orient="horz" pos="3132">
          <p15:clr>
            <a:srgbClr val="A4A3A4"/>
          </p15:clr>
        </p15:guide>
        <p15:guide id="7" pos="2056">
          <p15:clr>
            <a:srgbClr val="A4A3A4"/>
          </p15:clr>
        </p15:guide>
        <p15:guide id="8" pos="213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46AC"/>
    <a:srgbClr val="009900"/>
    <a:srgbClr val="0066FF"/>
    <a:srgbClr val="EBF0F2"/>
    <a:srgbClr val="E1F0FF"/>
    <a:srgbClr val="C1E0FF"/>
    <a:srgbClr val="FBF1B3"/>
    <a:srgbClr val="FFFFCC"/>
    <a:srgbClr val="D5D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20" autoAdjust="0"/>
    <p:restoredTop sz="98387" autoAdjust="0"/>
  </p:normalViewPr>
  <p:slideViewPr>
    <p:cSldViewPr>
      <p:cViewPr varScale="1">
        <p:scale>
          <a:sx n="76" d="100"/>
          <a:sy n="76" d="100"/>
        </p:scale>
        <p:origin x="72" y="13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 orient="horz" pos="2798"/>
        <p:guide orient="horz" pos="3132"/>
        <p:guide pos="2056"/>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29762" y="0"/>
            <a:ext cx="2929837" cy="497126"/>
          </a:xfrm>
          <a:prstGeom prst="rect">
            <a:avLst/>
          </a:prstGeom>
        </p:spPr>
        <p:txBody>
          <a:bodyPr vert="horz" lIns="95439" tIns="47720" rIns="95439" bIns="47720" rtlCol="0"/>
          <a:lstStyle>
            <a:lvl1pPr algn="r">
              <a:defRPr sz="1300">
                <a:latin typeface="Arial" charset="0"/>
                <a:cs typeface="Arial" charset="0"/>
              </a:defRPr>
            </a:lvl1pPr>
          </a:lstStyle>
          <a:p>
            <a:pPr>
              <a:defRPr/>
            </a:pPr>
            <a:fld id="{4EB745A5-3952-4467-A039-FB9EA0AFC76E}" type="datetimeFigureOut">
              <a:rPr lang="en-US"/>
              <a:pPr>
                <a:defRPr/>
              </a:pPr>
              <a:t>12/8/2021</a:t>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5439" tIns="47720" rIns="95439" bIns="47720"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29762" y="9443662"/>
            <a:ext cx="2929837" cy="497126"/>
          </a:xfrm>
          <a:prstGeom prst="rect">
            <a:avLst/>
          </a:prstGeom>
        </p:spPr>
        <p:txBody>
          <a:bodyPr vert="horz" lIns="95439" tIns="47720" rIns="95439" bIns="47720"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29762" y="0"/>
            <a:ext cx="2929837" cy="497126"/>
          </a:xfrm>
          <a:prstGeom prst="rect">
            <a:avLst/>
          </a:prstGeom>
        </p:spPr>
        <p:txBody>
          <a:bodyPr vert="horz" lIns="95439" tIns="47720" rIns="95439" bIns="47720"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12/8/2021</a:t>
            </a:fld>
            <a:endParaRPr lang="en-US"/>
          </a:p>
        </p:txBody>
      </p:sp>
      <p:sp>
        <p:nvSpPr>
          <p:cNvPr id="4" name="Slide Image Placeholder 3"/>
          <p:cNvSpPr>
            <a:spLocks noGrp="1" noRot="1" noChangeAspect="1"/>
          </p:cNvSpPr>
          <p:nvPr>
            <p:ph type="sldImg" idx="2"/>
          </p:nvPr>
        </p:nvSpPr>
        <p:spPr>
          <a:xfrm>
            <a:off x="68263" y="746125"/>
            <a:ext cx="6624637" cy="3727450"/>
          </a:xfrm>
          <a:prstGeom prst="rect">
            <a:avLst/>
          </a:prstGeom>
          <a:noFill/>
          <a:ln w="12700">
            <a:solidFill>
              <a:prstClr val="black"/>
            </a:solidFill>
          </a:ln>
        </p:spPr>
        <p:txBody>
          <a:bodyPr vert="horz" lIns="95439" tIns="47720" rIns="95439" bIns="47720" rtlCol="0" anchor="ctr"/>
          <a:lstStyle/>
          <a:p>
            <a:pPr lvl="0"/>
            <a:endParaRPr lang="en-US" noProof="0"/>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5439" tIns="47720" rIns="95439" bIns="47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5439" tIns="47720" rIns="95439" bIns="47720"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29762" y="9443662"/>
            <a:ext cx="2929837" cy="497126"/>
          </a:xfrm>
          <a:prstGeom prst="rect">
            <a:avLst/>
          </a:prstGeom>
        </p:spPr>
        <p:txBody>
          <a:bodyPr vert="horz" lIns="95439" tIns="47720" rIns="95439" bIns="47720"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2691D047-FF56-44EB-BEA4-FC55E9E81576}" type="datetime1">
              <a:rPr lang="en-US"/>
              <a:pPr>
                <a:defRPr/>
              </a:pPr>
              <a:t>12/8/2021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71373300-274E-453B-87C3-DFAD840521EE}" type="slidenum">
              <a:rPr lang="en-US"/>
              <a:pPr/>
              <a:t>‹#›</a:t>
            </a:fld>
            <a:endParaRPr lang="en-US"/>
          </a:p>
        </p:txBody>
      </p:sp>
      <p:sp>
        <p:nvSpPr>
          <p:cNvPr id="7" name="Title 1">
            <a:extLst>
              <a:ext uri="{FF2B5EF4-FFF2-40B4-BE49-F238E27FC236}">
                <a16:creationId xmlns:a16="http://schemas.microsoft.com/office/drawing/2014/main" id="{63803D69-2B0D-4E1E-BB40-F5346A29EBAA}"/>
              </a:ext>
            </a:extLst>
          </p:cNvPr>
          <p:cNvSpPr txBox="1">
            <a:spLocks/>
          </p:cNvSpPr>
          <p:nvPr userDrawn="1"/>
        </p:nvSpPr>
        <p:spPr bwMode="auto">
          <a:xfrm>
            <a:off x="50800" y="52388"/>
            <a:ext cx="10972800" cy="766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lang="en-US" sz="2800" b="1" kern="1200" dirty="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a:lstStyle>
          <a:p>
            <a:r>
              <a:rPr lang="en-US" sz="2800" dirty="0"/>
              <a:t>Click to edit Master title style</a:t>
            </a:r>
          </a:p>
        </p:txBody>
      </p:sp>
      <p:sp>
        <p:nvSpPr>
          <p:cNvPr id="8" name="Rectangle 7">
            <a:extLst>
              <a:ext uri="{FF2B5EF4-FFF2-40B4-BE49-F238E27FC236}">
                <a16:creationId xmlns:a16="http://schemas.microsoft.com/office/drawing/2014/main" id="{6C95535F-FB0E-423C-A497-8270A7D437E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9" name="Picture 4">
            <a:extLst>
              <a:ext uri="{FF2B5EF4-FFF2-40B4-BE49-F238E27FC236}">
                <a16:creationId xmlns:a16="http://schemas.microsoft.com/office/drawing/2014/main" id="{FB6C6CED-CB50-425A-B024-0616AE18BA57}"/>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5F139F6-9969-460F-BCF6-A966AC9F092B}" type="datetime1">
              <a:rPr lang="en-US"/>
              <a:pPr>
                <a:defRPr/>
              </a:pPr>
              <a:t>12/8/2021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8F6A8466-6471-4BFF-B2DB-1B9BF6972E6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CA912EC-6A01-475F-B3B8-19813CC46BBE}" type="datetime1">
              <a:rPr lang="en-US"/>
              <a:pPr>
                <a:defRPr/>
              </a:pPr>
              <a:t>12/8/2021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E695E433-A34E-4866-AE28-50BD5B170EA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939635" y="365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3" name="Text Box 5"/>
          <p:cNvSpPr txBox="1">
            <a:spLocks noChangeArrowheads="1"/>
          </p:cNvSpPr>
          <p:nvPr/>
        </p:nvSpPr>
        <p:spPr bwMode="auto">
          <a:xfrm>
            <a:off x="2112434" y="265113"/>
            <a:ext cx="9266767"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4" name="Text Box 6"/>
          <p:cNvSpPr txBox="1">
            <a:spLocks noChangeArrowheads="1"/>
          </p:cNvSpPr>
          <p:nvPr/>
        </p:nvSpPr>
        <p:spPr bwMode="auto">
          <a:xfrm>
            <a:off x="203201" y="1"/>
            <a:ext cx="11705167"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5" name="Text Box 7"/>
          <p:cNvSpPr txBox="1">
            <a:spLocks noChangeArrowheads="1"/>
          </p:cNvSpPr>
          <p:nvPr/>
        </p:nvSpPr>
        <p:spPr bwMode="auto">
          <a:xfrm>
            <a:off x="1939635" y="2651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smtClean="0">
                <a:latin typeface="Arial" panose="020B0604020202020204" pitchFamily="34" charset="0"/>
                <a:cs typeface="Arial" panose="020B0604020202020204" pitchFamily="34" charset="0"/>
              </a:defRPr>
            </a:lvl1pPr>
          </a:lstStyle>
          <a:p>
            <a:pPr>
              <a:defRPr/>
            </a:pPr>
            <a:fld id="{AE0BC9E8-4B57-4343-855C-A0FCE914477D}" type="datetime1">
              <a:rPr lang="en-US"/>
              <a:pPr>
                <a:defRPr/>
              </a:pPr>
              <a:t>12/8/2021</a:t>
            </a:fld>
            <a:endParaRPr lang="en-US"/>
          </a:p>
        </p:txBody>
      </p:sp>
      <p:sp>
        <p:nvSpPr>
          <p:cNvPr id="3" name="Footer Placeholder 21"/>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4" name="Slide Number Placeholder 17"/>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34D16C93-1A69-4A82-A767-9EBB8AB6B5DE}"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normAutofit/>
          </a:bodyPr>
          <a:lstStyle>
            <a:lvl1pPr>
              <a:defRPr lang="en-US" sz="2800" b="1" kern="1200" dirty="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5BFA03E2-432A-4CEB-90F5-DABA8EB56D23}" type="datetime1">
              <a:rPr lang="en-US"/>
              <a:pPr>
                <a:defRPr/>
              </a:pPr>
              <a:t>12/8/2021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FBBF61CF-E01E-4A46-BB21-3455A7373A30}" type="slidenum">
              <a:rPr lang="en-US"/>
              <a:pPr/>
              <a:t>‹#›</a:t>
            </a:fld>
            <a:endParaRPr lang="en-US"/>
          </a:p>
        </p:txBody>
      </p:sp>
      <p:sp>
        <p:nvSpPr>
          <p:cNvPr id="7" name="Rectangle 6">
            <a:extLst>
              <a:ext uri="{FF2B5EF4-FFF2-40B4-BE49-F238E27FC236}">
                <a16:creationId xmlns:a16="http://schemas.microsoft.com/office/drawing/2014/main" id="{B54A42BD-1738-490C-ACCE-58B57800458C}"/>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8" name="Picture 4">
            <a:extLst>
              <a:ext uri="{FF2B5EF4-FFF2-40B4-BE49-F238E27FC236}">
                <a16:creationId xmlns:a16="http://schemas.microsoft.com/office/drawing/2014/main" id="{7D944DC7-32AE-4772-B03F-2BE328FF513F}"/>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8F1A2404-0419-4993-8C2E-229857E74A0A}" type="datetime1">
              <a:rPr lang="en-US"/>
              <a:pPr>
                <a:defRPr/>
              </a:pPr>
              <a:t>12/8/2021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A75401F7-19DE-4F0A-81F3-1DFE22F935D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AB9522-EA16-40D3-A0E2-93829D461890}" type="datetime1">
              <a:rPr lang="en-US"/>
              <a:pPr>
                <a:defRPr/>
              </a:pPr>
              <a:t>12/8/2021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DFE6787-3750-4410-80B8-E929710E746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E1790398-E95A-4F9E-B947-1C982CF1C0F8}" type="datetime1">
              <a:rPr lang="en-US"/>
              <a:pPr>
                <a:defRPr/>
              </a:pPr>
              <a:t>12/8/2021</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4310523E-808F-43BE-A399-E05342151F1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ED98F6-3582-4BC6-AF7B-EC7889601913}" type="datetime1">
              <a:rPr lang="en-US"/>
              <a:pPr>
                <a:defRPr/>
              </a:pPr>
              <a:t>12/8/2021</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5C3E875-8613-4FA0-971B-DAFC1FE5CF8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Date Placeholder 1"/>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5224C0C-2120-423D-B5CB-CC4E69E87D93}" type="datetime1">
              <a:rPr lang="en-US"/>
              <a:pPr>
                <a:defRPr/>
              </a:pPr>
              <a:t>12/8/2021</a:t>
            </a:fld>
            <a:endParaRPr lang="en-US"/>
          </a:p>
        </p:txBody>
      </p:sp>
      <p:sp>
        <p:nvSpPr>
          <p:cNvPr id="4" name="Footer Placeholder 2"/>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3"/>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16983C56-CC76-44A7-A1C1-1DB460E1FE9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100312DD-51DB-4A1E-BBDB-626D6F8A7B4E}" type="datetime1">
              <a:rPr lang="en-US"/>
              <a:pPr>
                <a:defRPr/>
              </a:pPr>
              <a:t>12/8/2021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5C373E89-6B56-4A6E-A586-5BDD1BD318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D61A62B-E79A-4037-A077-DB738974E417}" type="datetime1">
              <a:rPr lang="en-US"/>
              <a:pPr>
                <a:defRPr/>
              </a:pPr>
              <a:t>12/8/2021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6A2FDE5A-A7BC-4B13-BE3B-B8BC780DCA7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17"/>
          <p:cNvSpPr txBox="1">
            <a:spLocks/>
          </p:cNvSpPr>
          <p:nvPr userDrawn="1"/>
        </p:nvSpPr>
        <p:spPr>
          <a:xfrm>
            <a:off x="10871200" y="6421439"/>
            <a:ext cx="1016000" cy="365125"/>
          </a:xfrm>
          <a:prstGeom prst="rect">
            <a:avLst/>
          </a:prstGeom>
        </p:spPr>
        <p:txBody>
          <a:bodyPr lIns="0" tIns="0" rIns="0" bIns="0" anchor="b"/>
          <a:lstStyle/>
          <a:p>
            <a:pPr algn="r"/>
            <a:fld id="{9F76C259-0E96-4B48-9EF6-D8797AC6BCA0}" type="slidenum">
              <a:rPr lang="en-US" sz="1000" b="1" smtClean="0">
                <a:solidFill>
                  <a:srgbClr val="FFFFFF"/>
                </a:solidFill>
                <a:latin typeface="Arial" charset="0"/>
                <a:cs typeface="Arial" charset="0"/>
              </a:rPr>
              <a:pPr algn="r"/>
              <a:t>‹#›</a:t>
            </a:fld>
            <a:endParaRPr lang="en-US" sz="1000" b="1">
              <a:solidFill>
                <a:srgbClr val="FFFFFF"/>
              </a:solidFill>
              <a:latin typeface="Arial" charset="0"/>
              <a:cs typeface="Arial" charset="0"/>
            </a:endParaRPr>
          </a:p>
        </p:txBody>
      </p:sp>
      <p:sp>
        <p:nvSpPr>
          <p:cNvPr id="15" name="Rectangle 14">
            <a:extLst>
              <a:ext uri="{FF2B5EF4-FFF2-40B4-BE49-F238E27FC236}">
                <a16:creationId xmlns:a16="http://schemas.microsoft.com/office/drawing/2014/main" id="{591C914C-36ED-48FB-92F3-A363D14A43B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16" name="Picture 4">
            <a:extLst>
              <a:ext uri="{FF2B5EF4-FFF2-40B4-BE49-F238E27FC236}">
                <a16:creationId xmlns:a16="http://schemas.microsoft.com/office/drawing/2014/main" id="{B7B25442-9D6A-4CD7-9AB1-33C4A240BB58}"/>
              </a:ext>
            </a:extLst>
          </p:cNvPr>
          <p:cNvPicPr>
            <a:picLocks noChangeAspect="1"/>
          </p:cNvPicPr>
          <p:nvPr userDrawn="1"/>
        </p:nvPicPr>
        <p:blipFill>
          <a:blip r:embed="rId15" cstate="print"/>
          <a:srcRect/>
          <a:stretch>
            <a:fillRect/>
          </a:stretch>
        </p:blipFill>
        <p:spPr bwMode="auto">
          <a:xfrm>
            <a:off x="11328400" y="37447"/>
            <a:ext cx="812800" cy="8334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660" r:id="rId1"/>
    <p:sldLayoutId id="2147485661" r:id="rId2"/>
    <p:sldLayoutId id="2147485662" r:id="rId3"/>
    <p:sldLayoutId id="2147485663" r:id="rId4"/>
    <p:sldLayoutId id="2147485664" r:id="rId5"/>
    <p:sldLayoutId id="2147485665" r:id="rId6"/>
    <p:sldLayoutId id="2147485666" r:id="rId7"/>
    <p:sldLayoutId id="2147485667" r:id="rId8"/>
    <p:sldLayoutId id="2147485668" r:id="rId9"/>
    <p:sldLayoutId id="2147485669" r:id="rId10"/>
    <p:sldLayoutId id="2147485670" r:id="rId11"/>
    <p:sldLayoutId id="2147485671" r:id="rId12"/>
    <p:sldLayoutId id="2147485672" r:id="rId13"/>
  </p:sldLayoutIdLst>
  <p:hf hdr="0" ftr="0" dt="0"/>
  <p:txStyles>
    <p:title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accent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accent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accent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8993253" TargetMode="External"/><Relationship Id="rId2" Type="http://schemas.openxmlformats.org/officeDocument/2006/relationships/hyperlink" Target="https://www.javatpoint.com/applications-of-machine-learning"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2212017312002964" TargetMode="External"/><Relationship Id="rId4" Type="http://schemas.openxmlformats.org/officeDocument/2006/relationships/hyperlink" Target="https://ieeexplore.ieee.org/document/651128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EC5584-B5CB-4C3A-9F8D-F715DD02FDBD}"/>
              </a:ext>
            </a:extLst>
          </p:cNvPr>
          <p:cNvSpPr txBox="1"/>
          <p:nvPr/>
        </p:nvSpPr>
        <p:spPr>
          <a:xfrm>
            <a:off x="983430" y="481038"/>
            <a:ext cx="10225136" cy="677108"/>
          </a:xfrm>
          <a:prstGeom prst="rect">
            <a:avLst/>
          </a:prstGeom>
          <a:noFill/>
        </p:spPr>
        <p:txBody>
          <a:bodyPr wrap="square" rtlCol="0">
            <a:spAutoFit/>
          </a:bodyPr>
          <a:lstStyle/>
          <a:p>
            <a:r>
              <a:rPr lang="en-IN" sz="3800" b="1" dirty="0">
                <a:solidFill>
                  <a:srgbClr val="0070C0"/>
                </a:solidFill>
                <a:latin typeface="Algerian" panose="04020705040A02060702" pitchFamily="82" charset="0"/>
              </a:rPr>
              <a:t>Institute of Aeronautical Engineering</a:t>
            </a:r>
          </a:p>
        </p:txBody>
      </p:sp>
      <p:sp>
        <p:nvSpPr>
          <p:cNvPr id="7" name="TextBox 6">
            <a:extLst>
              <a:ext uri="{FF2B5EF4-FFF2-40B4-BE49-F238E27FC236}">
                <a16:creationId xmlns:a16="http://schemas.microsoft.com/office/drawing/2014/main" id="{5264DF67-1646-450B-AB3A-EDDF9F58C530}"/>
              </a:ext>
            </a:extLst>
          </p:cNvPr>
          <p:cNvSpPr txBox="1"/>
          <p:nvPr/>
        </p:nvSpPr>
        <p:spPr>
          <a:xfrm>
            <a:off x="1932711" y="3084221"/>
            <a:ext cx="8326575" cy="523220"/>
          </a:xfrm>
          <a:prstGeom prst="rect">
            <a:avLst/>
          </a:prstGeom>
          <a:noFill/>
        </p:spPr>
        <p:txBody>
          <a:bodyPr wrap="none" rtlCol="0">
            <a:spAutoFit/>
          </a:bodyPr>
          <a:lstStyle/>
          <a:p>
            <a:r>
              <a:rPr lang="en-IN" sz="2800" b="1" dirty="0">
                <a:solidFill>
                  <a:srgbClr val="C00000"/>
                </a:solidFill>
                <a:latin typeface="Copperplate Gothic Bold" panose="020E0705020206020404" pitchFamily="34" charset="0"/>
                <a:cs typeface="Dubai Medium" panose="020B0603030403030204" pitchFamily="34" charset="-78"/>
              </a:rPr>
              <a:t>Department of Information Technology</a:t>
            </a:r>
          </a:p>
        </p:txBody>
      </p:sp>
      <p:pic>
        <p:nvPicPr>
          <p:cNvPr id="9" name="Picture 8">
            <a:extLst>
              <a:ext uri="{FF2B5EF4-FFF2-40B4-BE49-F238E27FC236}">
                <a16:creationId xmlns:a16="http://schemas.microsoft.com/office/drawing/2014/main" id="{44848AEA-3B00-4210-A812-544EFEF3E5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8356" y="1159514"/>
            <a:ext cx="1755284" cy="1628800"/>
          </a:xfrm>
          <a:prstGeom prst="rect">
            <a:avLst/>
          </a:prstGeom>
        </p:spPr>
      </p:pic>
      <p:sp>
        <p:nvSpPr>
          <p:cNvPr id="10" name="TextBox 9">
            <a:extLst>
              <a:ext uri="{FF2B5EF4-FFF2-40B4-BE49-F238E27FC236}">
                <a16:creationId xmlns:a16="http://schemas.microsoft.com/office/drawing/2014/main" id="{AA8BA636-06F6-4F9D-93B1-9DB488CE0F31}"/>
              </a:ext>
            </a:extLst>
          </p:cNvPr>
          <p:cNvSpPr txBox="1"/>
          <p:nvPr/>
        </p:nvSpPr>
        <p:spPr>
          <a:xfrm>
            <a:off x="1703512" y="3608809"/>
            <a:ext cx="9145016" cy="954107"/>
          </a:xfrm>
          <a:prstGeom prst="rect">
            <a:avLst/>
          </a:prstGeom>
          <a:noFill/>
        </p:spPr>
        <p:txBody>
          <a:bodyPr wrap="square" rtlCol="0">
            <a:spAutoFit/>
          </a:bodyPr>
          <a:lstStyle/>
          <a:p>
            <a:pPr algn="ctr"/>
            <a:r>
              <a:rPr lang="en-IN" sz="2800" b="1" dirty="0">
                <a:latin typeface="Californian FB" panose="0207040306080B030204" pitchFamily="18" charset="0"/>
                <a:ea typeface="Tahoma" panose="020B0604030504040204" pitchFamily="34" charset="0"/>
                <a:cs typeface="Tahoma" panose="020B0604030504040204" pitchFamily="34" charset="0"/>
              </a:rPr>
              <a:t>Use of Machine Learning Algorithm for designing efficient Cybersecurity solution</a:t>
            </a:r>
          </a:p>
        </p:txBody>
      </p:sp>
      <p:sp>
        <p:nvSpPr>
          <p:cNvPr id="13" name="TextBox 12">
            <a:extLst>
              <a:ext uri="{FF2B5EF4-FFF2-40B4-BE49-F238E27FC236}">
                <a16:creationId xmlns:a16="http://schemas.microsoft.com/office/drawing/2014/main" id="{CDA42EE5-0F35-4E70-9FA0-0250956EDD1C}"/>
              </a:ext>
            </a:extLst>
          </p:cNvPr>
          <p:cNvSpPr txBox="1"/>
          <p:nvPr/>
        </p:nvSpPr>
        <p:spPr>
          <a:xfrm>
            <a:off x="695400" y="4781762"/>
            <a:ext cx="3672408" cy="2123658"/>
          </a:xfrm>
          <a:prstGeom prst="rect">
            <a:avLst/>
          </a:prstGeom>
          <a:noFill/>
        </p:spPr>
        <p:txBody>
          <a:bodyPr wrap="square" rtlCol="0">
            <a:spAutoFit/>
          </a:bodyPr>
          <a:lstStyle/>
          <a:p>
            <a:r>
              <a:rPr lang="en-US" sz="2400" b="1" dirty="0">
                <a:solidFill>
                  <a:schemeClr val="accent2"/>
                </a:solidFill>
                <a:latin typeface="Copperplate Gothic Light" panose="020E0507020206020404" pitchFamily="34" charset="0"/>
                <a:ea typeface="Tahoma" panose="020B0604030504040204" pitchFamily="34" charset="0"/>
                <a:cs typeface="Tahoma" panose="020B0604030504040204" pitchFamily="34" charset="0"/>
              </a:rPr>
              <a:t>Batch Members</a:t>
            </a:r>
          </a:p>
          <a:p>
            <a:endParaRPr lang="en-US" sz="1400" dirty="0"/>
          </a:p>
          <a:p>
            <a:r>
              <a:rPr lang="en-US" sz="2000" dirty="0">
                <a:latin typeface="Californian FB" panose="0207040306080B030204" pitchFamily="18" charset="0"/>
              </a:rPr>
              <a:t>19951A1210 - Pragnya Ambekar</a:t>
            </a:r>
          </a:p>
          <a:p>
            <a:r>
              <a:rPr lang="en-US" sz="2000" dirty="0">
                <a:latin typeface="Californian FB" panose="0207040306080B030204" pitchFamily="18" charset="0"/>
              </a:rPr>
              <a:t>19951A1219 – Bhagyashree Jena</a:t>
            </a:r>
          </a:p>
          <a:p>
            <a:r>
              <a:rPr lang="en-US" sz="2000" dirty="0">
                <a:latin typeface="Californian FB" panose="0207040306080B030204" pitchFamily="18" charset="0"/>
              </a:rPr>
              <a:t>19951A1209 - G. Akshith Kumar</a:t>
            </a:r>
          </a:p>
          <a:p>
            <a:endParaRPr lang="en-US" sz="1600" dirty="0"/>
          </a:p>
          <a:p>
            <a:r>
              <a:rPr lang="en-US" dirty="0"/>
              <a:t>		</a:t>
            </a:r>
            <a:endParaRPr lang="en-IN" dirty="0"/>
          </a:p>
        </p:txBody>
      </p:sp>
      <p:sp>
        <p:nvSpPr>
          <p:cNvPr id="15" name="TextBox 14">
            <a:extLst>
              <a:ext uri="{FF2B5EF4-FFF2-40B4-BE49-F238E27FC236}">
                <a16:creationId xmlns:a16="http://schemas.microsoft.com/office/drawing/2014/main" id="{0B01EB95-B5AF-406B-AE2F-01311C399ADD}"/>
              </a:ext>
            </a:extLst>
          </p:cNvPr>
          <p:cNvSpPr txBox="1"/>
          <p:nvPr/>
        </p:nvSpPr>
        <p:spPr>
          <a:xfrm>
            <a:off x="7680176" y="4812540"/>
            <a:ext cx="4248472" cy="2154436"/>
          </a:xfrm>
          <a:prstGeom prst="rect">
            <a:avLst/>
          </a:prstGeom>
          <a:noFill/>
        </p:spPr>
        <p:txBody>
          <a:bodyPr wrap="square" rtlCol="0">
            <a:spAutoFit/>
          </a:bodyPr>
          <a:lstStyle/>
          <a:p>
            <a:r>
              <a:rPr lang="en-US" sz="2400" b="1" dirty="0">
                <a:solidFill>
                  <a:schemeClr val="accent2"/>
                </a:solidFill>
                <a:latin typeface="Copperplate Gothic Light" panose="020E0507020206020404" pitchFamily="34" charset="0"/>
                <a:ea typeface="Tahoma" panose="020B0604030504040204" pitchFamily="34" charset="0"/>
                <a:cs typeface="Tahoma" panose="020B0604030504040204" pitchFamily="34" charset="0"/>
              </a:rPr>
              <a:t>Supervisor Name</a:t>
            </a:r>
          </a:p>
          <a:p>
            <a:endParaRPr lang="en-US" sz="1400" dirty="0"/>
          </a:p>
          <a:p>
            <a:r>
              <a:rPr lang="en-US" sz="2000" dirty="0" err="1">
                <a:latin typeface="Californian FB" panose="0207040306080B030204" pitchFamily="18" charset="0"/>
              </a:rPr>
              <a:t>Dr.Ravi</a:t>
            </a:r>
            <a:r>
              <a:rPr lang="en-US" sz="2000" dirty="0">
                <a:latin typeface="Californian FB" panose="0207040306080B030204" pitchFamily="18" charset="0"/>
              </a:rPr>
              <a:t> Kumar Poluru</a:t>
            </a:r>
          </a:p>
          <a:p>
            <a:r>
              <a:rPr lang="en-US" sz="2000" dirty="0">
                <a:latin typeface="Californian FB" panose="0207040306080B030204" pitchFamily="18" charset="0"/>
              </a:rPr>
              <a:t>Designation: Assistant Professor</a:t>
            </a:r>
          </a:p>
          <a:p>
            <a:r>
              <a:rPr lang="en-US" sz="2000" dirty="0">
                <a:latin typeface="Californian FB" panose="0207040306080B030204" pitchFamily="18" charset="0"/>
              </a:rPr>
              <a:t>Information Technology</a:t>
            </a:r>
          </a:p>
          <a:p>
            <a:r>
              <a:rPr lang="en-US" dirty="0">
                <a:latin typeface="Californian FB" panose="0207040306080B030204" pitchFamily="18" charset="0"/>
              </a:rPr>
              <a:t>		</a:t>
            </a:r>
            <a:r>
              <a:rPr lang="en-US" dirty="0"/>
              <a:t>			</a:t>
            </a:r>
            <a:endParaRPr lang="en-IN" dirty="0"/>
          </a:p>
        </p:txBody>
      </p:sp>
      <p:sp>
        <p:nvSpPr>
          <p:cNvPr id="11" name="TextBox 10">
            <a:extLst>
              <a:ext uri="{FF2B5EF4-FFF2-40B4-BE49-F238E27FC236}">
                <a16:creationId xmlns:a16="http://schemas.microsoft.com/office/drawing/2014/main" id="{F31CBF15-F6E0-48EC-BF34-728FE651BBEB}"/>
              </a:ext>
            </a:extLst>
          </p:cNvPr>
          <p:cNvSpPr txBox="1"/>
          <p:nvPr/>
        </p:nvSpPr>
        <p:spPr>
          <a:xfrm>
            <a:off x="4763857" y="6315792"/>
            <a:ext cx="1883849" cy="400110"/>
          </a:xfrm>
          <a:prstGeom prst="rect">
            <a:avLst/>
          </a:prstGeom>
          <a:noFill/>
        </p:spPr>
        <p:txBody>
          <a:bodyPr wrap="none" rtlCol="0">
            <a:spAutoFit/>
          </a:bodyPr>
          <a:lstStyle/>
          <a:p>
            <a:r>
              <a:rPr lang="en-IN" sz="2000" dirty="0">
                <a:latin typeface="Californian FB" panose="0207040306080B030204" pitchFamily="18" charset="0"/>
                <a:ea typeface="Tahoma" panose="020B0604030504040204" pitchFamily="34" charset="0"/>
                <a:cs typeface="Tahoma" panose="020B0604030504040204" pitchFamily="34" charset="0"/>
              </a:rPr>
              <a:t>Date: 09/12/2021</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09D9-1552-45EC-B5C7-FA80E258FE42}"/>
              </a:ext>
            </a:extLst>
          </p:cNvPr>
          <p:cNvSpPr>
            <a:spLocks noGrp="1"/>
          </p:cNvSpPr>
          <p:nvPr>
            <p:ph type="title"/>
          </p:nvPr>
        </p:nvSpPr>
        <p:spPr/>
        <p:txBody>
          <a:bodyPr/>
          <a:lstStyle/>
          <a:p>
            <a:r>
              <a:rPr lang="en-IN" dirty="0">
                <a:latin typeface="Algerian" panose="04020705040A02060702" pitchFamily="82" charset="0"/>
              </a:rPr>
              <a:t>Requirements</a:t>
            </a:r>
          </a:p>
        </p:txBody>
      </p:sp>
      <p:sp>
        <p:nvSpPr>
          <p:cNvPr id="3" name="Content Placeholder 2">
            <a:extLst>
              <a:ext uri="{FF2B5EF4-FFF2-40B4-BE49-F238E27FC236}">
                <a16:creationId xmlns:a16="http://schemas.microsoft.com/office/drawing/2014/main" id="{5A996545-E66A-4842-AB88-FE1CA74D74AF}"/>
              </a:ext>
            </a:extLst>
          </p:cNvPr>
          <p:cNvSpPr>
            <a:spLocks noGrp="1"/>
          </p:cNvSpPr>
          <p:nvPr>
            <p:ph idx="1"/>
          </p:nvPr>
        </p:nvSpPr>
        <p:spPr>
          <a:xfrm>
            <a:off x="407368" y="1412776"/>
            <a:ext cx="10972800" cy="4525963"/>
          </a:xfrm>
        </p:spPr>
        <p:txBody>
          <a:bodyPr/>
          <a:lstStyle/>
          <a:p>
            <a:r>
              <a:rPr lang="en-IN" sz="2800" b="1" dirty="0">
                <a:solidFill>
                  <a:schemeClr val="accent2"/>
                </a:solidFill>
                <a:latin typeface="Copperplate Gothic Light" panose="020E0507020206020404" pitchFamily="34" charset="0"/>
              </a:rPr>
              <a:t>Hardware Requirements </a:t>
            </a:r>
            <a:r>
              <a:rPr lang="en-IN" sz="2800" b="1" dirty="0">
                <a:solidFill>
                  <a:schemeClr val="accent2"/>
                </a:solidFill>
                <a:latin typeface="Calisto MT" panose="02040603050505030304" pitchFamily="18" charset="0"/>
              </a:rPr>
              <a:t>:</a:t>
            </a:r>
          </a:p>
          <a:p>
            <a:r>
              <a:rPr lang="en-IN" dirty="0"/>
              <a:t> </a:t>
            </a:r>
            <a:r>
              <a:rPr lang="en-IN" sz="2400" dirty="0">
                <a:latin typeface="Calisto MT" panose="02040603050505030304" pitchFamily="18" charset="0"/>
              </a:rPr>
              <a:t>A computer with – Core i5 processor 8GB RAM 250GB hard disk.</a:t>
            </a:r>
          </a:p>
          <a:p>
            <a:endParaRPr lang="en-IN" sz="2400" dirty="0">
              <a:latin typeface="Calisto MT" panose="02040603050505030304" pitchFamily="18" charset="0"/>
            </a:endParaRPr>
          </a:p>
          <a:p>
            <a:endParaRPr lang="en-IN" sz="2400" dirty="0">
              <a:latin typeface="Calisto MT" panose="02040603050505030304" pitchFamily="18" charset="0"/>
            </a:endParaRPr>
          </a:p>
          <a:p>
            <a:r>
              <a:rPr lang="en-IN" sz="2800" b="1" dirty="0">
                <a:solidFill>
                  <a:schemeClr val="accent2"/>
                </a:solidFill>
                <a:latin typeface="Copperplate Gothic Light" panose="020E0507020206020404" pitchFamily="34" charset="0"/>
              </a:rPr>
              <a:t>Software Requirements :</a:t>
            </a:r>
          </a:p>
          <a:p>
            <a:r>
              <a:rPr lang="en-IN" sz="2400" dirty="0"/>
              <a:t>Python programming language </a:t>
            </a:r>
          </a:p>
          <a:p>
            <a:r>
              <a:rPr lang="en-IN" sz="2400" dirty="0"/>
              <a:t>Knowledge on NumPy, Pandas </a:t>
            </a:r>
          </a:p>
          <a:p>
            <a:endParaRPr lang="en-IN" dirty="0"/>
          </a:p>
        </p:txBody>
      </p:sp>
      <p:sp>
        <p:nvSpPr>
          <p:cNvPr id="4" name="Slide Number Placeholder 3">
            <a:extLst>
              <a:ext uri="{FF2B5EF4-FFF2-40B4-BE49-F238E27FC236}">
                <a16:creationId xmlns:a16="http://schemas.microsoft.com/office/drawing/2014/main" id="{9E1A3C36-5019-46F4-AB54-20C58B9F3AE6}"/>
              </a:ext>
            </a:extLst>
          </p:cNvPr>
          <p:cNvSpPr>
            <a:spLocks noGrp="1"/>
          </p:cNvSpPr>
          <p:nvPr>
            <p:ph type="sldNum" sz="quarter" idx="12"/>
          </p:nvPr>
        </p:nvSpPr>
        <p:spPr/>
        <p:txBody>
          <a:bodyPr/>
          <a:lstStyle/>
          <a:p>
            <a:fld id="{FBBF61CF-E01E-4A46-BB21-3455A7373A30}" type="slidenum">
              <a:rPr lang="en-US" smtClean="0"/>
              <a:pPr/>
              <a:t>10</a:t>
            </a:fld>
            <a:endParaRPr lang="en-US"/>
          </a:p>
        </p:txBody>
      </p:sp>
    </p:spTree>
    <p:extLst>
      <p:ext uri="{BB962C8B-B14F-4D97-AF65-F5344CB8AC3E}">
        <p14:creationId xmlns:p14="http://schemas.microsoft.com/office/powerpoint/2010/main" val="185717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09D9-1552-45EC-B5C7-FA80E258FE42}"/>
              </a:ext>
            </a:extLst>
          </p:cNvPr>
          <p:cNvSpPr>
            <a:spLocks noGrp="1"/>
          </p:cNvSpPr>
          <p:nvPr>
            <p:ph type="title"/>
          </p:nvPr>
        </p:nvSpPr>
        <p:spPr/>
        <p:txBody>
          <a:bodyPr/>
          <a:lstStyle/>
          <a:p>
            <a:r>
              <a:rPr lang="en-IN"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5A996545-E66A-4842-AB88-FE1CA74D74AF}"/>
              </a:ext>
            </a:extLst>
          </p:cNvPr>
          <p:cNvSpPr>
            <a:spLocks noGrp="1"/>
          </p:cNvSpPr>
          <p:nvPr>
            <p:ph idx="1"/>
          </p:nvPr>
        </p:nvSpPr>
        <p:spPr>
          <a:xfrm>
            <a:off x="609600" y="1600201"/>
            <a:ext cx="10670976" cy="4205063"/>
          </a:xfrm>
        </p:spPr>
        <p:txBody>
          <a:bodyPr/>
          <a:lstStyle/>
          <a:p>
            <a:r>
              <a:rPr lang="en-IN" sz="2400" dirty="0">
                <a:latin typeface="Copperplate Gothic Light" panose="020E0507020206020404" pitchFamily="34" charset="0"/>
                <a:hlinkClick r:id="rId2"/>
              </a:rPr>
              <a:t>https://www.javatpoint.com/applications-of-machine-learning</a:t>
            </a:r>
            <a:endParaRPr lang="en-IN" sz="2400" dirty="0">
              <a:latin typeface="Copperplate Gothic Light" panose="020E0507020206020404" pitchFamily="34" charset="0"/>
            </a:endParaRPr>
          </a:p>
          <a:p>
            <a:r>
              <a:rPr lang="en-IN" sz="2400" dirty="0">
                <a:latin typeface="Copperplate Gothic Light" panose="020E0507020206020404" pitchFamily="34" charset="0"/>
                <a:hlinkClick r:id="rId3"/>
              </a:rPr>
              <a:t>https://ieeexplore.ieee.org/document/8993253</a:t>
            </a:r>
            <a:endParaRPr lang="en-IN" sz="2400" dirty="0">
              <a:latin typeface="Copperplate Gothic Light" panose="020E0507020206020404" pitchFamily="34" charset="0"/>
            </a:endParaRPr>
          </a:p>
          <a:p>
            <a:r>
              <a:rPr lang="en-IN" sz="2400" dirty="0">
                <a:latin typeface="Copperplate Gothic Light" panose="020E0507020206020404" pitchFamily="34" charset="0"/>
                <a:hlinkClick r:id="rId4"/>
              </a:rPr>
              <a:t>https://ieeexplore.ieee.org/document/6511281</a:t>
            </a:r>
            <a:endParaRPr lang="en-IN" sz="2400" dirty="0">
              <a:latin typeface="Copperplate Gothic Light" panose="020E0507020206020404" pitchFamily="34" charset="0"/>
            </a:endParaRPr>
          </a:p>
          <a:p>
            <a:r>
              <a:rPr lang="en-IN" sz="2400" dirty="0">
                <a:latin typeface="Copperplate Gothic Light" panose="020E0507020206020404" pitchFamily="34" charset="0"/>
                <a:hlinkClick r:id="rId5"/>
              </a:rPr>
              <a:t>https://www.sciencedirect.com/science/article/pii/S2212017312002964</a:t>
            </a:r>
            <a:endParaRPr lang="en-IN" sz="2400" dirty="0">
              <a:latin typeface="Copperplate Gothic Light" panose="020E0507020206020404" pitchFamily="34" charset="0"/>
            </a:endParaRPr>
          </a:p>
          <a:p>
            <a:endParaRPr lang="en-IN" dirty="0"/>
          </a:p>
        </p:txBody>
      </p:sp>
      <p:sp>
        <p:nvSpPr>
          <p:cNvPr id="4" name="Slide Number Placeholder 3">
            <a:extLst>
              <a:ext uri="{FF2B5EF4-FFF2-40B4-BE49-F238E27FC236}">
                <a16:creationId xmlns:a16="http://schemas.microsoft.com/office/drawing/2014/main" id="{9E1A3C36-5019-46F4-AB54-20C58B9F3AE6}"/>
              </a:ext>
            </a:extLst>
          </p:cNvPr>
          <p:cNvSpPr>
            <a:spLocks noGrp="1"/>
          </p:cNvSpPr>
          <p:nvPr>
            <p:ph type="sldNum" sz="quarter" idx="12"/>
          </p:nvPr>
        </p:nvSpPr>
        <p:spPr/>
        <p:txBody>
          <a:bodyPr/>
          <a:lstStyle/>
          <a:p>
            <a:fld id="{FBBF61CF-E01E-4A46-BB21-3455A7373A30}" type="slidenum">
              <a:rPr lang="en-US" smtClean="0"/>
              <a:pPr/>
              <a:t>11</a:t>
            </a:fld>
            <a:endParaRPr lang="en-US"/>
          </a:p>
        </p:txBody>
      </p:sp>
    </p:spTree>
    <p:extLst>
      <p:ext uri="{BB962C8B-B14F-4D97-AF65-F5344CB8AC3E}">
        <p14:creationId xmlns:p14="http://schemas.microsoft.com/office/powerpoint/2010/main" val="3266924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96545-E66A-4842-AB88-FE1CA74D74AF}"/>
              </a:ext>
            </a:extLst>
          </p:cNvPr>
          <p:cNvSpPr>
            <a:spLocks noGrp="1"/>
          </p:cNvSpPr>
          <p:nvPr>
            <p:ph idx="1"/>
          </p:nvPr>
        </p:nvSpPr>
        <p:spPr>
          <a:xfrm>
            <a:off x="2711624" y="2708920"/>
            <a:ext cx="10972800" cy="4525963"/>
          </a:xfrm>
        </p:spPr>
        <p:txBody>
          <a:bodyPr/>
          <a:lstStyle/>
          <a:p>
            <a:pPr marL="0" indent="0">
              <a:buNone/>
            </a:pPr>
            <a:r>
              <a:rPr lang="en-US" sz="9600" dirty="0">
                <a:latin typeface="Algerian" panose="04020705040A02060702" pitchFamily="82" charset="0"/>
              </a:rPr>
              <a:t>THANK YOU</a:t>
            </a:r>
            <a:endParaRPr lang="en-IN" sz="9600" dirty="0">
              <a:latin typeface="Algerian" panose="04020705040A02060702" pitchFamily="82" charset="0"/>
            </a:endParaRPr>
          </a:p>
        </p:txBody>
      </p:sp>
      <p:sp>
        <p:nvSpPr>
          <p:cNvPr id="4" name="Slide Number Placeholder 3">
            <a:extLst>
              <a:ext uri="{FF2B5EF4-FFF2-40B4-BE49-F238E27FC236}">
                <a16:creationId xmlns:a16="http://schemas.microsoft.com/office/drawing/2014/main" id="{9E1A3C36-5019-46F4-AB54-20C58B9F3AE6}"/>
              </a:ext>
            </a:extLst>
          </p:cNvPr>
          <p:cNvSpPr>
            <a:spLocks noGrp="1"/>
          </p:cNvSpPr>
          <p:nvPr>
            <p:ph type="sldNum" sz="quarter" idx="12"/>
          </p:nvPr>
        </p:nvSpPr>
        <p:spPr/>
        <p:txBody>
          <a:bodyPr/>
          <a:lstStyle/>
          <a:p>
            <a:fld id="{FBBF61CF-E01E-4A46-BB21-3455A7373A30}" type="slidenum">
              <a:rPr lang="en-US" smtClean="0"/>
              <a:pPr/>
              <a:t>12</a:t>
            </a:fld>
            <a:endParaRPr lang="en-US"/>
          </a:p>
        </p:txBody>
      </p:sp>
    </p:spTree>
    <p:extLst>
      <p:ext uri="{BB962C8B-B14F-4D97-AF65-F5344CB8AC3E}">
        <p14:creationId xmlns:p14="http://schemas.microsoft.com/office/powerpoint/2010/main" val="191153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2</a:t>
            </a:fld>
            <a:endParaRPr lang="en-US"/>
          </a:p>
        </p:txBody>
      </p:sp>
      <p:sp>
        <p:nvSpPr>
          <p:cNvPr id="5" name="Title 4">
            <a:extLst>
              <a:ext uri="{FF2B5EF4-FFF2-40B4-BE49-F238E27FC236}">
                <a16:creationId xmlns:a16="http://schemas.microsoft.com/office/drawing/2014/main" id="{BC3986C3-44E6-445B-87E0-5295F07F29EB}"/>
              </a:ext>
            </a:extLst>
          </p:cNvPr>
          <p:cNvSpPr>
            <a:spLocks noGrp="1"/>
          </p:cNvSpPr>
          <p:nvPr>
            <p:ph type="title"/>
          </p:nvPr>
        </p:nvSpPr>
        <p:spPr/>
        <p:txBody>
          <a:bodyPr/>
          <a:lstStyle/>
          <a:p>
            <a:r>
              <a:rPr lang="en-US" dirty="0">
                <a:latin typeface="Algerian" panose="04020705040A02060702" pitchFamily="82" charset="0"/>
              </a:rPr>
              <a:t>OUTLINE</a:t>
            </a:r>
            <a:endParaRPr lang="en-IN" dirty="0">
              <a:latin typeface="Algerian" panose="04020705040A02060702" pitchFamily="82" charset="0"/>
            </a:endParaRPr>
          </a:p>
        </p:txBody>
      </p:sp>
      <p:sp>
        <p:nvSpPr>
          <p:cNvPr id="2" name="TextBox 1">
            <a:extLst>
              <a:ext uri="{FF2B5EF4-FFF2-40B4-BE49-F238E27FC236}">
                <a16:creationId xmlns:a16="http://schemas.microsoft.com/office/drawing/2014/main" id="{496674F3-91EB-492C-BE7F-6BAA57940FFA}"/>
              </a:ext>
            </a:extLst>
          </p:cNvPr>
          <p:cNvSpPr txBox="1"/>
          <p:nvPr/>
        </p:nvSpPr>
        <p:spPr>
          <a:xfrm>
            <a:off x="407368" y="1340768"/>
            <a:ext cx="9793088" cy="453758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latin typeface="Copperplate Gothic Light" panose="020E0507020206020404" pitchFamily="34" charset="0"/>
              </a:rPr>
              <a:t>Abstract</a:t>
            </a:r>
          </a:p>
          <a:p>
            <a:pPr marL="457200" indent="-457200">
              <a:lnSpc>
                <a:spcPct val="150000"/>
              </a:lnSpc>
              <a:buFont typeface="Arial" panose="020B0604020202020204" pitchFamily="34" charset="0"/>
              <a:buChar char="•"/>
            </a:pPr>
            <a:r>
              <a:rPr lang="en-US" sz="2800" dirty="0">
                <a:latin typeface="Copperplate Gothic Light" panose="020E0507020206020404" pitchFamily="34" charset="0"/>
              </a:rPr>
              <a:t>Introduction</a:t>
            </a:r>
          </a:p>
          <a:p>
            <a:pPr marL="457200" indent="-457200">
              <a:lnSpc>
                <a:spcPct val="150000"/>
              </a:lnSpc>
              <a:buFont typeface="Arial" panose="020B0604020202020204" pitchFamily="34" charset="0"/>
              <a:buChar char="•"/>
            </a:pPr>
            <a:r>
              <a:rPr lang="en-US" sz="2800" i="0" dirty="0">
                <a:latin typeface="Copperplate Gothic Light" panose="020E0507020206020404" pitchFamily="34" charset="0"/>
              </a:rPr>
              <a:t>Existing solution</a:t>
            </a:r>
          </a:p>
          <a:p>
            <a:pPr marL="457200" indent="-457200">
              <a:lnSpc>
                <a:spcPct val="150000"/>
              </a:lnSpc>
              <a:buFont typeface="Arial" panose="020B0604020202020204" pitchFamily="34" charset="0"/>
              <a:buChar char="•"/>
            </a:pPr>
            <a:r>
              <a:rPr lang="en-US" sz="2800" i="0" dirty="0">
                <a:latin typeface="Copperplate Gothic Light" panose="020E0507020206020404" pitchFamily="34" charset="0"/>
              </a:rPr>
              <a:t>Drawbacks</a:t>
            </a:r>
            <a:endParaRPr lang="en-US" sz="2800" dirty="0">
              <a:latin typeface="Copperplate Gothic Light" panose="020E0507020206020404" pitchFamily="34" charset="0"/>
            </a:endParaRPr>
          </a:p>
          <a:p>
            <a:pPr marL="457200" indent="-457200">
              <a:lnSpc>
                <a:spcPct val="150000"/>
              </a:lnSpc>
              <a:buFont typeface="Arial" panose="020B0604020202020204" pitchFamily="34" charset="0"/>
              <a:buChar char="•"/>
            </a:pPr>
            <a:r>
              <a:rPr lang="en-US" sz="2800" i="0" dirty="0">
                <a:latin typeface="Copperplate Gothic Light" panose="020E0507020206020404" pitchFamily="34" charset="0"/>
              </a:rPr>
              <a:t>Proposed work</a:t>
            </a:r>
          </a:p>
          <a:p>
            <a:pPr marL="457200" indent="-457200">
              <a:lnSpc>
                <a:spcPct val="150000"/>
              </a:lnSpc>
              <a:buFont typeface="Arial" panose="020B0604020202020204" pitchFamily="34" charset="0"/>
              <a:buChar char="•"/>
            </a:pPr>
            <a:r>
              <a:rPr lang="en-US" sz="2800" i="0" dirty="0">
                <a:latin typeface="Copperplate Gothic Light" panose="020E0507020206020404" pitchFamily="34" charset="0"/>
              </a:rPr>
              <a:t>Requirements</a:t>
            </a:r>
            <a:endParaRPr lang="en-US" sz="2800" dirty="0">
              <a:latin typeface="Copperplate Gothic Light" panose="020E0507020206020404" pitchFamily="34" charset="0"/>
            </a:endParaRPr>
          </a:p>
          <a:p>
            <a:pPr marL="457200" indent="-457200">
              <a:lnSpc>
                <a:spcPct val="150000"/>
              </a:lnSpc>
              <a:buFont typeface="Arial" panose="020B0604020202020204" pitchFamily="34" charset="0"/>
              <a:buChar char="•"/>
            </a:pPr>
            <a:r>
              <a:rPr lang="en-US" sz="2800" i="0" dirty="0">
                <a:latin typeface="Copperplate Gothic Light" panose="020E0507020206020404" pitchFamily="34" charset="0"/>
              </a:rPr>
              <a:t>References</a:t>
            </a:r>
          </a:p>
        </p:txBody>
      </p:sp>
    </p:spTree>
    <p:extLst>
      <p:ext uri="{BB962C8B-B14F-4D97-AF65-F5344CB8AC3E}">
        <p14:creationId xmlns:p14="http://schemas.microsoft.com/office/powerpoint/2010/main" val="53512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3B3B-FC1B-47D2-B53A-EF2085B85E7C}"/>
              </a:ext>
            </a:extLst>
          </p:cNvPr>
          <p:cNvSpPr>
            <a:spLocks noGrp="1"/>
          </p:cNvSpPr>
          <p:nvPr>
            <p:ph type="title"/>
          </p:nvPr>
        </p:nvSpPr>
        <p:spPr/>
        <p:txBody>
          <a:bodyPr/>
          <a:lstStyle/>
          <a:p>
            <a:r>
              <a:rPr lang="en-IN" dirty="0">
                <a:latin typeface="Algerian" panose="04020705040A02060702" pitchFamily="82" charset="0"/>
              </a:rPr>
              <a:t>Abstract</a:t>
            </a:r>
          </a:p>
        </p:txBody>
      </p:sp>
      <p:sp>
        <p:nvSpPr>
          <p:cNvPr id="3" name="Content Placeholder 2">
            <a:extLst>
              <a:ext uri="{FF2B5EF4-FFF2-40B4-BE49-F238E27FC236}">
                <a16:creationId xmlns:a16="http://schemas.microsoft.com/office/drawing/2014/main" id="{C2F2D727-C448-4244-A564-E38E9AD1D381}"/>
              </a:ext>
            </a:extLst>
          </p:cNvPr>
          <p:cNvSpPr>
            <a:spLocks noGrp="1"/>
          </p:cNvSpPr>
          <p:nvPr>
            <p:ph idx="1"/>
          </p:nvPr>
        </p:nvSpPr>
        <p:spPr/>
        <p:txBody>
          <a:bodyPr/>
          <a:lstStyle/>
          <a:p>
            <a:pPr>
              <a:buFont typeface="Wingdings" panose="05000000000000000000" pitchFamily="2" charset="2"/>
              <a:buChar char="§"/>
            </a:pPr>
            <a:r>
              <a:rPr lang="en-US" sz="2400" dirty="0">
                <a:solidFill>
                  <a:schemeClr val="tx1"/>
                </a:solidFill>
                <a:latin typeface="Calisto MT" panose="02040603050505030304" pitchFamily="18" charset="0"/>
              </a:rPr>
              <a:t>With rapidly increment of internet traffic, the importance of cyber security also increases significantly. Several areas like IP traffic classifications, detection of - intrusion, spam and malware becomes important to be considered. To overcomes the cyber security issues traditional techniques are not enough. It is essential to adapt the ongoing changes to keep security always up to date and It can’t be denied that the web of Machine Learning keeps increasing in the digital world. In this paper we will see how several algorithms of Machine Learning can be used to overcome the popular issues faced by cyber security</a:t>
            </a:r>
            <a:endParaRPr lang="en-IN" sz="2400" dirty="0">
              <a:solidFill>
                <a:schemeClr val="tx1"/>
              </a:solidFill>
              <a:latin typeface="Calisto MT" panose="02040603050505030304" pitchFamily="18" charset="0"/>
            </a:endParaRPr>
          </a:p>
          <a:p>
            <a:pPr marL="0" indent="0">
              <a:buNone/>
            </a:pPr>
            <a:r>
              <a:rPr lang="en-IN" sz="2400" b="1" dirty="0">
                <a:solidFill>
                  <a:schemeClr val="accent2"/>
                </a:solidFill>
                <a:latin typeface="Copperplate Gothic Light" panose="020E0507020206020404" pitchFamily="34" charset="0"/>
              </a:rPr>
              <a:t>KEYWORDS</a:t>
            </a:r>
          </a:p>
          <a:p>
            <a:r>
              <a:rPr lang="en-US" sz="2400" dirty="0">
                <a:solidFill>
                  <a:schemeClr val="tx1"/>
                </a:solidFill>
                <a:latin typeface="Calisto MT" panose="02040603050505030304" pitchFamily="18" charset="0"/>
              </a:rPr>
              <a:t>Machine learning, Cyber Security, IP traffic classification, Intrusion Detection System, Malware.</a:t>
            </a:r>
            <a:endParaRPr lang="en-IN" sz="2400" dirty="0">
              <a:solidFill>
                <a:schemeClr val="tx1"/>
              </a:solidFill>
              <a:latin typeface="Calisto MT" panose="02040603050505030304" pitchFamily="18" charset="0"/>
            </a:endParaRPr>
          </a:p>
          <a:p>
            <a:endParaRPr lang="en-IN" sz="2400" b="1" dirty="0">
              <a:solidFill>
                <a:schemeClr val="tx1"/>
              </a:solidFill>
            </a:endParaRPr>
          </a:p>
        </p:txBody>
      </p:sp>
      <p:sp>
        <p:nvSpPr>
          <p:cNvPr id="4" name="Slide Number Placeholder 3">
            <a:extLst>
              <a:ext uri="{FF2B5EF4-FFF2-40B4-BE49-F238E27FC236}">
                <a16:creationId xmlns:a16="http://schemas.microsoft.com/office/drawing/2014/main" id="{F726C438-947A-4A1C-95B9-95CA38A76C2B}"/>
              </a:ext>
            </a:extLst>
          </p:cNvPr>
          <p:cNvSpPr>
            <a:spLocks noGrp="1"/>
          </p:cNvSpPr>
          <p:nvPr>
            <p:ph type="sldNum" sz="quarter" idx="12"/>
          </p:nvPr>
        </p:nvSpPr>
        <p:spPr/>
        <p:txBody>
          <a:bodyPr/>
          <a:lstStyle/>
          <a:p>
            <a:fld id="{FBBF61CF-E01E-4A46-BB21-3455A7373A30}" type="slidenum">
              <a:rPr lang="en-US" smtClean="0"/>
              <a:pPr/>
              <a:t>3</a:t>
            </a:fld>
            <a:endParaRPr lang="en-US"/>
          </a:p>
        </p:txBody>
      </p:sp>
    </p:spTree>
    <p:extLst>
      <p:ext uri="{BB962C8B-B14F-4D97-AF65-F5344CB8AC3E}">
        <p14:creationId xmlns:p14="http://schemas.microsoft.com/office/powerpoint/2010/main" val="150914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09D9-1552-45EC-B5C7-FA80E258FE4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A996545-E66A-4842-AB88-FE1CA74D74AF}"/>
              </a:ext>
            </a:extLst>
          </p:cNvPr>
          <p:cNvSpPr>
            <a:spLocks noGrp="1"/>
          </p:cNvSpPr>
          <p:nvPr>
            <p:ph idx="1"/>
          </p:nvPr>
        </p:nvSpPr>
        <p:spPr/>
        <p:txBody>
          <a:bodyPr/>
          <a:lstStyle/>
          <a:p>
            <a:pPr marL="0" indent="0">
              <a:buNone/>
            </a:pPr>
            <a:r>
              <a:rPr lang="en-US" sz="2800" dirty="0">
                <a:solidFill>
                  <a:srgbClr val="FF0000"/>
                </a:solidFill>
                <a:latin typeface="Copperplate Gothic Light" panose="020E0507020206020404" pitchFamily="34" charset="0"/>
              </a:rPr>
              <a:t>What is Machine Learning?</a:t>
            </a:r>
          </a:p>
          <a:p>
            <a:r>
              <a:rPr lang="en-US" sz="2400" i="0" dirty="0">
                <a:solidFill>
                  <a:srgbClr val="273239"/>
                </a:solidFill>
                <a:effectLst/>
                <a:latin typeface="Calisto MT" panose="02040603050505030304" pitchFamily="18" charset="0"/>
              </a:rPr>
              <a:t>Machine Learning is the field of study that gives computers the capability to learn without being explicitly programmed. </a:t>
            </a:r>
          </a:p>
          <a:p>
            <a:r>
              <a:rPr lang="en-US" sz="2400" i="0" dirty="0">
                <a:solidFill>
                  <a:srgbClr val="273239"/>
                </a:solidFill>
                <a:effectLst/>
                <a:latin typeface="Calisto MT" panose="02040603050505030304" pitchFamily="18" charset="0"/>
              </a:rPr>
              <a:t>ML is one of the most exciting technologies that one would have ever come across.</a:t>
            </a:r>
          </a:p>
          <a:p>
            <a:r>
              <a:rPr lang="en-US" sz="2400" i="0" dirty="0">
                <a:solidFill>
                  <a:srgbClr val="273239"/>
                </a:solidFill>
                <a:effectLst/>
                <a:latin typeface="Calisto MT" panose="02040603050505030304" pitchFamily="18" charset="0"/>
              </a:rPr>
              <a:t> As it is evident from the name, it gives the computer that makes it more similar to humans: </a:t>
            </a:r>
            <a:r>
              <a:rPr lang="en-US" sz="2400" dirty="0">
                <a:solidFill>
                  <a:srgbClr val="273239"/>
                </a:solidFill>
                <a:effectLst/>
                <a:latin typeface="Calisto MT" panose="02040603050505030304" pitchFamily="18" charset="0"/>
              </a:rPr>
              <a:t>The ability to learn</a:t>
            </a:r>
            <a:r>
              <a:rPr lang="en-US" sz="2400" i="0" dirty="0">
                <a:solidFill>
                  <a:srgbClr val="273239"/>
                </a:solidFill>
                <a:effectLst/>
                <a:latin typeface="Calisto MT" panose="02040603050505030304" pitchFamily="18" charset="0"/>
              </a:rPr>
              <a:t>. </a:t>
            </a:r>
            <a:endParaRPr lang="en-IN" sz="2400" dirty="0">
              <a:latin typeface="Calisto MT" panose="02040603050505030304" pitchFamily="18" charset="0"/>
            </a:endParaRPr>
          </a:p>
          <a:p>
            <a:r>
              <a:rPr lang="en-IN" sz="2400" i="0" dirty="0">
                <a:solidFill>
                  <a:schemeClr val="tx1"/>
                </a:solidFill>
                <a:effectLst/>
                <a:latin typeface="Calisto MT" panose="02040603050505030304" pitchFamily="18" charset="0"/>
              </a:rPr>
              <a:t>Image recognition and </a:t>
            </a:r>
            <a:r>
              <a:rPr lang="en-IN" sz="2400" dirty="0">
                <a:solidFill>
                  <a:schemeClr val="tx1"/>
                </a:solidFill>
                <a:latin typeface="Calisto MT" panose="02040603050505030304" pitchFamily="18" charset="0"/>
              </a:rPr>
              <a:t>product recommendation are two of its applications</a:t>
            </a:r>
          </a:p>
          <a:p>
            <a:endParaRPr lang="en-IN" sz="2400" dirty="0"/>
          </a:p>
        </p:txBody>
      </p:sp>
      <p:sp>
        <p:nvSpPr>
          <p:cNvPr id="4" name="Slide Number Placeholder 3">
            <a:extLst>
              <a:ext uri="{FF2B5EF4-FFF2-40B4-BE49-F238E27FC236}">
                <a16:creationId xmlns:a16="http://schemas.microsoft.com/office/drawing/2014/main" id="{9E1A3C36-5019-46F4-AB54-20C58B9F3AE6}"/>
              </a:ext>
            </a:extLst>
          </p:cNvPr>
          <p:cNvSpPr>
            <a:spLocks noGrp="1"/>
          </p:cNvSpPr>
          <p:nvPr>
            <p:ph type="sldNum" sz="quarter" idx="12"/>
          </p:nvPr>
        </p:nvSpPr>
        <p:spPr/>
        <p:txBody>
          <a:bodyPr/>
          <a:lstStyle/>
          <a:p>
            <a:fld id="{FBBF61CF-E01E-4A46-BB21-3455A7373A30}" type="slidenum">
              <a:rPr lang="en-US" smtClean="0"/>
              <a:pPr/>
              <a:t>4</a:t>
            </a:fld>
            <a:endParaRPr lang="en-US"/>
          </a:p>
        </p:txBody>
      </p:sp>
    </p:spTree>
    <p:extLst>
      <p:ext uri="{BB962C8B-B14F-4D97-AF65-F5344CB8AC3E}">
        <p14:creationId xmlns:p14="http://schemas.microsoft.com/office/powerpoint/2010/main" val="80892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09D9-1552-45EC-B5C7-FA80E258FE42}"/>
              </a:ext>
            </a:extLst>
          </p:cNvPr>
          <p:cNvSpPr>
            <a:spLocks noGrp="1"/>
          </p:cNvSpPr>
          <p:nvPr>
            <p:ph type="title"/>
          </p:nvPr>
        </p:nvSpPr>
        <p:spPr/>
        <p:txBody>
          <a:bodyPr/>
          <a:lstStyle/>
          <a:p>
            <a:r>
              <a:rPr lang="en-IN" dirty="0">
                <a:latin typeface="Algerian" panose="04020705040A02060702" pitchFamily="82" charset="0"/>
              </a:rPr>
              <a:t>Introduction(contd..)</a:t>
            </a:r>
          </a:p>
        </p:txBody>
      </p:sp>
      <p:sp>
        <p:nvSpPr>
          <p:cNvPr id="3" name="Content Placeholder 2">
            <a:extLst>
              <a:ext uri="{FF2B5EF4-FFF2-40B4-BE49-F238E27FC236}">
                <a16:creationId xmlns:a16="http://schemas.microsoft.com/office/drawing/2014/main" id="{5A996545-E66A-4842-AB88-FE1CA74D74AF}"/>
              </a:ext>
            </a:extLst>
          </p:cNvPr>
          <p:cNvSpPr>
            <a:spLocks noGrp="1"/>
          </p:cNvSpPr>
          <p:nvPr>
            <p:ph idx="1"/>
          </p:nvPr>
        </p:nvSpPr>
        <p:spPr/>
        <p:txBody>
          <a:bodyPr/>
          <a:lstStyle/>
          <a:p>
            <a:pPr marL="0" indent="0">
              <a:buNone/>
            </a:pPr>
            <a:r>
              <a:rPr lang="en-US" sz="2800" dirty="0">
                <a:solidFill>
                  <a:srgbClr val="FF0000"/>
                </a:solidFill>
                <a:latin typeface="Copperplate Gothic Light" panose="020E0507020206020404" pitchFamily="34" charset="0"/>
              </a:rPr>
              <a:t>What is Cybersecurity?</a:t>
            </a:r>
          </a:p>
          <a:p>
            <a:pPr algn="l" fontAlgn="base">
              <a:buFont typeface="Arial" panose="020B0604020202020204" pitchFamily="34" charset="0"/>
              <a:buChar char="•"/>
            </a:pPr>
            <a:r>
              <a:rPr lang="en-US" sz="2400" i="0" dirty="0">
                <a:solidFill>
                  <a:schemeClr val="tx1"/>
                </a:solidFill>
                <a:effectLst/>
                <a:latin typeface="Calisto MT" panose="02040603050505030304" pitchFamily="18" charset="0"/>
              </a:rPr>
              <a:t>Cybersecurity is the practice of protecting systems, networks, and programs from digital attacks. </a:t>
            </a:r>
          </a:p>
          <a:p>
            <a:pPr algn="l" fontAlgn="base">
              <a:buFont typeface="Arial" panose="020B0604020202020204" pitchFamily="34" charset="0"/>
              <a:buChar char="•"/>
            </a:pPr>
            <a:r>
              <a:rPr lang="en-US" sz="2400" i="0" dirty="0">
                <a:solidFill>
                  <a:schemeClr val="tx1"/>
                </a:solidFill>
                <a:effectLst/>
                <a:latin typeface="Calisto MT" panose="02040603050505030304" pitchFamily="18" charset="0"/>
              </a:rPr>
              <a:t>These </a:t>
            </a:r>
            <a:r>
              <a:rPr lang="en-US" sz="2400" i="0" strike="noStrike" dirty="0">
                <a:solidFill>
                  <a:schemeClr val="tx1"/>
                </a:solidFill>
                <a:effectLst/>
                <a:latin typeface="Calisto MT" panose="02040603050505030304" pitchFamily="18" charset="0"/>
              </a:rPr>
              <a:t>cyberattacks</a:t>
            </a:r>
            <a:r>
              <a:rPr lang="en-US" sz="2400" i="0" dirty="0">
                <a:solidFill>
                  <a:schemeClr val="tx1"/>
                </a:solidFill>
                <a:effectLst/>
                <a:latin typeface="Calisto MT" panose="02040603050505030304" pitchFamily="18" charset="0"/>
              </a:rPr>
              <a:t> are usually aimed at accessing, changing, or destroying sensitive information; extorting money from users; or interrupting normal business processes.</a:t>
            </a:r>
          </a:p>
          <a:p>
            <a:pPr algn="l" fontAlgn="base">
              <a:buFont typeface="Arial" panose="020B0604020202020204" pitchFamily="34" charset="0"/>
              <a:buChar char="•"/>
            </a:pPr>
            <a:r>
              <a:rPr lang="en-US" sz="2400" i="0" dirty="0">
                <a:solidFill>
                  <a:schemeClr val="tx1"/>
                </a:solidFill>
                <a:effectLst/>
                <a:latin typeface="Calisto MT" panose="02040603050505030304" pitchFamily="18" charset="0"/>
              </a:rPr>
              <a:t>Implementing effective cybersecurity measures is particularly challenging today because there are more devices than people, and attackers are becoming more innovative.</a:t>
            </a:r>
          </a:p>
          <a:p>
            <a:endParaRPr lang="en-IN" sz="2400" dirty="0"/>
          </a:p>
        </p:txBody>
      </p:sp>
      <p:sp>
        <p:nvSpPr>
          <p:cNvPr id="4" name="Slide Number Placeholder 3">
            <a:extLst>
              <a:ext uri="{FF2B5EF4-FFF2-40B4-BE49-F238E27FC236}">
                <a16:creationId xmlns:a16="http://schemas.microsoft.com/office/drawing/2014/main" id="{9E1A3C36-5019-46F4-AB54-20C58B9F3AE6}"/>
              </a:ext>
            </a:extLst>
          </p:cNvPr>
          <p:cNvSpPr>
            <a:spLocks noGrp="1"/>
          </p:cNvSpPr>
          <p:nvPr>
            <p:ph type="sldNum" sz="quarter" idx="12"/>
          </p:nvPr>
        </p:nvSpPr>
        <p:spPr/>
        <p:txBody>
          <a:bodyPr/>
          <a:lstStyle/>
          <a:p>
            <a:fld id="{FBBF61CF-E01E-4A46-BB21-3455A7373A30}" type="slidenum">
              <a:rPr lang="en-US" smtClean="0"/>
              <a:pPr/>
              <a:t>5</a:t>
            </a:fld>
            <a:endParaRPr lang="en-US"/>
          </a:p>
        </p:txBody>
      </p:sp>
    </p:spTree>
    <p:extLst>
      <p:ext uri="{BB962C8B-B14F-4D97-AF65-F5344CB8AC3E}">
        <p14:creationId xmlns:p14="http://schemas.microsoft.com/office/powerpoint/2010/main" val="36774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09D9-1552-45EC-B5C7-FA80E258FE42}"/>
              </a:ext>
            </a:extLst>
          </p:cNvPr>
          <p:cNvSpPr>
            <a:spLocks noGrp="1"/>
          </p:cNvSpPr>
          <p:nvPr>
            <p:ph type="title"/>
          </p:nvPr>
        </p:nvSpPr>
        <p:spPr/>
        <p:txBody>
          <a:bodyPr/>
          <a:lstStyle/>
          <a:p>
            <a:r>
              <a:rPr lang="en-IN" dirty="0">
                <a:latin typeface="Algerian" panose="04020705040A02060702" pitchFamily="82" charset="0"/>
              </a:rPr>
              <a:t>Existing System</a:t>
            </a:r>
          </a:p>
        </p:txBody>
      </p:sp>
      <p:sp>
        <p:nvSpPr>
          <p:cNvPr id="4" name="Slide Number Placeholder 3">
            <a:extLst>
              <a:ext uri="{FF2B5EF4-FFF2-40B4-BE49-F238E27FC236}">
                <a16:creationId xmlns:a16="http://schemas.microsoft.com/office/drawing/2014/main" id="{9E1A3C36-5019-46F4-AB54-20C58B9F3AE6}"/>
              </a:ext>
            </a:extLst>
          </p:cNvPr>
          <p:cNvSpPr>
            <a:spLocks noGrp="1"/>
          </p:cNvSpPr>
          <p:nvPr>
            <p:ph type="sldNum" sz="quarter" idx="12"/>
          </p:nvPr>
        </p:nvSpPr>
        <p:spPr/>
        <p:txBody>
          <a:bodyPr/>
          <a:lstStyle/>
          <a:p>
            <a:fld id="{FBBF61CF-E01E-4A46-BB21-3455A7373A30}" type="slidenum">
              <a:rPr lang="en-US" smtClean="0"/>
              <a:pPr/>
              <a:t>6</a:t>
            </a:fld>
            <a:endParaRPr lang="en-US"/>
          </a:p>
        </p:txBody>
      </p:sp>
      <p:sp>
        <p:nvSpPr>
          <p:cNvPr id="8" name="Content Placeholder 7">
            <a:extLst>
              <a:ext uri="{FF2B5EF4-FFF2-40B4-BE49-F238E27FC236}">
                <a16:creationId xmlns:a16="http://schemas.microsoft.com/office/drawing/2014/main" id="{A21EAF5B-32F9-4BAF-B7DA-C2178C9F7B14}"/>
              </a:ext>
            </a:extLst>
          </p:cNvPr>
          <p:cNvSpPr>
            <a:spLocks noGrp="1"/>
          </p:cNvSpPr>
          <p:nvPr>
            <p:ph idx="1"/>
          </p:nvPr>
        </p:nvSpPr>
        <p:spPr>
          <a:xfrm>
            <a:off x="119336" y="1268760"/>
            <a:ext cx="11881320" cy="5087591"/>
          </a:xfrm>
        </p:spPr>
        <p:txBody>
          <a:bodyPr/>
          <a:lstStyle/>
          <a:p>
            <a:r>
              <a:rPr lang="en-US" sz="2400" dirty="0">
                <a:solidFill>
                  <a:schemeClr val="tx1"/>
                </a:solidFill>
                <a:latin typeface="Calisto MT" panose="02040603050505030304" pitchFamily="18" charset="0"/>
              </a:rPr>
              <a:t>Intrusion detection can be considered as classification problem where each connection or user is identified either as one of the attack types or normal based on some existing data. Decision trees can solve this classification problem of intrusion detection as they learn the model from the data set and can classify the new data item into one of the classes specified in the data set. Decision trees can be used as a misuse intrusion detection as they can learn a model based on the training data and can predict the future data as one of the attack types or normal based on the learned model. </a:t>
            </a:r>
            <a:endParaRPr lang="en-IN" sz="2400" dirty="0">
              <a:solidFill>
                <a:schemeClr val="tx1"/>
              </a:solidFill>
              <a:latin typeface="Calisto MT" panose="02040603050505030304" pitchFamily="18" charset="0"/>
            </a:endParaRPr>
          </a:p>
        </p:txBody>
      </p:sp>
      <p:pic>
        <p:nvPicPr>
          <p:cNvPr id="10" name="Picture 9">
            <a:extLst>
              <a:ext uri="{FF2B5EF4-FFF2-40B4-BE49-F238E27FC236}">
                <a16:creationId xmlns:a16="http://schemas.microsoft.com/office/drawing/2014/main" id="{410EA3A9-0282-478C-A719-C7811BEB7488}"/>
              </a:ext>
            </a:extLst>
          </p:cNvPr>
          <p:cNvPicPr>
            <a:picLocks noChangeAspect="1"/>
          </p:cNvPicPr>
          <p:nvPr/>
        </p:nvPicPr>
        <p:blipFill>
          <a:blip r:embed="rId2"/>
          <a:stretch>
            <a:fillRect/>
          </a:stretch>
        </p:blipFill>
        <p:spPr>
          <a:xfrm>
            <a:off x="3647728" y="4077072"/>
            <a:ext cx="4031878" cy="2506473"/>
          </a:xfrm>
          <a:prstGeom prst="rect">
            <a:avLst/>
          </a:prstGeom>
        </p:spPr>
      </p:pic>
    </p:spTree>
    <p:extLst>
      <p:ext uri="{BB962C8B-B14F-4D97-AF65-F5344CB8AC3E}">
        <p14:creationId xmlns:p14="http://schemas.microsoft.com/office/powerpoint/2010/main" val="4250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09D9-1552-45EC-B5C7-FA80E258FE42}"/>
              </a:ext>
            </a:extLst>
          </p:cNvPr>
          <p:cNvSpPr>
            <a:spLocks noGrp="1"/>
          </p:cNvSpPr>
          <p:nvPr>
            <p:ph type="title"/>
          </p:nvPr>
        </p:nvSpPr>
        <p:spPr/>
        <p:txBody>
          <a:bodyPr/>
          <a:lstStyle/>
          <a:p>
            <a:r>
              <a:rPr lang="en-IN" dirty="0">
                <a:latin typeface="Algerian" panose="04020705040A02060702" pitchFamily="82" charset="0"/>
              </a:rPr>
              <a:t>Drawbacks</a:t>
            </a:r>
          </a:p>
        </p:txBody>
      </p:sp>
      <p:sp>
        <p:nvSpPr>
          <p:cNvPr id="3" name="Content Placeholder 2">
            <a:extLst>
              <a:ext uri="{FF2B5EF4-FFF2-40B4-BE49-F238E27FC236}">
                <a16:creationId xmlns:a16="http://schemas.microsoft.com/office/drawing/2014/main" id="{5A996545-E66A-4842-AB88-FE1CA74D74AF}"/>
              </a:ext>
            </a:extLst>
          </p:cNvPr>
          <p:cNvSpPr>
            <a:spLocks noGrp="1"/>
          </p:cNvSpPr>
          <p:nvPr>
            <p:ph idx="1"/>
          </p:nvPr>
        </p:nvSpPr>
        <p:spPr>
          <a:xfrm>
            <a:off x="479376" y="1399066"/>
            <a:ext cx="10972800" cy="4525963"/>
          </a:xfrm>
        </p:spPr>
        <p:txBody>
          <a:bodyPr/>
          <a:lstStyle/>
          <a:p>
            <a:r>
              <a:rPr lang="en-US" sz="2800" b="0" i="0" dirty="0">
                <a:solidFill>
                  <a:schemeClr val="accent2"/>
                </a:solidFill>
                <a:effectLst/>
                <a:latin typeface="Copperplate Gothic Light" panose="020E0507020206020404" pitchFamily="34" charset="0"/>
              </a:rPr>
              <a:t>Disadvantages of decision trees:</a:t>
            </a:r>
          </a:p>
          <a:p>
            <a:r>
              <a:rPr lang="en-US" sz="2400" b="0" i="0" dirty="0">
                <a:solidFill>
                  <a:srgbClr val="202124"/>
                </a:solidFill>
                <a:effectLst/>
                <a:latin typeface="Calisto MT" panose="02040603050505030304" pitchFamily="18" charset="0"/>
              </a:rPr>
              <a:t> They </a:t>
            </a:r>
            <a:r>
              <a:rPr lang="en-US" sz="2400" dirty="0">
                <a:solidFill>
                  <a:srgbClr val="202124"/>
                </a:solidFill>
                <a:latin typeface="Calisto MT" panose="02040603050505030304" pitchFamily="18" charset="0"/>
              </a:rPr>
              <a:t>a</a:t>
            </a:r>
            <a:r>
              <a:rPr lang="en-US" sz="2400" b="0" i="0" dirty="0">
                <a:solidFill>
                  <a:srgbClr val="202124"/>
                </a:solidFill>
                <a:effectLst/>
                <a:latin typeface="Calisto MT" panose="02040603050505030304" pitchFamily="18" charset="0"/>
              </a:rPr>
              <a:t>re unstable, meaning that a small change in the data can lead to a large change in the structure of the optimal decision tree.</a:t>
            </a:r>
          </a:p>
          <a:p>
            <a:r>
              <a:rPr lang="en-IN" sz="2400" dirty="0">
                <a:latin typeface="Calisto MT" panose="02040603050505030304" pitchFamily="18" charset="0"/>
              </a:rPr>
              <a:t>Streaming Capability is less</a:t>
            </a:r>
          </a:p>
          <a:p>
            <a:r>
              <a:rPr lang="en-IN" sz="2400" dirty="0">
                <a:latin typeface="Calisto MT" panose="02040603050505030304" pitchFamily="18" charset="0"/>
              </a:rPr>
              <a:t>Time complexity is more</a:t>
            </a:r>
          </a:p>
          <a:p>
            <a:endParaRPr lang="en-IN" dirty="0"/>
          </a:p>
        </p:txBody>
      </p:sp>
      <p:sp>
        <p:nvSpPr>
          <p:cNvPr id="4" name="Slide Number Placeholder 3">
            <a:extLst>
              <a:ext uri="{FF2B5EF4-FFF2-40B4-BE49-F238E27FC236}">
                <a16:creationId xmlns:a16="http://schemas.microsoft.com/office/drawing/2014/main" id="{9E1A3C36-5019-46F4-AB54-20C58B9F3AE6}"/>
              </a:ext>
            </a:extLst>
          </p:cNvPr>
          <p:cNvSpPr>
            <a:spLocks noGrp="1"/>
          </p:cNvSpPr>
          <p:nvPr>
            <p:ph type="sldNum" sz="quarter" idx="12"/>
          </p:nvPr>
        </p:nvSpPr>
        <p:spPr/>
        <p:txBody>
          <a:bodyPr/>
          <a:lstStyle/>
          <a:p>
            <a:fld id="{FBBF61CF-E01E-4A46-BB21-3455A7373A30}" type="slidenum">
              <a:rPr lang="en-US" smtClean="0"/>
              <a:pPr/>
              <a:t>7</a:t>
            </a:fld>
            <a:endParaRPr lang="en-US"/>
          </a:p>
        </p:txBody>
      </p:sp>
      <p:pic>
        <p:nvPicPr>
          <p:cNvPr id="5" name="Content Placeholder 5">
            <a:extLst>
              <a:ext uri="{FF2B5EF4-FFF2-40B4-BE49-F238E27FC236}">
                <a16:creationId xmlns:a16="http://schemas.microsoft.com/office/drawing/2014/main" id="{BE120288-0E2E-4517-AB11-875B13CB1864}"/>
              </a:ext>
            </a:extLst>
          </p:cNvPr>
          <p:cNvPicPr>
            <a:picLocks noChangeAspect="1"/>
          </p:cNvPicPr>
          <p:nvPr/>
        </p:nvPicPr>
        <p:blipFill>
          <a:blip r:embed="rId2"/>
          <a:stretch>
            <a:fillRect/>
          </a:stretch>
        </p:blipFill>
        <p:spPr>
          <a:xfrm>
            <a:off x="3431704" y="3605471"/>
            <a:ext cx="4392488" cy="2579209"/>
          </a:xfrm>
          <a:prstGeom prst="rect">
            <a:avLst/>
          </a:prstGeom>
        </p:spPr>
      </p:pic>
    </p:spTree>
    <p:extLst>
      <p:ext uri="{BB962C8B-B14F-4D97-AF65-F5344CB8AC3E}">
        <p14:creationId xmlns:p14="http://schemas.microsoft.com/office/powerpoint/2010/main" val="26637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09D9-1552-45EC-B5C7-FA80E258FE42}"/>
              </a:ext>
            </a:extLst>
          </p:cNvPr>
          <p:cNvSpPr>
            <a:spLocks noGrp="1"/>
          </p:cNvSpPr>
          <p:nvPr>
            <p:ph type="title"/>
          </p:nvPr>
        </p:nvSpPr>
        <p:spPr/>
        <p:txBody>
          <a:bodyPr/>
          <a:lstStyle/>
          <a:p>
            <a:r>
              <a:rPr lang="en-IN" dirty="0">
                <a:latin typeface="Algerian" panose="04020705040A02060702" pitchFamily="82" charset="0"/>
                <a:cs typeface="Arial" panose="020B0604020202020204" pitchFamily="34" charset="0"/>
              </a:rPr>
              <a:t>Proposed work</a:t>
            </a:r>
          </a:p>
        </p:txBody>
      </p:sp>
      <p:sp>
        <p:nvSpPr>
          <p:cNvPr id="4" name="Slide Number Placeholder 3">
            <a:extLst>
              <a:ext uri="{FF2B5EF4-FFF2-40B4-BE49-F238E27FC236}">
                <a16:creationId xmlns:a16="http://schemas.microsoft.com/office/drawing/2014/main" id="{9E1A3C36-5019-46F4-AB54-20C58B9F3AE6}"/>
              </a:ext>
            </a:extLst>
          </p:cNvPr>
          <p:cNvSpPr>
            <a:spLocks noGrp="1"/>
          </p:cNvSpPr>
          <p:nvPr>
            <p:ph type="sldNum" sz="quarter" idx="12"/>
          </p:nvPr>
        </p:nvSpPr>
        <p:spPr/>
        <p:txBody>
          <a:bodyPr/>
          <a:lstStyle/>
          <a:p>
            <a:fld id="{FBBF61CF-E01E-4A46-BB21-3455A7373A30}" type="slidenum">
              <a:rPr lang="en-US" smtClean="0"/>
              <a:pPr/>
              <a:t>8</a:t>
            </a:fld>
            <a:endParaRPr lang="en-US"/>
          </a:p>
        </p:txBody>
      </p:sp>
      <p:sp>
        <p:nvSpPr>
          <p:cNvPr id="6" name="TextBox 5">
            <a:extLst>
              <a:ext uri="{FF2B5EF4-FFF2-40B4-BE49-F238E27FC236}">
                <a16:creationId xmlns:a16="http://schemas.microsoft.com/office/drawing/2014/main" id="{2BB005CA-C8E2-47E0-A21B-597FDCA7E37E}"/>
              </a:ext>
            </a:extLst>
          </p:cNvPr>
          <p:cNvSpPr txBox="1"/>
          <p:nvPr/>
        </p:nvSpPr>
        <p:spPr>
          <a:xfrm>
            <a:off x="438424" y="1212276"/>
            <a:ext cx="10585176" cy="5232202"/>
          </a:xfrm>
          <a:prstGeom prst="rect">
            <a:avLst/>
          </a:prstGeom>
          <a:noFill/>
        </p:spPr>
        <p:txBody>
          <a:bodyPr wrap="square" rtlCol="0">
            <a:spAutoFit/>
          </a:bodyPr>
          <a:lstStyle/>
          <a:p>
            <a:r>
              <a:rPr lang="en-US" sz="2400" b="0" i="0" dirty="0">
                <a:solidFill>
                  <a:srgbClr val="000000"/>
                </a:solidFill>
                <a:effectLst/>
                <a:latin typeface="Calisto MT" panose="02040603050505030304" pitchFamily="18" charset="0"/>
              </a:rPr>
              <a:t>Naïve Bayes algorithm is a supervised learning algorithm, which is based on Bayes theorem and used for solving classification problems.</a:t>
            </a:r>
          </a:p>
          <a:p>
            <a:pPr algn="just">
              <a:buFont typeface="Arial" panose="020B0604020202020204" pitchFamily="34" charset="0"/>
              <a:buChar char="•"/>
            </a:pPr>
            <a:r>
              <a:rPr lang="en-US" sz="2400" b="0" i="0" dirty="0">
                <a:solidFill>
                  <a:srgbClr val="000000"/>
                </a:solidFill>
                <a:effectLst/>
                <a:latin typeface="Calisto MT" panose="02040603050505030304" pitchFamily="18" charset="0"/>
              </a:rPr>
              <a:t>Naïve Bayes Classifier is one of the simple and most effective Classification algorithms which helps in building the fast machine learning models that can make quick predictions.</a:t>
            </a:r>
          </a:p>
          <a:p>
            <a:pPr algn="just">
              <a:buFont typeface="Arial" panose="020B0604020202020204" pitchFamily="34" charset="0"/>
              <a:buChar char="•"/>
            </a:pPr>
            <a:r>
              <a:rPr lang="en-US" sz="2400" b="1" dirty="0">
                <a:solidFill>
                  <a:srgbClr val="000000"/>
                </a:solidFill>
                <a:latin typeface="Calisto MT" panose="02040603050505030304" pitchFamily="18" charset="0"/>
              </a:rPr>
              <a:t>It</a:t>
            </a:r>
            <a:r>
              <a:rPr lang="en-US" sz="2400" b="1" i="0" dirty="0">
                <a:solidFill>
                  <a:srgbClr val="000000"/>
                </a:solidFill>
                <a:effectLst/>
                <a:latin typeface="Calisto MT" panose="02040603050505030304" pitchFamily="18" charset="0"/>
              </a:rPr>
              <a:t> is a probabilistic classifier, which means it predicts on the basis of the probability of an object</a:t>
            </a:r>
            <a:r>
              <a:rPr lang="en-US" sz="2400" b="0" i="0" dirty="0">
                <a:solidFill>
                  <a:srgbClr val="000000"/>
                </a:solidFill>
                <a:effectLst/>
                <a:latin typeface="Calisto MT" panose="02040603050505030304" pitchFamily="18" charset="0"/>
              </a:rPr>
              <a:t>.</a:t>
            </a:r>
          </a:p>
          <a:p>
            <a:pPr algn="just"/>
            <a:r>
              <a:rPr lang="en-US" sz="2800" b="0" i="0" dirty="0">
                <a:solidFill>
                  <a:schemeClr val="accent2"/>
                </a:solidFill>
                <a:effectLst/>
                <a:latin typeface="Copperplate Gothic Light" panose="020E0507020206020404" pitchFamily="34" charset="0"/>
              </a:rPr>
              <a:t>Advantages of Naïve Bayes Classifier:</a:t>
            </a:r>
          </a:p>
          <a:p>
            <a:pPr algn="just">
              <a:buFont typeface="Arial" panose="020B0604020202020204" pitchFamily="34" charset="0"/>
              <a:buChar char="•"/>
            </a:pPr>
            <a:r>
              <a:rPr lang="en-US" sz="2400" b="0" i="0" dirty="0">
                <a:solidFill>
                  <a:srgbClr val="000000"/>
                </a:solidFill>
                <a:effectLst/>
                <a:latin typeface="Calisto MT" panose="02040603050505030304" pitchFamily="18" charset="0"/>
              </a:rPr>
              <a:t>Naïve Bayes is one of the fast and easy ML algorithms to predict a class of datasets.</a:t>
            </a:r>
          </a:p>
          <a:p>
            <a:pPr algn="just">
              <a:buFont typeface="Arial" panose="020B0604020202020204" pitchFamily="34" charset="0"/>
              <a:buChar char="•"/>
            </a:pPr>
            <a:r>
              <a:rPr lang="en-US" sz="2400" b="0" i="0" dirty="0">
                <a:solidFill>
                  <a:srgbClr val="000000"/>
                </a:solidFill>
                <a:effectLst/>
                <a:latin typeface="Calisto MT" panose="02040603050505030304" pitchFamily="18" charset="0"/>
              </a:rPr>
              <a:t>It can be used for Binary as well as Multi-class Classifications.</a:t>
            </a:r>
          </a:p>
          <a:p>
            <a:pPr algn="just">
              <a:buFont typeface="Arial" panose="020B0604020202020204" pitchFamily="34" charset="0"/>
              <a:buChar char="•"/>
            </a:pPr>
            <a:r>
              <a:rPr lang="en-US" sz="2400" b="0" i="0" dirty="0">
                <a:solidFill>
                  <a:srgbClr val="000000"/>
                </a:solidFill>
                <a:effectLst/>
                <a:latin typeface="Calisto MT" panose="02040603050505030304" pitchFamily="18" charset="0"/>
              </a:rPr>
              <a:t>It performs well in Multi-class predictions as compared to the other Algorithms.</a:t>
            </a:r>
          </a:p>
          <a:p>
            <a:pPr algn="just">
              <a:buFont typeface="Arial" panose="020B0604020202020204" pitchFamily="34" charset="0"/>
              <a:buChar char="•"/>
            </a:pPr>
            <a:r>
              <a:rPr lang="en-US" sz="2400" b="0" i="0" dirty="0">
                <a:solidFill>
                  <a:srgbClr val="000000"/>
                </a:solidFill>
                <a:effectLst/>
                <a:latin typeface="Calisto MT" panose="02040603050505030304" pitchFamily="18" charset="0"/>
              </a:rPr>
              <a:t>It is the most popular choice for text classification problems.</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43702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09D9-1552-45EC-B5C7-FA80E258FE42}"/>
              </a:ext>
            </a:extLst>
          </p:cNvPr>
          <p:cNvSpPr>
            <a:spLocks noGrp="1"/>
          </p:cNvSpPr>
          <p:nvPr>
            <p:ph type="title"/>
          </p:nvPr>
        </p:nvSpPr>
        <p:spPr/>
        <p:txBody>
          <a:bodyPr/>
          <a:lstStyle/>
          <a:p>
            <a:r>
              <a:rPr lang="en-IN" dirty="0">
                <a:latin typeface="Algerian" panose="04020705040A02060702" pitchFamily="82" charset="0"/>
              </a:rPr>
              <a:t>Architecture</a:t>
            </a:r>
          </a:p>
        </p:txBody>
      </p:sp>
      <p:sp>
        <p:nvSpPr>
          <p:cNvPr id="4" name="Slide Number Placeholder 3">
            <a:extLst>
              <a:ext uri="{FF2B5EF4-FFF2-40B4-BE49-F238E27FC236}">
                <a16:creationId xmlns:a16="http://schemas.microsoft.com/office/drawing/2014/main" id="{9E1A3C36-5019-46F4-AB54-20C58B9F3AE6}"/>
              </a:ext>
            </a:extLst>
          </p:cNvPr>
          <p:cNvSpPr>
            <a:spLocks noGrp="1"/>
          </p:cNvSpPr>
          <p:nvPr>
            <p:ph type="sldNum" sz="quarter" idx="12"/>
          </p:nvPr>
        </p:nvSpPr>
        <p:spPr/>
        <p:txBody>
          <a:bodyPr/>
          <a:lstStyle/>
          <a:p>
            <a:fld id="{FBBF61CF-E01E-4A46-BB21-3455A7373A30}" type="slidenum">
              <a:rPr lang="en-US" smtClean="0"/>
              <a:pPr/>
              <a:t>9</a:t>
            </a:fld>
            <a:endParaRPr lang="en-US"/>
          </a:p>
        </p:txBody>
      </p:sp>
      <p:pic>
        <p:nvPicPr>
          <p:cNvPr id="1026" name="Picture 2" descr="PDF] Decision Support in Heart Disease Prediction System using Naive Bayes  | Semantic Scholar">
            <a:extLst>
              <a:ext uri="{FF2B5EF4-FFF2-40B4-BE49-F238E27FC236}">
                <a16:creationId xmlns:a16="http://schemas.microsoft.com/office/drawing/2014/main" id="{1FAC6DB1-F2BF-4BB1-973B-8DCF7BCCF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004" y="1844824"/>
            <a:ext cx="8953500" cy="3924300"/>
          </a:xfrm>
          <a:prstGeom prst="rect">
            <a:avLst/>
          </a:prstGeom>
          <a:solidFill>
            <a:schemeClr val="bg1"/>
          </a:solidFill>
        </p:spPr>
      </p:pic>
      <p:sp>
        <p:nvSpPr>
          <p:cNvPr id="8" name="Rectangle 7">
            <a:extLst>
              <a:ext uri="{FF2B5EF4-FFF2-40B4-BE49-F238E27FC236}">
                <a16:creationId xmlns:a16="http://schemas.microsoft.com/office/drawing/2014/main" id="{5BF21868-6F99-4823-B1FC-567A7FED7D28}"/>
              </a:ext>
            </a:extLst>
          </p:cNvPr>
          <p:cNvSpPr/>
          <p:nvPr/>
        </p:nvSpPr>
        <p:spPr>
          <a:xfrm>
            <a:off x="1559496" y="1844824"/>
            <a:ext cx="2664296"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E24FD5B-6841-42F2-80B9-5FFCA8B99807}"/>
              </a:ext>
            </a:extLst>
          </p:cNvPr>
          <p:cNvSpPr/>
          <p:nvPr/>
        </p:nvSpPr>
        <p:spPr>
          <a:xfrm>
            <a:off x="2351584" y="2276872"/>
            <a:ext cx="2448272"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DFD08B84-181E-427D-93C3-AF8488837E29}"/>
              </a:ext>
            </a:extLst>
          </p:cNvPr>
          <p:cNvSpPr txBox="1"/>
          <p:nvPr/>
        </p:nvSpPr>
        <p:spPr>
          <a:xfrm>
            <a:off x="2675620" y="2303956"/>
            <a:ext cx="3096344" cy="369332"/>
          </a:xfrm>
          <a:prstGeom prst="rect">
            <a:avLst/>
          </a:prstGeom>
          <a:noFill/>
        </p:spPr>
        <p:txBody>
          <a:bodyPr wrap="square" rtlCol="0">
            <a:spAutoFit/>
          </a:bodyPr>
          <a:lstStyle/>
          <a:p>
            <a:r>
              <a:rPr lang="en-US" dirty="0"/>
              <a:t>Enter the record</a:t>
            </a:r>
            <a:endParaRPr lang="en-IN" dirty="0"/>
          </a:p>
        </p:txBody>
      </p:sp>
    </p:spTree>
    <p:extLst>
      <p:ext uri="{BB962C8B-B14F-4D97-AF65-F5344CB8AC3E}">
        <p14:creationId xmlns:p14="http://schemas.microsoft.com/office/powerpoint/2010/main" val="1040954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22705</TotalTime>
  <Words>718</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Algerian</vt:lpstr>
      <vt:lpstr>Arial</vt:lpstr>
      <vt:lpstr>Berlin Sans FB</vt:lpstr>
      <vt:lpstr>Calibri</vt:lpstr>
      <vt:lpstr>Californian FB</vt:lpstr>
      <vt:lpstr>Calisto MT</vt:lpstr>
      <vt:lpstr>Copperplate Gothic Bold</vt:lpstr>
      <vt:lpstr>Copperplate Gothic Light</vt:lpstr>
      <vt:lpstr>inter-regular</vt:lpstr>
      <vt:lpstr>Tahoma</vt:lpstr>
      <vt:lpstr>Wingdings</vt:lpstr>
      <vt:lpstr>Office Theme</vt:lpstr>
      <vt:lpstr>PowerPoint Presentation</vt:lpstr>
      <vt:lpstr>OUTLINE</vt:lpstr>
      <vt:lpstr>Abstract</vt:lpstr>
      <vt:lpstr>Introduction</vt:lpstr>
      <vt:lpstr>Introduction(contd..)</vt:lpstr>
      <vt:lpstr>Existing System</vt:lpstr>
      <vt:lpstr>Drawbacks</vt:lpstr>
      <vt:lpstr>Proposed work</vt:lpstr>
      <vt:lpstr>Architecture</vt:lpstr>
      <vt:lpstr>Requirements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AKSHITH KUMAR</cp:lastModifiedBy>
  <cp:revision>2213</cp:revision>
  <dcterms:created xsi:type="dcterms:W3CDTF">2011-03-29T09:15:57Z</dcterms:created>
  <dcterms:modified xsi:type="dcterms:W3CDTF">2021-12-08T17:16:57Z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8189099</vt:lpwstr>
  </property>
  <property fmtid="{D5CDD505-2E9C-101B-9397-08002B2CF9AE}" pid="3" name="NXPowerLiteSettings">
    <vt:lpwstr>C7000400038000</vt:lpwstr>
  </property>
  <property fmtid="{D5CDD505-2E9C-101B-9397-08002B2CF9AE}" pid="4" name="NXPowerLiteVersion">
    <vt:lpwstr>S9.0.3</vt:lpwstr>
  </property>
</Properties>
</file>