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2" r:id="rId7"/>
    <p:sldId id="263" r:id="rId8"/>
    <p:sldId id="264" r:id="rId9"/>
    <p:sldId id="266" r:id="rId10"/>
    <p:sldId id="267" r:id="rId11"/>
    <p:sldId id="271" r:id="rId12"/>
    <p:sldId id="272" r:id="rId13"/>
    <p:sldId id="273" r:id="rId14"/>
    <p:sldId id="275" r:id="rId15"/>
    <p:sldId id="276" r:id="rId16"/>
    <p:sldId id="27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autoAdjust="0"/>
  </p:normalViewPr>
  <p:slideViewPr>
    <p:cSldViewPr snapToGrid="0">
      <p:cViewPr varScale="1">
        <p:scale>
          <a:sx n="85" d="100"/>
          <a:sy n="85" d="100"/>
        </p:scale>
        <p:origin x="590"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1B71-F4B3-8D54-1FC7-DC9028E339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F0F512-8370-B740-4C85-0D956B67B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98D950-8448-02F7-353D-C9C4CE1F27D4}"/>
              </a:ext>
            </a:extLst>
          </p:cNvPr>
          <p:cNvSpPr>
            <a:spLocks noGrp="1"/>
          </p:cNvSpPr>
          <p:nvPr>
            <p:ph type="dt" sz="half" idx="10"/>
          </p:nvPr>
        </p:nvSpPr>
        <p:spPr/>
        <p:txBody>
          <a:bodyPr/>
          <a:lstStyle/>
          <a:p>
            <a:fld id="{3678465E-2563-4C3F-ACF2-5C86FA191B17}" type="datetimeFigureOut">
              <a:rPr lang="en-IN" smtClean="0"/>
              <a:t>16-02-2023</a:t>
            </a:fld>
            <a:endParaRPr lang="en-IN"/>
          </a:p>
        </p:txBody>
      </p:sp>
      <p:sp>
        <p:nvSpPr>
          <p:cNvPr id="5" name="Footer Placeholder 4">
            <a:extLst>
              <a:ext uri="{FF2B5EF4-FFF2-40B4-BE49-F238E27FC236}">
                <a16:creationId xmlns:a16="http://schemas.microsoft.com/office/drawing/2014/main" id="{A09FFD9E-8E6C-BEE0-AD92-3829F582B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8655A4-9746-B3A3-DC4D-8F3E75A1C7A3}"/>
              </a:ext>
            </a:extLst>
          </p:cNvPr>
          <p:cNvSpPr>
            <a:spLocks noGrp="1"/>
          </p:cNvSpPr>
          <p:nvPr>
            <p:ph type="sldNum" sz="quarter" idx="12"/>
          </p:nvPr>
        </p:nvSpPr>
        <p:spPr/>
        <p:txBody>
          <a:bodyPr/>
          <a:lstStyle/>
          <a:p>
            <a:fld id="{D41CB566-F6C2-43D1-AB30-20A09F004E79}" type="slidenum">
              <a:rPr lang="en-IN" smtClean="0"/>
              <a:t>‹#›</a:t>
            </a:fld>
            <a:endParaRPr lang="en-IN"/>
          </a:p>
        </p:txBody>
      </p:sp>
    </p:spTree>
    <p:extLst>
      <p:ext uri="{BB962C8B-B14F-4D97-AF65-F5344CB8AC3E}">
        <p14:creationId xmlns:p14="http://schemas.microsoft.com/office/powerpoint/2010/main" val="186975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EE75-7648-2413-AEE2-BBB713C90D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5FDED7-B3CB-5DDA-02CD-ABFEC504A1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6659C-676C-5A5F-2E41-BD15DDBAEB37}"/>
              </a:ext>
            </a:extLst>
          </p:cNvPr>
          <p:cNvSpPr>
            <a:spLocks noGrp="1"/>
          </p:cNvSpPr>
          <p:nvPr>
            <p:ph type="dt" sz="half" idx="10"/>
          </p:nvPr>
        </p:nvSpPr>
        <p:spPr/>
        <p:txBody>
          <a:bodyPr/>
          <a:lstStyle/>
          <a:p>
            <a:fld id="{3678465E-2563-4C3F-ACF2-5C86FA191B17}" type="datetimeFigureOut">
              <a:rPr lang="en-IN" smtClean="0"/>
              <a:t>16-02-2023</a:t>
            </a:fld>
            <a:endParaRPr lang="en-IN"/>
          </a:p>
        </p:txBody>
      </p:sp>
      <p:sp>
        <p:nvSpPr>
          <p:cNvPr id="5" name="Footer Placeholder 4">
            <a:extLst>
              <a:ext uri="{FF2B5EF4-FFF2-40B4-BE49-F238E27FC236}">
                <a16:creationId xmlns:a16="http://schemas.microsoft.com/office/drawing/2014/main" id="{2599C0A9-A805-3E8E-5436-93EC557D3D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D1CB18-1B61-1FE5-16D9-9F79CDDC4A21}"/>
              </a:ext>
            </a:extLst>
          </p:cNvPr>
          <p:cNvSpPr>
            <a:spLocks noGrp="1"/>
          </p:cNvSpPr>
          <p:nvPr>
            <p:ph type="sldNum" sz="quarter" idx="12"/>
          </p:nvPr>
        </p:nvSpPr>
        <p:spPr/>
        <p:txBody>
          <a:bodyPr/>
          <a:lstStyle/>
          <a:p>
            <a:fld id="{D41CB566-F6C2-43D1-AB30-20A09F004E79}" type="slidenum">
              <a:rPr lang="en-IN" smtClean="0"/>
              <a:t>‹#›</a:t>
            </a:fld>
            <a:endParaRPr lang="en-IN"/>
          </a:p>
        </p:txBody>
      </p:sp>
    </p:spTree>
    <p:extLst>
      <p:ext uri="{BB962C8B-B14F-4D97-AF65-F5344CB8AC3E}">
        <p14:creationId xmlns:p14="http://schemas.microsoft.com/office/powerpoint/2010/main" val="118770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26271-747B-E912-82FD-DD32BCA914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AE173C-72AD-8DF9-71D9-C5699A9C31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095FA2-FBE5-A287-14D0-29A53C36FA76}"/>
              </a:ext>
            </a:extLst>
          </p:cNvPr>
          <p:cNvSpPr>
            <a:spLocks noGrp="1"/>
          </p:cNvSpPr>
          <p:nvPr>
            <p:ph type="dt" sz="half" idx="10"/>
          </p:nvPr>
        </p:nvSpPr>
        <p:spPr/>
        <p:txBody>
          <a:bodyPr/>
          <a:lstStyle/>
          <a:p>
            <a:fld id="{3678465E-2563-4C3F-ACF2-5C86FA191B17}" type="datetimeFigureOut">
              <a:rPr lang="en-IN" smtClean="0"/>
              <a:t>16-02-2023</a:t>
            </a:fld>
            <a:endParaRPr lang="en-IN"/>
          </a:p>
        </p:txBody>
      </p:sp>
      <p:sp>
        <p:nvSpPr>
          <p:cNvPr id="5" name="Footer Placeholder 4">
            <a:extLst>
              <a:ext uri="{FF2B5EF4-FFF2-40B4-BE49-F238E27FC236}">
                <a16:creationId xmlns:a16="http://schemas.microsoft.com/office/drawing/2014/main" id="{B2890BC1-F7DA-20C9-90AF-492CEDFE7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C6DE54-0B2F-84F8-9E71-3D462180C34C}"/>
              </a:ext>
            </a:extLst>
          </p:cNvPr>
          <p:cNvSpPr>
            <a:spLocks noGrp="1"/>
          </p:cNvSpPr>
          <p:nvPr>
            <p:ph type="sldNum" sz="quarter" idx="12"/>
          </p:nvPr>
        </p:nvSpPr>
        <p:spPr/>
        <p:txBody>
          <a:bodyPr/>
          <a:lstStyle/>
          <a:p>
            <a:fld id="{D41CB566-F6C2-43D1-AB30-20A09F004E79}" type="slidenum">
              <a:rPr lang="en-IN" smtClean="0"/>
              <a:t>‹#›</a:t>
            </a:fld>
            <a:endParaRPr lang="en-IN"/>
          </a:p>
        </p:txBody>
      </p:sp>
    </p:spTree>
    <p:extLst>
      <p:ext uri="{BB962C8B-B14F-4D97-AF65-F5344CB8AC3E}">
        <p14:creationId xmlns:p14="http://schemas.microsoft.com/office/powerpoint/2010/main" val="335108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8683-B96D-B47F-D0F2-0CB28D314E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7AB7F9-FB67-A621-4025-D5BA2D42C8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A9A5-A2C3-9C3B-3DD2-6586E55D06DD}"/>
              </a:ext>
            </a:extLst>
          </p:cNvPr>
          <p:cNvSpPr>
            <a:spLocks noGrp="1"/>
          </p:cNvSpPr>
          <p:nvPr>
            <p:ph type="dt" sz="half" idx="10"/>
          </p:nvPr>
        </p:nvSpPr>
        <p:spPr/>
        <p:txBody>
          <a:bodyPr/>
          <a:lstStyle/>
          <a:p>
            <a:fld id="{3678465E-2563-4C3F-ACF2-5C86FA191B17}" type="datetimeFigureOut">
              <a:rPr lang="en-IN" smtClean="0"/>
              <a:t>16-02-2023</a:t>
            </a:fld>
            <a:endParaRPr lang="en-IN"/>
          </a:p>
        </p:txBody>
      </p:sp>
      <p:sp>
        <p:nvSpPr>
          <p:cNvPr id="5" name="Footer Placeholder 4">
            <a:extLst>
              <a:ext uri="{FF2B5EF4-FFF2-40B4-BE49-F238E27FC236}">
                <a16:creationId xmlns:a16="http://schemas.microsoft.com/office/drawing/2014/main" id="{F3198D40-540A-71A6-557C-C0434C85FC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3855C6-D20B-BF7B-6044-337EF7CD2193}"/>
              </a:ext>
            </a:extLst>
          </p:cNvPr>
          <p:cNvSpPr>
            <a:spLocks noGrp="1"/>
          </p:cNvSpPr>
          <p:nvPr>
            <p:ph type="sldNum" sz="quarter" idx="12"/>
          </p:nvPr>
        </p:nvSpPr>
        <p:spPr/>
        <p:txBody>
          <a:bodyPr/>
          <a:lstStyle/>
          <a:p>
            <a:fld id="{D41CB566-F6C2-43D1-AB30-20A09F004E79}" type="slidenum">
              <a:rPr lang="en-IN" smtClean="0"/>
              <a:t>‹#›</a:t>
            </a:fld>
            <a:endParaRPr lang="en-IN"/>
          </a:p>
        </p:txBody>
      </p:sp>
    </p:spTree>
    <p:extLst>
      <p:ext uri="{BB962C8B-B14F-4D97-AF65-F5344CB8AC3E}">
        <p14:creationId xmlns:p14="http://schemas.microsoft.com/office/powerpoint/2010/main" val="405817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022F-2501-B859-A900-10F31A8489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299729-B4AC-50C8-6D51-F2AF4D7605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9033C1-FCA2-F299-F61E-5755BCF592AA}"/>
              </a:ext>
            </a:extLst>
          </p:cNvPr>
          <p:cNvSpPr>
            <a:spLocks noGrp="1"/>
          </p:cNvSpPr>
          <p:nvPr>
            <p:ph type="dt" sz="half" idx="10"/>
          </p:nvPr>
        </p:nvSpPr>
        <p:spPr/>
        <p:txBody>
          <a:bodyPr/>
          <a:lstStyle/>
          <a:p>
            <a:fld id="{3678465E-2563-4C3F-ACF2-5C86FA191B17}" type="datetimeFigureOut">
              <a:rPr lang="en-IN" smtClean="0"/>
              <a:t>16-02-2023</a:t>
            </a:fld>
            <a:endParaRPr lang="en-IN"/>
          </a:p>
        </p:txBody>
      </p:sp>
      <p:sp>
        <p:nvSpPr>
          <p:cNvPr id="5" name="Footer Placeholder 4">
            <a:extLst>
              <a:ext uri="{FF2B5EF4-FFF2-40B4-BE49-F238E27FC236}">
                <a16:creationId xmlns:a16="http://schemas.microsoft.com/office/drawing/2014/main" id="{FD1D9576-3AE4-EF8C-A199-AAB790414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64CCE2-4667-394A-6012-4CC04982FB9A}"/>
              </a:ext>
            </a:extLst>
          </p:cNvPr>
          <p:cNvSpPr>
            <a:spLocks noGrp="1"/>
          </p:cNvSpPr>
          <p:nvPr>
            <p:ph type="sldNum" sz="quarter" idx="12"/>
          </p:nvPr>
        </p:nvSpPr>
        <p:spPr/>
        <p:txBody>
          <a:bodyPr/>
          <a:lstStyle/>
          <a:p>
            <a:fld id="{D41CB566-F6C2-43D1-AB30-20A09F004E79}" type="slidenum">
              <a:rPr lang="en-IN" smtClean="0"/>
              <a:t>‹#›</a:t>
            </a:fld>
            <a:endParaRPr lang="en-IN"/>
          </a:p>
        </p:txBody>
      </p:sp>
    </p:spTree>
    <p:extLst>
      <p:ext uri="{BB962C8B-B14F-4D97-AF65-F5344CB8AC3E}">
        <p14:creationId xmlns:p14="http://schemas.microsoft.com/office/powerpoint/2010/main" val="380761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C17E-793C-B982-3D17-563F8F26DB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FC8308-9C67-D363-9F3B-0121A66310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331F20-66F2-0FD2-9035-8B19F39477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923F51-097C-3296-2AA5-E2213E8291E2}"/>
              </a:ext>
            </a:extLst>
          </p:cNvPr>
          <p:cNvSpPr>
            <a:spLocks noGrp="1"/>
          </p:cNvSpPr>
          <p:nvPr>
            <p:ph type="dt" sz="half" idx="10"/>
          </p:nvPr>
        </p:nvSpPr>
        <p:spPr/>
        <p:txBody>
          <a:bodyPr/>
          <a:lstStyle/>
          <a:p>
            <a:fld id="{3678465E-2563-4C3F-ACF2-5C86FA191B17}" type="datetimeFigureOut">
              <a:rPr lang="en-IN" smtClean="0"/>
              <a:t>16-02-2023</a:t>
            </a:fld>
            <a:endParaRPr lang="en-IN"/>
          </a:p>
        </p:txBody>
      </p:sp>
      <p:sp>
        <p:nvSpPr>
          <p:cNvPr id="6" name="Footer Placeholder 5">
            <a:extLst>
              <a:ext uri="{FF2B5EF4-FFF2-40B4-BE49-F238E27FC236}">
                <a16:creationId xmlns:a16="http://schemas.microsoft.com/office/drawing/2014/main" id="{52103596-AB8F-5A6E-E5A8-06955FE962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8E7E2E-0287-34AD-74A9-A0918ED0F034}"/>
              </a:ext>
            </a:extLst>
          </p:cNvPr>
          <p:cNvSpPr>
            <a:spLocks noGrp="1"/>
          </p:cNvSpPr>
          <p:nvPr>
            <p:ph type="sldNum" sz="quarter" idx="12"/>
          </p:nvPr>
        </p:nvSpPr>
        <p:spPr/>
        <p:txBody>
          <a:bodyPr/>
          <a:lstStyle/>
          <a:p>
            <a:fld id="{D41CB566-F6C2-43D1-AB30-20A09F004E79}" type="slidenum">
              <a:rPr lang="en-IN" smtClean="0"/>
              <a:t>‹#›</a:t>
            </a:fld>
            <a:endParaRPr lang="en-IN"/>
          </a:p>
        </p:txBody>
      </p:sp>
    </p:spTree>
    <p:extLst>
      <p:ext uri="{BB962C8B-B14F-4D97-AF65-F5344CB8AC3E}">
        <p14:creationId xmlns:p14="http://schemas.microsoft.com/office/powerpoint/2010/main" val="177867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57C8-F4F0-8F66-DC82-679B69E8E0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35E7A-EC15-0216-451B-0B8C83900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E8F67-8FF3-158A-29A7-7B3FA72891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8AC422-E0AF-23E1-59BD-C72D92F0A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749C68-DF68-C0A9-99C9-EB265DF49A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CE5F83-766A-9EE4-0549-8EC4CC69CCCE}"/>
              </a:ext>
            </a:extLst>
          </p:cNvPr>
          <p:cNvSpPr>
            <a:spLocks noGrp="1"/>
          </p:cNvSpPr>
          <p:nvPr>
            <p:ph type="dt" sz="half" idx="10"/>
          </p:nvPr>
        </p:nvSpPr>
        <p:spPr/>
        <p:txBody>
          <a:bodyPr/>
          <a:lstStyle/>
          <a:p>
            <a:fld id="{3678465E-2563-4C3F-ACF2-5C86FA191B17}" type="datetimeFigureOut">
              <a:rPr lang="en-IN" smtClean="0"/>
              <a:t>16-02-2023</a:t>
            </a:fld>
            <a:endParaRPr lang="en-IN"/>
          </a:p>
        </p:txBody>
      </p:sp>
      <p:sp>
        <p:nvSpPr>
          <p:cNvPr id="8" name="Footer Placeholder 7">
            <a:extLst>
              <a:ext uri="{FF2B5EF4-FFF2-40B4-BE49-F238E27FC236}">
                <a16:creationId xmlns:a16="http://schemas.microsoft.com/office/drawing/2014/main" id="{31D22EDD-3E69-CEC0-7E55-9F3616DEA6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CD2345-3B65-063F-85DA-60EEEC88C2FC}"/>
              </a:ext>
            </a:extLst>
          </p:cNvPr>
          <p:cNvSpPr>
            <a:spLocks noGrp="1"/>
          </p:cNvSpPr>
          <p:nvPr>
            <p:ph type="sldNum" sz="quarter" idx="12"/>
          </p:nvPr>
        </p:nvSpPr>
        <p:spPr/>
        <p:txBody>
          <a:bodyPr/>
          <a:lstStyle/>
          <a:p>
            <a:fld id="{D41CB566-F6C2-43D1-AB30-20A09F004E79}" type="slidenum">
              <a:rPr lang="en-IN" smtClean="0"/>
              <a:t>‹#›</a:t>
            </a:fld>
            <a:endParaRPr lang="en-IN"/>
          </a:p>
        </p:txBody>
      </p:sp>
    </p:spTree>
    <p:extLst>
      <p:ext uri="{BB962C8B-B14F-4D97-AF65-F5344CB8AC3E}">
        <p14:creationId xmlns:p14="http://schemas.microsoft.com/office/powerpoint/2010/main" val="35063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9FB7-741C-699F-329E-BFD0E482DF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09B7A6-A372-1A31-F9B9-BB2026BD1B02}"/>
              </a:ext>
            </a:extLst>
          </p:cNvPr>
          <p:cNvSpPr>
            <a:spLocks noGrp="1"/>
          </p:cNvSpPr>
          <p:nvPr>
            <p:ph type="dt" sz="half" idx="10"/>
          </p:nvPr>
        </p:nvSpPr>
        <p:spPr/>
        <p:txBody>
          <a:bodyPr/>
          <a:lstStyle/>
          <a:p>
            <a:fld id="{3678465E-2563-4C3F-ACF2-5C86FA191B17}" type="datetimeFigureOut">
              <a:rPr lang="en-IN" smtClean="0"/>
              <a:t>16-02-2023</a:t>
            </a:fld>
            <a:endParaRPr lang="en-IN"/>
          </a:p>
        </p:txBody>
      </p:sp>
      <p:sp>
        <p:nvSpPr>
          <p:cNvPr id="4" name="Footer Placeholder 3">
            <a:extLst>
              <a:ext uri="{FF2B5EF4-FFF2-40B4-BE49-F238E27FC236}">
                <a16:creationId xmlns:a16="http://schemas.microsoft.com/office/drawing/2014/main" id="{FA681A03-DE85-6DC2-F85B-627D6CB146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B4A09F-68BE-6313-A02C-237EB3020CE2}"/>
              </a:ext>
            </a:extLst>
          </p:cNvPr>
          <p:cNvSpPr>
            <a:spLocks noGrp="1"/>
          </p:cNvSpPr>
          <p:nvPr>
            <p:ph type="sldNum" sz="quarter" idx="12"/>
          </p:nvPr>
        </p:nvSpPr>
        <p:spPr/>
        <p:txBody>
          <a:bodyPr/>
          <a:lstStyle/>
          <a:p>
            <a:fld id="{D41CB566-F6C2-43D1-AB30-20A09F004E79}" type="slidenum">
              <a:rPr lang="en-IN" smtClean="0"/>
              <a:t>‹#›</a:t>
            </a:fld>
            <a:endParaRPr lang="en-IN"/>
          </a:p>
        </p:txBody>
      </p:sp>
    </p:spTree>
    <p:extLst>
      <p:ext uri="{BB962C8B-B14F-4D97-AF65-F5344CB8AC3E}">
        <p14:creationId xmlns:p14="http://schemas.microsoft.com/office/powerpoint/2010/main" val="393097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7D9B90-5642-E03A-6B9F-DD7EA19A323D}"/>
              </a:ext>
            </a:extLst>
          </p:cNvPr>
          <p:cNvSpPr>
            <a:spLocks noGrp="1"/>
          </p:cNvSpPr>
          <p:nvPr>
            <p:ph type="dt" sz="half" idx="10"/>
          </p:nvPr>
        </p:nvSpPr>
        <p:spPr/>
        <p:txBody>
          <a:bodyPr/>
          <a:lstStyle/>
          <a:p>
            <a:fld id="{3678465E-2563-4C3F-ACF2-5C86FA191B17}" type="datetimeFigureOut">
              <a:rPr lang="en-IN" smtClean="0"/>
              <a:t>16-02-2023</a:t>
            </a:fld>
            <a:endParaRPr lang="en-IN"/>
          </a:p>
        </p:txBody>
      </p:sp>
      <p:sp>
        <p:nvSpPr>
          <p:cNvPr id="3" name="Footer Placeholder 2">
            <a:extLst>
              <a:ext uri="{FF2B5EF4-FFF2-40B4-BE49-F238E27FC236}">
                <a16:creationId xmlns:a16="http://schemas.microsoft.com/office/drawing/2014/main" id="{4905E2E4-AA60-7479-9020-8917832760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F36F81-3088-CE53-8311-88FC1AD1114E}"/>
              </a:ext>
            </a:extLst>
          </p:cNvPr>
          <p:cNvSpPr>
            <a:spLocks noGrp="1"/>
          </p:cNvSpPr>
          <p:nvPr>
            <p:ph type="sldNum" sz="quarter" idx="12"/>
          </p:nvPr>
        </p:nvSpPr>
        <p:spPr/>
        <p:txBody>
          <a:bodyPr/>
          <a:lstStyle/>
          <a:p>
            <a:fld id="{D41CB566-F6C2-43D1-AB30-20A09F004E79}" type="slidenum">
              <a:rPr lang="en-IN" smtClean="0"/>
              <a:t>‹#›</a:t>
            </a:fld>
            <a:endParaRPr lang="en-IN"/>
          </a:p>
        </p:txBody>
      </p:sp>
    </p:spTree>
    <p:extLst>
      <p:ext uri="{BB962C8B-B14F-4D97-AF65-F5344CB8AC3E}">
        <p14:creationId xmlns:p14="http://schemas.microsoft.com/office/powerpoint/2010/main" val="143518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28AD-56B8-DB10-8D44-EF1A162DA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F896EF-E4FA-E700-9FB3-54F70CC04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EC098F-94EE-5E99-E874-7CEE024EA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9F4E89-C237-EC6D-1FD1-CAAEA2CFC055}"/>
              </a:ext>
            </a:extLst>
          </p:cNvPr>
          <p:cNvSpPr>
            <a:spLocks noGrp="1"/>
          </p:cNvSpPr>
          <p:nvPr>
            <p:ph type="dt" sz="half" idx="10"/>
          </p:nvPr>
        </p:nvSpPr>
        <p:spPr/>
        <p:txBody>
          <a:bodyPr/>
          <a:lstStyle/>
          <a:p>
            <a:fld id="{3678465E-2563-4C3F-ACF2-5C86FA191B17}" type="datetimeFigureOut">
              <a:rPr lang="en-IN" smtClean="0"/>
              <a:t>16-02-2023</a:t>
            </a:fld>
            <a:endParaRPr lang="en-IN"/>
          </a:p>
        </p:txBody>
      </p:sp>
      <p:sp>
        <p:nvSpPr>
          <p:cNvPr id="6" name="Footer Placeholder 5">
            <a:extLst>
              <a:ext uri="{FF2B5EF4-FFF2-40B4-BE49-F238E27FC236}">
                <a16:creationId xmlns:a16="http://schemas.microsoft.com/office/drawing/2014/main" id="{3C1C1FE1-66FB-1362-5168-2FC84B1030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15FDAF-D426-5DCB-9031-9FBAAF868A65}"/>
              </a:ext>
            </a:extLst>
          </p:cNvPr>
          <p:cNvSpPr>
            <a:spLocks noGrp="1"/>
          </p:cNvSpPr>
          <p:nvPr>
            <p:ph type="sldNum" sz="quarter" idx="12"/>
          </p:nvPr>
        </p:nvSpPr>
        <p:spPr/>
        <p:txBody>
          <a:bodyPr/>
          <a:lstStyle/>
          <a:p>
            <a:fld id="{D41CB566-F6C2-43D1-AB30-20A09F004E79}" type="slidenum">
              <a:rPr lang="en-IN" smtClean="0"/>
              <a:t>‹#›</a:t>
            </a:fld>
            <a:endParaRPr lang="en-IN"/>
          </a:p>
        </p:txBody>
      </p:sp>
    </p:spTree>
    <p:extLst>
      <p:ext uri="{BB962C8B-B14F-4D97-AF65-F5344CB8AC3E}">
        <p14:creationId xmlns:p14="http://schemas.microsoft.com/office/powerpoint/2010/main" val="302623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F7A5-8883-49A6-32E6-F55EE7E51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5B5577-15DA-9D1B-9AF9-B47A1C77EB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D76C02-7E2D-7C5F-DAB6-B7847873E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876E2D-0F8A-BA96-2799-741A3F145599}"/>
              </a:ext>
            </a:extLst>
          </p:cNvPr>
          <p:cNvSpPr>
            <a:spLocks noGrp="1"/>
          </p:cNvSpPr>
          <p:nvPr>
            <p:ph type="dt" sz="half" idx="10"/>
          </p:nvPr>
        </p:nvSpPr>
        <p:spPr/>
        <p:txBody>
          <a:bodyPr/>
          <a:lstStyle/>
          <a:p>
            <a:fld id="{3678465E-2563-4C3F-ACF2-5C86FA191B17}" type="datetimeFigureOut">
              <a:rPr lang="en-IN" smtClean="0"/>
              <a:t>16-02-2023</a:t>
            </a:fld>
            <a:endParaRPr lang="en-IN"/>
          </a:p>
        </p:txBody>
      </p:sp>
      <p:sp>
        <p:nvSpPr>
          <p:cNvPr id="6" name="Footer Placeholder 5">
            <a:extLst>
              <a:ext uri="{FF2B5EF4-FFF2-40B4-BE49-F238E27FC236}">
                <a16:creationId xmlns:a16="http://schemas.microsoft.com/office/drawing/2014/main" id="{B8076948-890A-987A-F0A1-24DE875BC2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EFACED-624D-0045-0339-57CB7657740E}"/>
              </a:ext>
            </a:extLst>
          </p:cNvPr>
          <p:cNvSpPr>
            <a:spLocks noGrp="1"/>
          </p:cNvSpPr>
          <p:nvPr>
            <p:ph type="sldNum" sz="quarter" idx="12"/>
          </p:nvPr>
        </p:nvSpPr>
        <p:spPr/>
        <p:txBody>
          <a:bodyPr/>
          <a:lstStyle/>
          <a:p>
            <a:fld id="{D41CB566-F6C2-43D1-AB30-20A09F004E79}" type="slidenum">
              <a:rPr lang="en-IN" smtClean="0"/>
              <a:t>‹#›</a:t>
            </a:fld>
            <a:endParaRPr lang="en-IN"/>
          </a:p>
        </p:txBody>
      </p:sp>
    </p:spTree>
    <p:extLst>
      <p:ext uri="{BB962C8B-B14F-4D97-AF65-F5344CB8AC3E}">
        <p14:creationId xmlns:p14="http://schemas.microsoft.com/office/powerpoint/2010/main" val="183811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E1BBA-3A26-F382-B02F-684E736103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69B046-7550-89AB-5AB0-9D5C85BA8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D40069-3337-6290-DC1E-A65BE0ADB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8465E-2563-4C3F-ACF2-5C86FA191B17}" type="datetimeFigureOut">
              <a:rPr lang="en-IN" smtClean="0"/>
              <a:t>16-02-2023</a:t>
            </a:fld>
            <a:endParaRPr lang="en-IN"/>
          </a:p>
        </p:txBody>
      </p:sp>
      <p:sp>
        <p:nvSpPr>
          <p:cNvPr id="5" name="Footer Placeholder 4">
            <a:extLst>
              <a:ext uri="{FF2B5EF4-FFF2-40B4-BE49-F238E27FC236}">
                <a16:creationId xmlns:a16="http://schemas.microsoft.com/office/drawing/2014/main" id="{E51671FF-5132-C360-2D22-84910BF68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EF7EAE-6AAF-08E9-2E6E-F09D7A64D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CB566-F6C2-43D1-AB30-20A09F004E79}" type="slidenum">
              <a:rPr lang="en-IN" smtClean="0"/>
              <a:t>‹#›</a:t>
            </a:fld>
            <a:endParaRPr lang="en-IN"/>
          </a:p>
        </p:txBody>
      </p:sp>
    </p:spTree>
    <p:extLst>
      <p:ext uri="{BB962C8B-B14F-4D97-AF65-F5344CB8AC3E}">
        <p14:creationId xmlns:p14="http://schemas.microsoft.com/office/powerpoint/2010/main" val="3259443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ata-flair.training/blogs/python-image-steganography-project/" TargetMode="External"/><Relationship Id="rId2" Type="http://schemas.openxmlformats.org/officeDocument/2006/relationships/hyperlink" Target="https://www.youtube.com/watch?v=xepNoHgNj0w" TargetMode="External"/><Relationship Id="rId1" Type="http://schemas.openxmlformats.org/officeDocument/2006/relationships/slideLayout" Target="../slideLayouts/slideLayout2.xml"/><Relationship Id="rId4" Type="http://schemas.openxmlformats.org/officeDocument/2006/relationships/hyperlink" Target="https://academiccollegeprojects.com/steganography-projec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2EEE-EB4E-0B9B-ED0A-A76E19B1595F}"/>
              </a:ext>
            </a:extLst>
          </p:cNvPr>
          <p:cNvSpPr>
            <a:spLocks noGrp="1"/>
          </p:cNvSpPr>
          <p:nvPr>
            <p:ph type="ctrTitle"/>
          </p:nvPr>
        </p:nvSpPr>
        <p:spPr/>
        <p:txBody>
          <a:bodyPr/>
          <a:lstStyle/>
          <a:p>
            <a:r>
              <a:rPr lang="en-US" b="1" dirty="0"/>
              <a:t>BEHIND THE IMAGES</a:t>
            </a:r>
            <a:endParaRPr lang="en-IN" b="1" dirty="0"/>
          </a:p>
        </p:txBody>
      </p:sp>
      <p:sp>
        <p:nvSpPr>
          <p:cNvPr id="3" name="Subtitle 2">
            <a:extLst>
              <a:ext uri="{FF2B5EF4-FFF2-40B4-BE49-F238E27FC236}">
                <a16:creationId xmlns:a16="http://schemas.microsoft.com/office/drawing/2014/main" id="{10D3921D-2CEE-723C-EEB8-05BA2E9B6F9E}"/>
              </a:ext>
            </a:extLst>
          </p:cNvPr>
          <p:cNvSpPr>
            <a:spLocks noGrp="1"/>
          </p:cNvSpPr>
          <p:nvPr>
            <p:ph type="subTitle" idx="1"/>
          </p:nvPr>
        </p:nvSpPr>
        <p:spPr>
          <a:xfrm>
            <a:off x="1514764" y="4110038"/>
            <a:ext cx="9144000" cy="1655762"/>
          </a:xfrm>
        </p:spPr>
        <p:txBody>
          <a:bodyPr/>
          <a:lstStyle/>
          <a:p>
            <a:r>
              <a:rPr lang="en-US" b="1" dirty="0"/>
              <a:t>Akshitha Thokala  160121771072</a:t>
            </a:r>
            <a:endParaRPr lang="en-IN" b="1" dirty="0"/>
          </a:p>
          <a:p>
            <a:r>
              <a:rPr lang="en-IN" b="1" dirty="0"/>
              <a:t>Buggala Jahnavi 160121771075</a:t>
            </a:r>
            <a:endParaRPr lang="en-US" b="1" dirty="0"/>
          </a:p>
        </p:txBody>
      </p:sp>
    </p:spTree>
    <p:extLst>
      <p:ext uri="{BB962C8B-B14F-4D97-AF65-F5344CB8AC3E}">
        <p14:creationId xmlns:p14="http://schemas.microsoft.com/office/powerpoint/2010/main" val="395336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6AC6-DC3B-9D0E-96BC-6910D2F10A42}"/>
              </a:ext>
            </a:extLst>
          </p:cNvPr>
          <p:cNvSpPr>
            <a:spLocks noGrp="1"/>
          </p:cNvSpPr>
          <p:nvPr>
            <p:ph type="title"/>
          </p:nvPr>
        </p:nvSpPr>
        <p:spPr/>
        <p:txBody>
          <a:bodyPr/>
          <a:lstStyle/>
          <a:p>
            <a:r>
              <a:rPr lang="en-US" dirty="0"/>
              <a:t>IMPLEMENTATION AND RESULTS</a:t>
            </a:r>
            <a:endParaRPr lang="en-IN" dirty="0"/>
          </a:p>
        </p:txBody>
      </p:sp>
      <p:pic>
        <p:nvPicPr>
          <p:cNvPr id="5" name="Content Placeholder 4">
            <a:extLst>
              <a:ext uri="{FF2B5EF4-FFF2-40B4-BE49-F238E27FC236}">
                <a16:creationId xmlns:a16="http://schemas.microsoft.com/office/drawing/2014/main" id="{7B48320D-6D57-238E-0628-FF7E8CE92CED}"/>
              </a:ext>
            </a:extLst>
          </p:cNvPr>
          <p:cNvPicPr>
            <a:picLocks noGrp="1" noChangeAspect="1"/>
          </p:cNvPicPr>
          <p:nvPr>
            <p:ph idx="1"/>
          </p:nvPr>
        </p:nvPicPr>
        <p:blipFill>
          <a:blip r:embed="rId2"/>
          <a:stretch>
            <a:fillRect/>
          </a:stretch>
        </p:blipFill>
        <p:spPr>
          <a:xfrm>
            <a:off x="5266765" y="1690688"/>
            <a:ext cx="3453354" cy="4351338"/>
          </a:xfrm>
        </p:spPr>
      </p:pic>
      <p:sp>
        <p:nvSpPr>
          <p:cNvPr id="7" name="TextBox 6">
            <a:extLst>
              <a:ext uri="{FF2B5EF4-FFF2-40B4-BE49-F238E27FC236}">
                <a16:creationId xmlns:a16="http://schemas.microsoft.com/office/drawing/2014/main" id="{5340A0B8-928B-3C87-1412-4FCE798ACC4C}"/>
              </a:ext>
            </a:extLst>
          </p:cNvPr>
          <p:cNvSpPr txBox="1"/>
          <p:nvPr/>
        </p:nvSpPr>
        <p:spPr>
          <a:xfrm>
            <a:off x="1232647" y="2782669"/>
            <a:ext cx="3453354" cy="646331"/>
          </a:xfrm>
          <a:prstGeom prst="rect">
            <a:avLst/>
          </a:prstGeom>
          <a:noFill/>
        </p:spPr>
        <p:txBody>
          <a:bodyPr wrap="square" rtlCol="0">
            <a:spAutoFit/>
          </a:bodyPr>
          <a:lstStyle/>
          <a:p>
            <a:r>
              <a:rPr lang="en-US" dirty="0"/>
              <a:t>Interface to select the encoding process or decoding process.</a:t>
            </a:r>
            <a:endParaRPr lang="en-IN" dirty="0"/>
          </a:p>
        </p:txBody>
      </p:sp>
    </p:spTree>
    <p:extLst>
      <p:ext uri="{BB962C8B-B14F-4D97-AF65-F5344CB8AC3E}">
        <p14:creationId xmlns:p14="http://schemas.microsoft.com/office/powerpoint/2010/main" val="193329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0760-5015-5828-1EEE-D896500BAD28}"/>
              </a:ext>
            </a:extLst>
          </p:cNvPr>
          <p:cNvSpPr>
            <a:spLocks noGrp="1"/>
          </p:cNvSpPr>
          <p:nvPr>
            <p:ph type="title"/>
          </p:nvPr>
        </p:nvSpPr>
        <p:spPr/>
        <p:txBody>
          <a:bodyPr/>
          <a:lstStyle/>
          <a:p>
            <a:r>
              <a:rPr lang="en-IN" dirty="0"/>
              <a:t>Behind the scenes of encoding</a:t>
            </a:r>
          </a:p>
        </p:txBody>
      </p:sp>
      <p:pic>
        <p:nvPicPr>
          <p:cNvPr id="5" name="Content Placeholder 4">
            <a:extLst>
              <a:ext uri="{FF2B5EF4-FFF2-40B4-BE49-F238E27FC236}">
                <a16:creationId xmlns:a16="http://schemas.microsoft.com/office/drawing/2014/main" id="{5F39BB9E-53B5-E9AE-06C4-FB8EB7EE85A5}"/>
              </a:ext>
            </a:extLst>
          </p:cNvPr>
          <p:cNvPicPr>
            <a:picLocks noGrp="1" noChangeAspect="1"/>
          </p:cNvPicPr>
          <p:nvPr>
            <p:ph idx="1"/>
          </p:nvPr>
        </p:nvPicPr>
        <p:blipFill>
          <a:blip r:embed="rId2"/>
          <a:stretch>
            <a:fillRect/>
          </a:stretch>
        </p:blipFill>
        <p:spPr>
          <a:xfrm>
            <a:off x="838200" y="2434856"/>
            <a:ext cx="4740051" cy="3261643"/>
          </a:xfrm>
        </p:spPr>
      </p:pic>
      <p:sp>
        <p:nvSpPr>
          <p:cNvPr id="6" name="TextBox 5">
            <a:extLst>
              <a:ext uri="{FF2B5EF4-FFF2-40B4-BE49-F238E27FC236}">
                <a16:creationId xmlns:a16="http://schemas.microsoft.com/office/drawing/2014/main" id="{A024AD72-2B63-2BB2-C370-85873D530C06}"/>
              </a:ext>
            </a:extLst>
          </p:cNvPr>
          <p:cNvSpPr txBox="1"/>
          <p:nvPr/>
        </p:nvSpPr>
        <p:spPr>
          <a:xfrm>
            <a:off x="838200" y="1878106"/>
            <a:ext cx="3056966" cy="369332"/>
          </a:xfrm>
          <a:prstGeom prst="rect">
            <a:avLst/>
          </a:prstGeom>
          <a:noFill/>
        </p:spPr>
        <p:txBody>
          <a:bodyPr wrap="square" rtlCol="0">
            <a:spAutoFit/>
          </a:bodyPr>
          <a:lstStyle/>
          <a:p>
            <a:r>
              <a:rPr lang="en-IN" dirty="0"/>
              <a:t>Window for image selection.</a:t>
            </a:r>
          </a:p>
        </p:txBody>
      </p:sp>
      <p:pic>
        <p:nvPicPr>
          <p:cNvPr id="10" name="Picture 9">
            <a:extLst>
              <a:ext uri="{FF2B5EF4-FFF2-40B4-BE49-F238E27FC236}">
                <a16:creationId xmlns:a16="http://schemas.microsoft.com/office/drawing/2014/main" id="{F5D8E253-A5DA-074F-07F7-66F937BB46BA}"/>
              </a:ext>
            </a:extLst>
          </p:cNvPr>
          <p:cNvPicPr>
            <a:picLocks noChangeAspect="1"/>
          </p:cNvPicPr>
          <p:nvPr/>
        </p:nvPicPr>
        <p:blipFill>
          <a:blip r:embed="rId3"/>
          <a:stretch>
            <a:fillRect/>
          </a:stretch>
        </p:blipFill>
        <p:spPr>
          <a:xfrm>
            <a:off x="6096000" y="2434856"/>
            <a:ext cx="5405717" cy="3433482"/>
          </a:xfrm>
          <a:prstGeom prst="rect">
            <a:avLst/>
          </a:prstGeom>
        </p:spPr>
      </p:pic>
      <p:sp>
        <p:nvSpPr>
          <p:cNvPr id="11" name="TextBox 10">
            <a:extLst>
              <a:ext uri="{FF2B5EF4-FFF2-40B4-BE49-F238E27FC236}">
                <a16:creationId xmlns:a16="http://schemas.microsoft.com/office/drawing/2014/main" id="{20A8BBC4-F7CE-88A8-5AEE-7FA81AE0F520}"/>
              </a:ext>
            </a:extLst>
          </p:cNvPr>
          <p:cNvSpPr txBox="1"/>
          <p:nvPr/>
        </p:nvSpPr>
        <p:spPr>
          <a:xfrm>
            <a:off x="6405283" y="1878106"/>
            <a:ext cx="3783106" cy="369332"/>
          </a:xfrm>
          <a:prstGeom prst="rect">
            <a:avLst/>
          </a:prstGeom>
          <a:noFill/>
        </p:spPr>
        <p:txBody>
          <a:bodyPr wrap="square" rtlCol="0">
            <a:spAutoFit/>
          </a:bodyPr>
          <a:lstStyle/>
          <a:p>
            <a:r>
              <a:rPr lang="en-IN" dirty="0"/>
              <a:t>Selecting the image from your device.</a:t>
            </a:r>
          </a:p>
        </p:txBody>
      </p:sp>
    </p:spTree>
    <p:extLst>
      <p:ext uri="{BB962C8B-B14F-4D97-AF65-F5344CB8AC3E}">
        <p14:creationId xmlns:p14="http://schemas.microsoft.com/office/powerpoint/2010/main" val="130247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EA77BD-C4AB-C7D7-DB93-45EDEF90AFD4}"/>
              </a:ext>
            </a:extLst>
          </p:cNvPr>
          <p:cNvPicPr>
            <a:picLocks noGrp="1" noChangeAspect="1"/>
          </p:cNvPicPr>
          <p:nvPr>
            <p:ph idx="1"/>
          </p:nvPr>
        </p:nvPicPr>
        <p:blipFill>
          <a:blip r:embed="rId2"/>
          <a:stretch>
            <a:fillRect/>
          </a:stretch>
        </p:blipFill>
        <p:spPr>
          <a:xfrm>
            <a:off x="934272" y="1240257"/>
            <a:ext cx="1699407" cy="1104996"/>
          </a:xfrm>
        </p:spPr>
      </p:pic>
      <p:sp>
        <p:nvSpPr>
          <p:cNvPr id="6" name="TextBox 5">
            <a:extLst>
              <a:ext uri="{FF2B5EF4-FFF2-40B4-BE49-F238E27FC236}">
                <a16:creationId xmlns:a16="http://schemas.microsoft.com/office/drawing/2014/main" id="{56D16D65-C3DF-9304-BB8C-54BEA3ED28B8}"/>
              </a:ext>
            </a:extLst>
          </p:cNvPr>
          <p:cNvSpPr txBox="1"/>
          <p:nvPr/>
        </p:nvSpPr>
        <p:spPr>
          <a:xfrm>
            <a:off x="663388" y="2760412"/>
            <a:ext cx="3155576" cy="646331"/>
          </a:xfrm>
          <a:prstGeom prst="rect">
            <a:avLst/>
          </a:prstGeom>
          <a:noFill/>
        </p:spPr>
        <p:txBody>
          <a:bodyPr wrap="square" rtlCol="0">
            <a:spAutoFit/>
          </a:bodyPr>
          <a:lstStyle/>
          <a:p>
            <a:r>
              <a:rPr lang="en-IN" dirty="0"/>
              <a:t>Before Encoding the image set a password.</a:t>
            </a:r>
          </a:p>
        </p:txBody>
      </p:sp>
      <p:pic>
        <p:nvPicPr>
          <p:cNvPr id="8" name="Picture 7">
            <a:extLst>
              <a:ext uri="{FF2B5EF4-FFF2-40B4-BE49-F238E27FC236}">
                <a16:creationId xmlns:a16="http://schemas.microsoft.com/office/drawing/2014/main" id="{CE7D2562-039A-3070-F9FA-4F9F5CA5740B}"/>
              </a:ext>
            </a:extLst>
          </p:cNvPr>
          <p:cNvPicPr>
            <a:picLocks noChangeAspect="1"/>
          </p:cNvPicPr>
          <p:nvPr/>
        </p:nvPicPr>
        <p:blipFill>
          <a:blip r:embed="rId3"/>
          <a:stretch>
            <a:fillRect/>
          </a:stretch>
        </p:blipFill>
        <p:spPr>
          <a:xfrm>
            <a:off x="6525298" y="556380"/>
            <a:ext cx="4732430" cy="5936494"/>
          </a:xfrm>
          <a:prstGeom prst="rect">
            <a:avLst/>
          </a:prstGeom>
        </p:spPr>
      </p:pic>
      <p:sp>
        <p:nvSpPr>
          <p:cNvPr id="10" name="TextBox 9">
            <a:extLst>
              <a:ext uri="{FF2B5EF4-FFF2-40B4-BE49-F238E27FC236}">
                <a16:creationId xmlns:a16="http://schemas.microsoft.com/office/drawing/2014/main" id="{8724C17F-03B8-94F4-9665-2454582B055C}"/>
              </a:ext>
            </a:extLst>
          </p:cNvPr>
          <p:cNvSpPr txBox="1"/>
          <p:nvPr/>
        </p:nvSpPr>
        <p:spPr>
          <a:xfrm>
            <a:off x="3594343" y="4714718"/>
            <a:ext cx="3155576" cy="369332"/>
          </a:xfrm>
          <a:prstGeom prst="rect">
            <a:avLst/>
          </a:prstGeom>
          <a:noFill/>
        </p:spPr>
        <p:txBody>
          <a:bodyPr wrap="square" rtlCol="0">
            <a:spAutoFit/>
          </a:bodyPr>
          <a:lstStyle/>
          <a:p>
            <a:r>
              <a:rPr lang="en-IN" dirty="0"/>
              <a:t>Enter the Secret information.</a:t>
            </a:r>
          </a:p>
        </p:txBody>
      </p:sp>
    </p:spTree>
    <p:extLst>
      <p:ext uri="{BB962C8B-B14F-4D97-AF65-F5344CB8AC3E}">
        <p14:creationId xmlns:p14="http://schemas.microsoft.com/office/powerpoint/2010/main" val="203413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A3EB20-98F9-B598-51F8-67BA68D6F9E6}"/>
              </a:ext>
            </a:extLst>
          </p:cNvPr>
          <p:cNvPicPr>
            <a:picLocks noChangeAspect="1"/>
          </p:cNvPicPr>
          <p:nvPr/>
        </p:nvPicPr>
        <p:blipFill>
          <a:blip r:embed="rId2"/>
          <a:stretch>
            <a:fillRect/>
          </a:stretch>
        </p:blipFill>
        <p:spPr>
          <a:xfrm>
            <a:off x="6275297" y="4668110"/>
            <a:ext cx="3596952" cy="1486029"/>
          </a:xfrm>
          <a:prstGeom prst="rect">
            <a:avLst/>
          </a:prstGeom>
        </p:spPr>
      </p:pic>
      <p:pic>
        <p:nvPicPr>
          <p:cNvPr id="5" name="Picture 4">
            <a:extLst>
              <a:ext uri="{FF2B5EF4-FFF2-40B4-BE49-F238E27FC236}">
                <a16:creationId xmlns:a16="http://schemas.microsoft.com/office/drawing/2014/main" id="{A3CB807B-C9C6-D730-4B40-C967150DAC0B}"/>
              </a:ext>
            </a:extLst>
          </p:cNvPr>
          <p:cNvPicPr>
            <a:picLocks noChangeAspect="1"/>
          </p:cNvPicPr>
          <p:nvPr/>
        </p:nvPicPr>
        <p:blipFill>
          <a:blip r:embed="rId3"/>
          <a:stretch>
            <a:fillRect/>
          </a:stretch>
        </p:blipFill>
        <p:spPr>
          <a:xfrm>
            <a:off x="339456" y="321562"/>
            <a:ext cx="5460710" cy="3465723"/>
          </a:xfrm>
          <a:prstGeom prst="rect">
            <a:avLst/>
          </a:prstGeom>
        </p:spPr>
      </p:pic>
      <p:sp>
        <p:nvSpPr>
          <p:cNvPr id="7" name="TextBox 6">
            <a:extLst>
              <a:ext uri="{FF2B5EF4-FFF2-40B4-BE49-F238E27FC236}">
                <a16:creationId xmlns:a16="http://schemas.microsoft.com/office/drawing/2014/main" id="{7EF5AC8B-0F72-34DE-7DDD-6EB624C6BE77}"/>
              </a:ext>
            </a:extLst>
          </p:cNvPr>
          <p:cNvSpPr txBox="1"/>
          <p:nvPr/>
        </p:nvSpPr>
        <p:spPr>
          <a:xfrm>
            <a:off x="6553200" y="887506"/>
            <a:ext cx="3209365" cy="923330"/>
          </a:xfrm>
          <a:prstGeom prst="rect">
            <a:avLst/>
          </a:prstGeom>
          <a:noFill/>
        </p:spPr>
        <p:txBody>
          <a:bodyPr wrap="square" rtlCol="0">
            <a:spAutoFit/>
          </a:bodyPr>
          <a:lstStyle/>
          <a:p>
            <a:r>
              <a:rPr lang="en-IN" dirty="0"/>
              <a:t>The new encoded image is formed and saved into the desired folder.</a:t>
            </a:r>
          </a:p>
        </p:txBody>
      </p:sp>
      <p:sp>
        <p:nvSpPr>
          <p:cNvPr id="8" name="TextBox 7">
            <a:extLst>
              <a:ext uri="{FF2B5EF4-FFF2-40B4-BE49-F238E27FC236}">
                <a16:creationId xmlns:a16="http://schemas.microsoft.com/office/drawing/2014/main" id="{F1E0B909-5ADB-ED66-A8BE-F8A9AC91687B}"/>
              </a:ext>
            </a:extLst>
          </p:cNvPr>
          <p:cNvSpPr txBox="1"/>
          <p:nvPr/>
        </p:nvSpPr>
        <p:spPr>
          <a:xfrm>
            <a:off x="1918446" y="5226459"/>
            <a:ext cx="3998259" cy="369332"/>
          </a:xfrm>
          <a:prstGeom prst="rect">
            <a:avLst/>
          </a:prstGeom>
          <a:noFill/>
        </p:spPr>
        <p:txBody>
          <a:bodyPr wrap="square" rtlCol="0">
            <a:spAutoFit/>
          </a:bodyPr>
          <a:lstStyle/>
          <a:p>
            <a:r>
              <a:rPr lang="en-IN" dirty="0"/>
              <a:t>Message displayed after encoding.</a:t>
            </a:r>
          </a:p>
        </p:txBody>
      </p:sp>
    </p:spTree>
    <p:extLst>
      <p:ext uri="{BB962C8B-B14F-4D97-AF65-F5344CB8AC3E}">
        <p14:creationId xmlns:p14="http://schemas.microsoft.com/office/powerpoint/2010/main" val="178070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A862-C3F5-083E-8E17-9C4516630EF7}"/>
              </a:ext>
            </a:extLst>
          </p:cNvPr>
          <p:cNvSpPr>
            <a:spLocks noGrp="1"/>
          </p:cNvSpPr>
          <p:nvPr>
            <p:ph type="title"/>
          </p:nvPr>
        </p:nvSpPr>
        <p:spPr>
          <a:xfrm>
            <a:off x="838200" y="365126"/>
            <a:ext cx="10515600" cy="1042334"/>
          </a:xfrm>
        </p:spPr>
        <p:txBody>
          <a:bodyPr/>
          <a:lstStyle/>
          <a:p>
            <a:r>
              <a:rPr lang="en-IN" dirty="0"/>
              <a:t>Behind the scenes of Decoding</a:t>
            </a:r>
          </a:p>
        </p:txBody>
      </p:sp>
      <p:pic>
        <p:nvPicPr>
          <p:cNvPr id="5" name="Content Placeholder 4">
            <a:extLst>
              <a:ext uri="{FF2B5EF4-FFF2-40B4-BE49-F238E27FC236}">
                <a16:creationId xmlns:a16="http://schemas.microsoft.com/office/drawing/2014/main" id="{1448AEAE-3B71-8647-F473-22D861E99BD4}"/>
              </a:ext>
            </a:extLst>
          </p:cNvPr>
          <p:cNvPicPr>
            <a:picLocks noGrp="1" noChangeAspect="1"/>
          </p:cNvPicPr>
          <p:nvPr>
            <p:ph idx="1"/>
          </p:nvPr>
        </p:nvPicPr>
        <p:blipFill>
          <a:blip r:embed="rId2"/>
          <a:stretch>
            <a:fillRect/>
          </a:stretch>
        </p:blipFill>
        <p:spPr>
          <a:xfrm>
            <a:off x="579912" y="1407460"/>
            <a:ext cx="4732430" cy="2956816"/>
          </a:xfrm>
        </p:spPr>
      </p:pic>
      <p:sp>
        <p:nvSpPr>
          <p:cNvPr id="6" name="TextBox 5">
            <a:extLst>
              <a:ext uri="{FF2B5EF4-FFF2-40B4-BE49-F238E27FC236}">
                <a16:creationId xmlns:a16="http://schemas.microsoft.com/office/drawing/2014/main" id="{A969D0B5-B019-DAED-11BE-7489257DEC00}"/>
              </a:ext>
            </a:extLst>
          </p:cNvPr>
          <p:cNvSpPr txBox="1"/>
          <p:nvPr/>
        </p:nvSpPr>
        <p:spPr>
          <a:xfrm>
            <a:off x="5647765" y="2226089"/>
            <a:ext cx="3101788" cy="646331"/>
          </a:xfrm>
          <a:prstGeom prst="rect">
            <a:avLst/>
          </a:prstGeom>
          <a:noFill/>
        </p:spPr>
        <p:txBody>
          <a:bodyPr wrap="square" rtlCol="0">
            <a:spAutoFit/>
          </a:bodyPr>
          <a:lstStyle/>
          <a:p>
            <a:r>
              <a:rPr lang="en-IN" dirty="0"/>
              <a:t>Window for selecting the hidden text image.</a:t>
            </a:r>
          </a:p>
        </p:txBody>
      </p:sp>
      <p:pic>
        <p:nvPicPr>
          <p:cNvPr id="8" name="Picture 7">
            <a:extLst>
              <a:ext uri="{FF2B5EF4-FFF2-40B4-BE49-F238E27FC236}">
                <a16:creationId xmlns:a16="http://schemas.microsoft.com/office/drawing/2014/main" id="{B45E1109-33DC-3954-18B8-18DD85A1A812}"/>
              </a:ext>
            </a:extLst>
          </p:cNvPr>
          <p:cNvPicPr>
            <a:picLocks noChangeAspect="1"/>
          </p:cNvPicPr>
          <p:nvPr/>
        </p:nvPicPr>
        <p:blipFill>
          <a:blip r:embed="rId3"/>
          <a:stretch>
            <a:fillRect/>
          </a:stretch>
        </p:blipFill>
        <p:spPr>
          <a:xfrm>
            <a:off x="7198659" y="3576918"/>
            <a:ext cx="4413429" cy="3031384"/>
          </a:xfrm>
          <a:prstGeom prst="rect">
            <a:avLst/>
          </a:prstGeom>
        </p:spPr>
      </p:pic>
      <p:sp>
        <p:nvSpPr>
          <p:cNvPr id="9" name="TextBox 8">
            <a:extLst>
              <a:ext uri="{FF2B5EF4-FFF2-40B4-BE49-F238E27FC236}">
                <a16:creationId xmlns:a16="http://schemas.microsoft.com/office/drawing/2014/main" id="{B78B24C2-4AFA-7E39-9E26-42DEEFB43FFC}"/>
              </a:ext>
            </a:extLst>
          </p:cNvPr>
          <p:cNvSpPr txBox="1"/>
          <p:nvPr/>
        </p:nvSpPr>
        <p:spPr>
          <a:xfrm>
            <a:off x="3738283" y="5156010"/>
            <a:ext cx="3460376" cy="646331"/>
          </a:xfrm>
          <a:prstGeom prst="rect">
            <a:avLst/>
          </a:prstGeom>
          <a:noFill/>
        </p:spPr>
        <p:txBody>
          <a:bodyPr wrap="square" rtlCol="0">
            <a:spAutoFit/>
          </a:bodyPr>
          <a:lstStyle/>
          <a:p>
            <a:r>
              <a:rPr lang="en-IN" dirty="0"/>
              <a:t>The image which has the hidden message is selected.</a:t>
            </a:r>
          </a:p>
        </p:txBody>
      </p:sp>
    </p:spTree>
    <p:extLst>
      <p:ext uri="{BB962C8B-B14F-4D97-AF65-F5344CB8AC3E}">
        <p14:creationId xmlns:p14="http://schemas.microsoft.com/office/powerpoint/2010/main" val="409425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5B48CC-CB8F-C438-9540-C2E25753E8E6}"/>
              </a:ext>
            </a:extLst>
          </p:cNvPr>
          <p:cNvPicPr>
            <a:picLocks noChangeAspect="1"/>
          </p:cNvPicPr>
          <p:nvPr/>
        </p:nvPicPr>
        <p:blipFill>
          <a:blip r:embed="rId2"/>
          <a:stretch>
            <a:fillRect/>
          </a:stretch>
        </p:blipFill>
        <p:spPr>
          <a:xfrm>
            <a:off x="3870886" y="2704157"/>
            <a:ext cx="1707028" cy="1082134"/>
          </a:xfrm>
          <a:prstGeom prst="rect">
            <a:avLst/>
          </a:prstGeom>
        </p:spPr>
      </p:pic>
      <p:sp>
        <p:nvSpPr>
          <p:cNvPr id="4" name="TextBox 3">
            <a:extLst>
              <a:ext uri="{FF2B5EF4-FFF2-40B4-BE49-F238E27FC236}">
                <a16:creationId xmlns:a16="http://schemas.microsoft.com/office/drawing/2014/main" id="{F90F05A0-1C9F-97FD-9EB7-ABFBEBF15E1A}"/>
              </a:ext>
            </a:extLst>
          </p:cNvPr>
          <p:cNvSpPr txBox="1"/>
          <p:nvPr/>
        </p:nvSpPr>
        <p:spPr>
          <a:xfrm>
            <a:off x="3623607" y="1271172"/>
            <a:ext cx="2929593" cy="1200329"/>
          </a:xfrm>
          <a:prstGeom prst="rect">
            <a:avLst/>
          </a:prstGeom>
          <a:noFill/>
        </p:spPr>
        <p:txBody>
          <a:bodyPr wrap="square" rtlCol="0">
            <a:spAutoFit/>
          </a:bodyPr>
          <a:lstStyle/>
          <a:p>
            <a:r>
              <a:rPr lang="en-IN" dirty="0"/>
              <a:t>The password given by the user should be correctly entered by the receiver in order to get the hidden text.</a:t>
            </a:r>
          </a:p>
        </p:txBody>
      </p:sp>
      <p:pic>
        <p:nvPicPr>
          <p:cNvPr id="6" name="Picture 5">
            <a:extLst>
              <a:ext uri="{FF2B5EF4-FFF2-40B4-BE49-F238E27FC236}">
                <a16:creationId xmlns:a16="http://schemas.microsoft.com/office/drawing/2014/main" id="{2781AD7F-D36B-7174-031B-997D150C6505}"/>
              </a:ext>
            </a:extLst>
          </p:cNvPr>
          <p:cNvPicPr>
            <a:picLocks noChangeAspect="1"/>
          </p:cNvPicPr>
          <p:nvPr/>
        </p:nvPicPr>
        <p:blipFill>
          <a:blip r:embed="rId3"/>
          <a:stretch>
            <a:fillRect/>
          </a:stretch>
        </p:blipFill>
        <p:spPr>
          <a:xfrm>
            <a:off x="7187828" y="337935"/>
            <a:ext cx="4747671" cy="5966977"/>
          </a:xfrm>
          <a:prstGeom prst="rect">
            <a:avLst/>
          </a:prstGeom>
        </p:spPr>
      </p:pic>
      <p:sp>
        <p:nvSpPr>
          <p:cNvPr id="7" name="TextBox 6">
            <a:extLst>
              <a:ext uri="{FF2B5EF4-FFF2-40B4-BE49-F238E27FC236}">
                <a16:creationId xmlns:a16="http://schemas.microsoft.com/office/drawing/2014/main" id="{182C7EBE-3F11-5BD3-6C05-B2B86BA43A44}"/>
              </a:ext>
            </a:extLst>
          </p:cNvPr>
          <p:cNvSpPr txBox="1"/>
          <p:nvPr/>
        </p:nvSpPr>
        <p:spPr>
          <a:xfrm>
            <a:off x="4724400" y="5195046"/>
            <a:ext cx="2743200" cy="646331"/>
          </a:xfrm>
          <a:prstGeom prst="rect">
            <a:avLst/>
          </a:prstGeom>
          <a:noFill/>
        </p:spPr>
        <p:txBody>
          <a:bodyPr wrap="square" rtlCol="0">
            <a:spAutoFit/>
          </a:bodyPr>
          <a:lstStyle/>
          <a:p>
            <a:r>
              <a:rPr lang="en-IN" dirty="0"/>
              <a:t>The secret message is finally revealed out.</a:t>
            </a:r>
          </a:p>
        </p:txBody>
      </p:sp>
      <p:pic>
        <p:nvPicPr>
          <p:cNvPr id="9" name="Picture 8">
            <a:extLst>
              <a:ext uri="{FF2B5EF4-FFF2-40B4-BE49-F238E27FC236}">
                <a16:creationId xmlns:a16="http://schemas.microsoft.com/office/drawing/2014/main" id="{9CCC2F10-A470-5FB3-684E-EBE49BE13907}"/>
              </a:ext>
            </a:extLst>
          </p:cNvPr>
          <p:cNvPicPr>
            <a:picLocks noChangeAspect="1"/>
          </p:cNvPicPr>
          <p:nvPr/>
        </p:nvPicPr>
        <p:blipFill>
          <a:blip r:embed="rId4"/>
          <a:stretch>
            <a:fillRect/>
          </a:stretch>
        </p:blipFill>
        <p:spPr>
          <a:xfrm>
            <a:off x="604810" y="3512984"/>
            <a:ext cx="1928027" cy="1409822"/>
          </a:xfrm>
          <a:prstGeom prst="rect">
            <a:avLst/>
          </a:prstGeom>
        </p:spPr>
      </p:pic>
      <p:sp>
        <p:nvSpPr>
          <p:cNvPr id="12" name="TextBox 11">
            <a:extLst>
              <a:ext uri="{FF2B5EF4-FFF2-40B4-BE49-F238E27FC236}">
                <a16:creationId xmlns:a16="http://schemas.microsoft.com/office/drawing/2014/main" id="{CF4B4E01-C05B-4F7B-4062-F53884B96755}"/>
              </a:ext>
            </a:extLst>
          </p:cNvPr>
          <p:cNvSpPr txBox="1"/>
          <p:nvPr/>
        </p:nvSpPr>
        <p:spPr>
          <a:xfrm>
            <a:off x="354816" y="2048470"/>
            <a:ext cx="2526181" cy="923330"/>
          </a:xfrm>
          <a:prstGeom prst="rect">
            <a:avLst/>
          </a:prstGeom>
          <a:noFill/>
        </p:spPr>
        <p:txBody>
          <a:bodyPr wrap="square" rtlCol="0">
            <a:spAutoFit/>
          </a:bodyPr>
          <a:lstStyle/>
          <a:p>
            <a:r>
              <a:rPr lang="en-IN" dirty="0"/>
              <a:t>If the password entered is Wrong. The below error message is shown.</a:t>
            </a:r>
          </a:p>
        </p:txBody>
      </p:sp>
    </p:spTree>
    <p:extLst>
      <p:ext uri="{BB962C8B-B14F-4D97-AF65-F5344CB8AC3E}">
        <p14:creationId xmlns:p14="http://schemas.microsoft.com/office/powerpoint/2010/main" val="2585037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EA40-E560-135F-AC29-EC008E44DB38}"/>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4A952382-DFA0-D404-E25B-F36B7E7EA42A}"/>
              </a:ext>
            </a:extLst>
          </p:cNvPr>
          <p:cNvSpPr>
            <a:spLocks noGrp="1"/>
          </p:cNvSpPr>
          <p:nvPr>
            <p:ph idx="1"/>
          </p:nvPr>
        </p:nvSpPr>
        <p:spPr/>
        <p:txBody>
          <a:bodyPr>
            <a:noAutofit/>
          </a:bodyPr>
          <a:lstStyle/>
          <a:p>
            <a:pPr algn="just"/>
            <a:r>
              <a:rPr lang="en-US" sz="2400" dirty="0"/>
              <a:t>Advancements in Deep Learning: The use of deep learning techniques in image steganography can improve the security and efficiency of the technique. Neural networks can be trained to identify and extract hidden messages, which can be used to develop more secure steganography algorithms.</a:t>
            </a:r>
          </a:p>
          <a:p>
            <a:pPr algn="just"/>
            <a:r>
              <a:rPr lang="en-US" sz="2400" dirty="0"/>
              <a:t>Improved Steganalysis Techniques: With the advancements in steganalysis techniques, it has become easier to detect hidden messages in images. Future developments in steganography will focus on developing techniques that are more resistant to detection by steganalysis algorithms.</a:t>
            </a:r>
          </a:p>
          <a:p>
            <a:pPr algn="just"/>
            <a:r>
              <a:rPr lang="en-US" sz="2400" dirty="0"/>
              <a:t>Integration with Blockchain Technology: The integration of steganography with blockchain technology can provide a secure and tamper-proof method for transferring sensitive information. Steganography can be used to hide information within the blockchain, ensuring that the information is only accessible to authorized users.</a:t>
            </a:r>
            <a:endParaRPr lang="en-IN" sz="2400" dirty="0"/>
          </a:p>
        </p:txBody>
      </p:sp>
    </p:spTree>
    <p:extLst>
      <p:ext uri="{BB962C8B-B14F-4D97-AF65-F5344CB8AC3E}">
        <p14:creationId xmlns:p14="http://schemas.microsoft.com/office/powerpoint/2010/main" val="2045931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653D-EAA3-494C-7FE6-69BFF37F3E0C}"/>
              </a:ext>
            </a:extLst>
          </p:cNvPr>
          <p:cNvSpPr>
            <a:spLocks noGrp="1"/>
          </p:cNvSpPr>
          <p:nvPr>
            <p:ph type="title"/>
          </p:nvPr>
        </p:nvSpPr>
        <p:spPr/>
        <p:txBody>
          <a:bodyPr/>
          <a:lstStyle/>
          <a:p>
            <a:r>
              <a:rPr lang="en-US" dirty="0"/>
              <a:t>CONCLUSION</a:t>
            </a:r>
            <a:endParaRPr lang="en-IN" dirty="0"/>
          </a:p>
        </p:txBody>
      </p:sp>
      <p:sp>
        <p:nvSpPr>
          <p:cNvPr id="6" name="Content Placeholder 2">
            <a:extLst>
              <a:ext uri="{FF2B5EF4-FFF2-40B4-BE49-F238E27FC236}">
                <a16:creationId xmlns:a16="http://schemas.microsoft.com/office/drawing/2014/main" id="{0606BEE8-89CD-DF8C-33A5-A7402D648956}"/>
              </a:ext>
            </a:extLst>
          </p:cNvPr>
          <p:cNvSpPr>
            <a:spLocks noGrp="1"/>
          </p:cNvSpPr>
          <p:nvPr>
            <p:ph idx="1"/>
          </p:nvPr>
        </p:nvSpPr>
        <p:spPr>
          <a:xfrm>
            <a:off x="361950" y="1816100"/>
            <a:ext cx="10515600" cy="4351338"/>
          </a:xfrm>
        </p:spPr>
        <p:txBody>
          <a:bodyPr>
            <a:normAutofit fontScale="77500" lnSpcReduction="20000"/>
          </a:bodyPr>
          <a:lstStyle/>
          <a:p>
            <a:pPr marL="0" indent="0" algn="just">
              <a:buNone/>
            </a:pPr>
            <a:r>
              <a:rPr lang="en-US" dirty="0"/>
              <a:t>Image steganography using passwords is a popular technique for hiding secret information within an image. This technique involves the use of a secret password to encrypt the hidden message before embedding it into the image. The password is required to extract the hidden message from the image.</a:t>
            </a:r>
          </a:p>
          <a:p>
            <a:pPr marL="0" indent="0" algn="just">
              <a:buNone/>
            </a:pPr>
            <a:r>
              <a:rPr lang="en-US" dirty="0"/>
              <a:t>The advantage of using passwords in image steganography is that it provides an extra layer of security, as unauthorized users will not be able to extract the hidden message without the password. This makes the technique more secure compared to other image steganography techniques that do not use passwords.</a:t>
            </a:r>
          </a:p>
          <a:p>
            <a:pPr marL="0" indent="0" algn="just">
              <a:buNone/>
            </a:pPr>
            <a:r>
              <a:rPr lang="en-US" dirty="0"/>
              <a:t>However, the security of image steganography using passwords depends on the strength of the password. If the password is weak or easily guessable, it can be easily cracked, compromising the security of the hidden message. Therefore, it is important to use strong and complex passwords for image steganography.</a:t>
            </a:r>
          </a:p>
          <a:p>
            <a:pPr marL="0" indent="0" algn="just">
              <a:buNone/>
            </a:pPr>
            <a:r>
              <a:rPr lang="en-US" dirty="0"/>
              <a:t>In conclusion, image steganography using passwords is a secure technique for hiding secret information within an image. However, the security of the technique depends on the strength of the password used. It is important to use strong passwords to ensure the security of the hidden message.</a:t>
            </a:r>
          </a:p>
          <a:p>
            <a:pPr marL="0" indent="0" algn="just">
              <a:buNone/>
            </a:pPr>
            <a:endParaRPr lang="en-IN" dirty="0"/>
          </a:p>
        </p:txBody>
      </p:sp>
    </p:spTree>
    <p:extLst>
      <p:ext uri="{BB962C8B-B14F-4D97-AF65-F5344CB8AC3E}">
        <p14:creationId xmlns:p14="http://schemas.microsoft.com/office/powerpoint/2010/main" val="542908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F5E6-183C-06D8-BB0E-10610FAAB124}"/>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3B88CDC-A989-4962-5D75-0B9114E7D1FD}"/>
              </a:ext>
            </a:extLst>
          </p:cNvPr>
          <p:cNvSpPr>
            <a:spLocks noGrp="1"/>
          </p:cNvSpPr>
          <p:nvPr>
            <p:ph idx="1"/>
          </p:nvPr>
        </p:nvSpPr>
        <p:spPr/>
        <p:txBody>
          <a:bodyPr/>
          <a:lstStyle/>
          <a:p>
            <a:r>
              <a:rPr lang="en-IN" dirty="0">
                <a:hlinkClick r:id="rId2"/>
              </a:rPr>
              <a:t>https://www.youtube.com/watch?v=xepNoHgNj0w</a:t>
            </a:r>
            <a:endParaRPr lang="en-IN" dirty="0"/>
          </a:p>
          <a:p>
            <a:r>
              <a:rPr lang="en-IN" dirty="0">
                <a:hlinkClick r:id="rId3"/>
              </a:rPr>
              <a:t>https://data-flair.training/blogs/python-image-steganography-project/</a:t>
            </a:r>
            <a:endParaRPr lang="en-IN" dirty="0"/>
          </a:p>
          <a:p>
            <a:r>
              <a:rPr lang="en-IN">
                <a:hlinkClick r:id="rId4"/>
              </a:rPr>
              <a:t>https://academiccollegeprojects.com/steganography-projects/</a:t>
            </a:r>
            <a:endParaRPr lang="en-IN"/>
          </a:p>
          <a:p>
            <a:pPr marL="0" indent="0">
              <a:buNone/>
            </a:pPr>
            <a:endParaRPr lang="en-IN" dirty="0"/>
          </a:p>
        </p:txBody>
      </p:sp>
    </p:spTree>
    <p:extLst>
      <p:ext uri="{BB962C8B-B14F-4D97-AF65-F5344CB8AC3E}">
        <p14:creationId xmlns:p14="http://schemas.microsoft.com/office/powerpoint/2010/main" val="399239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1D6F-87A8-37A3-4F55-1EE997AC1D6A}"/>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E2B87C7-6B5B-A4BB-7E1E-BB575271102E}"/>
              </a:ext>
            </a:extLst>
          </p:cNvPr>
          <p:cNvSpPr>
            <a:spLocks noGrp="1"/>
          </p:cNvSpPr>
          <p:nvPr>
            <p:ph idx="1"/>
          </p:nvPr>
        </p:nvSpPr>
        <p:spPr/>
        <p:txBody>
          <a:bodyPr/>
          <a:lstStyle/>
          <a:p>
            <a:r>
              <a:rPr lang="en-US" dirty="0"/>
              <a:t>Motivation</a:t>
            </a:r>
          </a:p>
          <a:p>
            <a:r>
              <a:rPr lang="en-US" dirty="0"/>
              <a:t>Problem Statement</a:t>
            </a:r>
          </a:p>
          <a:p>
            <a:r>
              <a:rPr lang="en-US" dirty="0"/>
              <a:t>Introduction</a:t>
            </a:r>
          </a:p>
          <a:p>
            <a:r>
              <a:rPr lang="en-US" dirty="0"/>
              <a:t>Hardware and Software Specifications</a:t>
            </a:r>
          </a:p>
          <a:p>
            <a:r>
              <a:rPr lang="en-US" dirty="0"/>
              <a:t>Design and Methodology</a:t>
            </a:r>
          </a:p>
          <a:p>
            <a:r>
              <a:rPr lang="en-US" dirty="0"/>
              <a:t>Algorithm</a:t>
            </a:r>
          </a:p>
          <a:p>
            <a:endParaRPr lang="en-US" dirty="0"/>
          </a:p>
          <a:p>
            <a:endParaRPr lang="en-IN" dirty="0"/>
          </a:p>
        </p:txBody>
      </p:sp>
    </p:spTree>
    <p:extLst>
      <p:ext uri="{BB962C8B-B14F-4D97-AF65-F5344CB8AC3E}">
        <p14:creationId xmlns:p14="http://schemas.microsoft.com/office/powerpoint/2010/main" val="258148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lang="en-IN" dirty="0"/>
          </a:p>
        </p:txBody>
      </p:sp>
      <p:sp>
        <p:nvSpPr>
          <p:cNvPr id="3" name="Content Placeholder 2"/>
          <p:cNvSpPr>
            <a:spLocks noGrp="1"/>
          </p:cNvSpPr>
          <p:nvPr>
            <p:ph idx="1"/>
          </p:nvPr>
        </p:nvSpPr>
        <p:spPr>
          <a:xfrm>
            <a:off x="838200" y="1825625"/>
            <a:ext cx="6827982" cy="4190279"/>
          </a:xfrm>
        </p:spPr>
        <p:txBody>
          <a:bodyPr>
            <a:normAutofit fontScale="85000" lnSpcReduction="20000"/>
          </a:bodyPr>
          <a:lstStyle/>
          <a:p>
            <a:pPr marL="0" indent="0" algn="just">
              <a:buNone/>
            </a:pPr>
            <a:r>
              <a:rPr lang="en-US" dirty="0"/>
              <a:t>In ancient times, steganography was mostly done physically.</a:t>
            </a:r>
            <a:r>
              <a:rPr lang="en-IN" dirty="0"/>
              <a:t> The oldest documented case of steganography dates to 500 BC, in which Histiaeus, the ruler of Milteus, tattooed a message on the shaved head of one of his slaves and let the hair grow back. He then sent the slave to Aristagoras, his son-in-law, who shaved the slaves head again and revealed the message.</a:t>
            </a:r>
          </a:p>
          <a:p>
            <a:pPr marL="0" indent="0" algn="just">
              <a:buNone/>
            </a:pPr>
            <a:r>
              <a:rPr lang="en-IN" dirty="0"/>
              <a:t>Today, steganography has moved to the digital world. </a:t>
            </a:r>
          </a:p>
          <a:p>
            <a:pPr marL="0" indent="0" algn="just">
              <a:buNone/>
            </a:pPr>
            <a:r>
              <a:rPr lang="en-US" dirty="0"/>
              <a:t>Steganography provides a platform to hide the existence of a message from a third party, this knowledge of steganography is of increasing importance to individuals in the law enforcement, intelligence, and military communities.</a:t>
            </a:r>
          </a:p>
        </p:txBody>
      </p:sp>
      <p:sp>
        <p:nvSpPr>
          <p:cNvPr id="4" name="AutoShape 2" descr="What Is Steganography?. Steganography is the practice of… | by Quantum  Backdoor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What Is Steganography?. Steganography is the practice of… | by Quantum  Backdoor | Med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What Is Steganography?. Steganography is the practice of… | by Quantum  Backdoor | Mediu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What Is Steganography?. Steganography is the practice of… | by Quantum  Backdoor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7382" y="2022476"/>
            <a:ext cx="3500582" cy="17074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Steganography? | WI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745" y="4168053"/>
            <a:ext cx="294640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63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a:xfrm>
            <a:off x="838200" y="1825625"/>
            <a:ext cx="5830455" cy="3097357"/>
          </a:xfrm>
        </p:spPr>
        <p:txBody>
          <a:bodyPr/>
          <a:lstStyle/>
          <a:p>
            <a:pPr marL="0" indent="0" algn="just">
              <a:buNone/>
            </a:pPr>
            <a:r>
              <a:rPr lang="en-US" dirty="0"/>
              <a:t>Steganography hides the very existence of a message so that if successful it generally attracts no suspicion at all. This project deals with hiding text into image files respectively along with password.</a:t>
            </a:r>
            <a:endParaRPr lang="en-IN" dirty="0"/>
          </a:p>
        </p:txBody>
      </p:sp>
      <p:pic>
        <p:nvPicPr>
          <p:cNvPr id="1026" name="Picture 2" descr="Steganography: Hiding an image inside another | by Kelvin Salton do Prado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6356" y="1735425"/>
            <a:ext cx="3573607" cy="199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334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pPr marL="0" indent="0" algn="just">
              <a:buNone/>
            </a:pPr>
            <a:r>
              <a:rPr lang="en-US" dirty="0"/>
              <a:t>The art and science of hiding information by embedding messages within other, seemingly harmless messages. Information can be hidden in carriers such as images, audio files, text files, videos and data transmissions.</a:t>
            </a:r>
          </a:p>
          <a:p>
            <a:pPr marL="0" indent="0" algn="just">
              <a:buNone/>
            </a:pPr>
            <a:r>
              <a:rPr lang="en-US" dirty="0"/>
              <a:t>One of the most popular techniques is 'least significant bit (LSB) steganography'. In this type of steganography, the information hider embeds the secret information in the least significant bits of a media file.</a:t>
            </a:r>
          </a:p>
          <a:p>
            <a:pPr marL="0" indent="0" algn="just">
              <a:buNone/>
            </a:pPr>
            <a:endParaRPr lang="en-IN" dirty="0"/>
          </a:p>
        </p:txBody>
      </p:sp>
    </p:spTree>
    <p:extLst>
      <p:ext uri="{BB962C8B-B14F-4D97-AF65-F5344CB8AC3E}">
        <p14:creationId xmlns:p14="http://schemas.microsoft.com/office/powerpoint/2010/main" val="331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 AND SOFTWARES USED</a:t>
            </a:r>
            <a:endParaRPr lang="en-IN" dirty="0"/>
          </a:p>
        </p:txBody>
      </p:sp>
      <p:sp>
        <p:nvSpPr>
          <p:cNvPr id="3" name="Content Placeholder 2"/>
          <p:cNvSpPr>
            <a:spLocks noGrp="1"/>
          </p:cNvSpPr>
          <p:nvPr>
            <p:ph idx="1"/>
          </p:nvPr>
        </p:nvSpPr>
        <p:spPr>
          <a:xfrm>
            <a:off x="161925" y="3016251"/>
            <a:ext cx="11034857" cy="2828203"/>
          </a:xfrm>
        </p:spPr>
        <p:txBody>
          <a:bodyPr>
            <a:normAutofit fontScale="70000" lnSpcReduction="20000"/>
          </a:bodyPr>
          <a:lstStyle/>
          <a:p>
            <a:pPr marL="0" indent="0" algn="just">
              <a:buNone/>
            </a:pPr>
            <a:r>
              <a:rPr lang="en-US" b="1" dirty="0"/>
              <a:t>Hardware Specifications:</a:t>
            </a:r>
            <a:r>
              <a:rPr lang="en-US" dirty="0"/>
              <a:t> </a:t>
            </a:r>
          </a:p>
          <a:p>
            <a:pPr marL="571500" indent="-571500" algn="just">
              <a:buAutoNum type="romanLcParenR"/>
            </a:pPr>
            <a:r>
              <a:rPr lang="en-US" dirty="0"/>
              <a:t>Processor: Intel COREi5, 5</a:t>
            </a:r>
            <a:r>
              <a:rPr lang="en-US" baseline="30000" dirty="0"/>
              <a:t>th</a:t>
            </a:r>
            <a:r>
              <a:rPr lang="en-US" dirty="0"/>
              <a:t> Gen</a:t>
            </a:r>
          </a:p>
          <a:p>
            <a:pPr marL="571500" indent="-571500" algn="just">
              <a:buAutoNum type="romanLcParenR"/>
            </a:pPr>
            <a:r>
              <a:rPr lang="en-US" dirty="0"/>
              <a:t>RAM : 8GB</a:t>
            </a:r>
          </a:p>
          <a:p>
            <a:pPr marL="571500" indent="-571500" algn="just">
              <a:buAutoNum type="romanLcParenR"/>
            </a:pPr>
            <a:r>
              <a:rPr lang="en-US" dirty="0"/>
              <a:t>Disk Space: 10GB or more</a:t>
            </a:r>
          </a:p>
          <a:p>
            <a:pPr marL="0" indent="0" algn="just">
              <a:buNone/>
            </a:pPr>
            <a:r>
              <a:rPr lang="en-US" b="1" dirty="0"/>
              <a:t>Software Specifications :</a:t>
            </a:r>
          </a:p>
          <a:p>
            <a:pPr marL="571500" indent="-571500" algn="just">
              <a:buFont typeface="Arial" panose="020B0604020202020204" pitchFamily="34" charset="0"/>
              <a:buAutoNum type="romanLcParenR"/>
            </a:pPr>
            <a:r>
              <a:rPr lang="en-US" sz="2900" dirty="0"/>
              <a:t>Operating System: Windows 10</a:t>
            </a:r>
          </a:p>
          <a:p>
            <a:pPr marL="571500" indent="-571500" algn="just">
              <a:buFont typeface="Arial" panose="020B0604020202020204" pitchFamily="34" charset="0"/>
              <a:buAutoNum type="romanLcParenR"/>
            </a:pPr>
            <a:r>
              <a:rPr lang="en-US" sz="2900" dirty="0"/>
              <a:t>Programming Language: Python</a:t>
            </a:r>
          </a:p>
          <a:p>
            <a:pPr marL="571500" indent="-571500" algn="just">
              <a:buFont typeface="Arial" panose="020B0604020202020204" pitchFamily="34" charset="0"/>
              <a:buAutoNum type="romanLcParenR"/>
            </a:pPr>
            <a:r>
              <a:rPr lang="en-US" sz="2900" dirty="0"/>
              <a:t>Other Applications: Visual Studio Code</a:t>
            </a:r>
            <a:endParaRPr lang="en-IN" sz="29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039" y="1690688"/>
            <a:ext cx="36861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TMS WEB Core VSC Framework for creating modern web applications from Visual  Studio Code with Object Pascal">
            <a:extLst>
              <a:ext uri="{FF2B5EF4-FFF2-40B4-BE49-F238E27FC236}">
                <a16:creationId xmlns:a16="http://schemas.microsoft.com/office/drawing/2014/main" id="{3D45EB43-2E4E-6A4F-FD9B-E03C1393A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54" y="1451481"/>
            <a:ext cx="2694422" cy="1347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99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&amp; METHODOLOGY</a:t>
            </a:r>
            <a:endParaRPr lang="en-IN" dirty="0"/>
          </a:p>
        </p:txBody>
      </p:sp>
      <p:sp>
        <p:nvSpPr>
          <p:cNvPr id="3" name="Content Placeholder 2"/>
          <p:cNvSpPr>
            <a:spLocks noGrp="1"/>
          </p:cNvSpPr>
          <p:nvPr>
            <p:ph idx="1"/>
          </p:nvPr>
        </p:nvSpPr>
        <p:spPr>
          <a:xfrm>
            <a:off x="6338046" y="1416424"/>
            <a:ext cx="5501529" cy="4760539"/>
          </a:xfrm>
        </p:spPr>
        <p:txBody>
          <a:bodyPr>
            <a:normAutofit fontScale="77500" lnSpcReduction="20000"/>
          </a:bodyPr>
          <a:lstStyle/>
          <a:p>
            <a:pPr marL="0" indent="0" algn="just">
              <a:buNone/>
            </a:pPr>
            <a:r>
              <a:rPr lang="en-US" dirty="0"/>
              <a:t>The application is based on the user. Here users are the receiver and sender.</a:t>
            </a:r>
          </a:p>
          <a:p>
            <a:pPr marL="0" indent="0" algn="just">
              <a:buNone/>
            </a:pPr>
            <a:r>
              <a:rPr lang="en-US" dirty="0"/>
              <a:t>When the user is the sender, the user needs to specify the image file in which he want to hide the message and need to give the secret message. Before this step the user needs to specify the secret password. The secret message is hidden in the file using the LSB method. Now the file is along with the secret file but in binary format. The binary file is again converted back to a normal file using LSB. </a:t>
            </a:r>
          </a:p>
          <a:p>
            <a:pPr marL="0" indent="0" algn="just">
              <a:buNone/>
            </a:pPr>
            <a:r>
              <a:rPr lang="en-US" dirty="0"/>
              <a:t>When the user is the receiver, first the user needs to enter the password, if the password does not match then error message is shown. If the password matches then the user can get the secret message.</a:t>
            </a:r>
          </a:p>
          <a:p>
            <a:pPr marL="0" indent="0" algn="just">
              <a:buNone/>
            </a:pPr>
            <a:endParaRPr lang="en-US" dirty="0"/>
          </a:p>
          <a:p>
            <a:pPr marL="0" indent="0" algn="just">
              <a:buNone/>
            </a:pPr>
            <a:endParaRPr lang="en-US" dirty="0"/>
          </a:p>
        </p:txBody>
      </p:sp>
      <p:pic>
        <p:nvPicPr>
          <p:cNvPr id="6" name="Picture 5">
            <a:extLst>
              <a:ext uri="{FF2B5EF4-FFF2-40B4-BE49-F238E27FC236}">
                <a16:creationId xmlns:a16="http://schemas.microsoft.com/office/drawing/2014/main" id="{1E49E56B-9588-03C5-DC58-33DCCADC6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975" y="1500188"/>
            <a:ext cx="5153025" cy="4676775"/>
          </a:xfrm>
          <a:prstGeom prst="rect">
            <a:avLst/>
          </a:prstGeom>
        </p:spPr>
      </p:pic>
    </p:spTree>
    <p:extLst>
      <p:ext uri="{BB962C8B-B14F-4D97-AF65-F5344CB8AC3E}">
        <p14:creationId xmlns:p14="http://schemas.microsoft.com/office/powerpoint/2010/main" val="331065684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44E3-C2CB-39D0-7CDE-17EB14F5E0F0}"/>
              </a:ext>
            </a:extLst>
          </p:cNvPr>
          <p:cNvSpPr>
            <a:spLocks noGrp="1"/>
          </p:cNvSpPr>
          <p:nvPr>
            <p:ph type="title"/>
          </p:nvPr>
        </p:nvSpPr>
        <p:spPr/>
        <p:txBody>
          <a:bodyPr/>
          <a:lstStyle/>
          <a:p>
            <a:r>
              <a:rPr lang="en-US" dirty="0"/>
              <a:t>ALGORITHM</a:t>
            </a:r>
            <a:endParaRPr lang="en-IN" dirty="0"/>
          </a:p>
        </p:txBody>
      </p:sp>
      <p:sp>
        <p:nvSpPr>
          <p:cNvPr id="4" name="Content Placeholder 2">
            <a:extLst>
              <a:ext uri="{FF2B5EF4-FFF2-40B4-BE49-F238E27FC236}">
                <a16:creationId xmlns:a16="http://schemas.microsoft.com/office/drawing/2014/main" id="{6CF4F609-03D9-DAD2-CA41-B28AD425D769}"/>
              </a:ext>
            </a:extLst>
          </p:cNvPr>
          <p:cNvSpPr>
            <a:spLocks noGrp="1"/>
          </p:cNvSpPr>
          <p:nvPr>
            <p:ph idx="1"/>
          </p:nvPr>
        </p:nvSpPr>
        <p:spPr>
          <a:xfrm>
            <a:off x="135319" y="1869425"/>
            <a:ext cx="6310745" cy="4381211"/>
          </a:xfrm>
        </p:spPr>
        <p:txBody>
          <a:bodyPr>
            <a:normAutofit fontScale="92500" lnSpcReduction="10000"/>
          </a:bodyPr>
          <a:lstStyle/>
          <a:p>
            <a:pPr marL="0" indent="0" algn="just">
              <a:buNone/>
            </a:pPr>
            <a:r>
              <a:rPr lang="en-US" sz="2600" dirty="0"/>
              <a:t>We can describe a </a:t>
            </a:r>
            <a:r>
              <a:rPr lang="en-US" sz="2600" b="1" dirty="0"/>
              <a:t>digital image</a:t>
            </a:r>
            <a:r>
              <a:rPr lang="en-US" sz="2600" dirty="0"/>
              <a:t> as a finite set of digital values, called pixels. Pixels are the smallest individual element of an image, holding values that represent the brightness of a given color at any specific point. So we can think of an image as a matrix (or a two-dimensional array) of pixels which contains a fixed number of rows and columns.</a:t>
            </a:r>
          </a:p>
          <a:p>
            <a:pPr marL="0" indent="0" algn="just">
              <a:buNone/>
            </a:pPr>
            <a:r>
              <a:rPr lang="en-US" sz="2600" dirty="0"/>
              <a:t>Least Significant Bit (LSB) is a technique in which the last bit of each pixel is modified and replaced with the secret message’s data bit.</a:t>
            </a:r>
          </a:p>
          <a:p>
            <a:pPr marL="0" indent="0" algn="just">
              <a:buNone/>
            </a:pPr>
            <a:br>
              <a:rPr lang="en-US" dirty="0"/>
            </a:br>
            <a:endParaRPr lang="en-IN" dirty="0"/>
          </a:p>
        </p:txBody>
      </p:sp>
      <p:pic>
        <p:nvPicPr>
          <p:cNvPr id="5" name="Picture 2">
            <a:extLst>
              <a:ext uri="{FF2B5EF4-FFF2-40B4-BE49-F238E27FC236}">
                <a16:creationId xmlns:a16="http://schemas.microsoft.com/office/drawing/2014/main" id="{F5427A24-D829-DA5E-4F75-AF6D67276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5630" y="1924122"/>
            <a:ext cx="5461051" cy="300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268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333BE-6FEF-478D-469F-1EFBED6E14D7}"/>
              </a:ext>
            </a:extLst>
          </p:cNvPr>
          <p:cNvSpPr txBox="1"/>
          <p:nvPr/>
        </p:nvSpPr>
        <p:spPr>
          <a:xfrm>
            <a:off x="365123" y="1777156"/>
            <a:ext cx="3985833" cy="2677656"/>
          </a:xfrm>
          <a:prstGeom prst="rect">
            <a:avLst/>
          </a:prstGeom>
          <a:noFill/>
        </p:spPr>
        <p:txBody>
          <a:bodyPr wrap="square" rtlCol="0">
            <a:spAutoFit/>
          </a:bodyPr>
          <a:lstStyle/>
          <a:p>
            <a:pPr algn="just"/>
            <a:r>
              <a:rPr lang="en-US" sz="2400" dirty="0"/>
              <a:t>From the image it is clear that, if we change MSB it will have a larger impact on the final value but if we change the LSB the impact on the final value is minimal, thus we use least significant bit steganography.</a:t>
            </a:r>
            <a:endParaRPr lang="en-IN" sz="2400" dirty="0"/>
          </a:p>
        </p:txBody>
      </p:sp>
      <p:pic>
        <p:nvPicPr>
          <p:cNvPr id="5" name="Picture 2" descr="https://miro.medium.com/max/1050/0*z2XIiLwo7ZKGsWhw">
            <a:extLst>
              <a:ext uri="{FF2B5EF4-FFF2-40B4-BE49-F238E27FC236}">
                <a16:creationId xmlns:a16="http://schemas.microsoft.com/office/drawing/2014/main" id="{240D2C14-057E-5CF8-0D83-A8FFA116F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956" y="1846541"/>
            <a:ext cx="786765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419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318</TotalTime>
  <Words>1088</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BEHIND THE IMAGES</vt:lpstr>
      <vt:lpstr>CONTENTS</vt:lpstr>
      <vt:lpstr>MOTIVATION</vt:lpstr>
      <vt:lpstr>PROBLEM STATEMENT</vt:lpstr>
      <vt:lpstr>INTRODUCTION</vt:lpstr>
      <vt:lpstr>HARDWARES AND SOFTWARES USED</vt:lpstr>
      <vt:lpstr>DESIGN &amp; METHODOLOGY</vt:lpstr>
      <vt:lpstr>ALGORITHM</vt:lpstr>
      <vt:lpstr>PowerPoint Presentation</vt:lpstr>
      <vt:lpstr>IMPLEMENTATION AND RESULTS</vt:lpstr>
      <vt:lpstr>Behind the scenes of encoding</vt:lpstr>
      <vt:lpstr>PowerPoint Presentation</vt:lpstr>
      <vt:lpstr>PowerPoint Presentation</vt:lpstr>
      <vt:lpstr>Behind the scenes of Decoding</vt:lpstr>
      <vt:lpstr>PowerPoint Presentation</vt:lpstr>
      <vt:lpstr>FUTURE SCOPE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BEHIND THE IMAGES AND TEXT</dc:title>
  <dc:creator>BUGGALA JAHNAVI</dc:creator>
  <cp:lastModifiedBy>akshithathokala@outlook.com</cp:lastModifiedBy>
  <cp:revision>61</cp:revision>
  <dcterms:created xsi:type="dcterms:W3CDTF">2022-12-21T15:40:57Z</dcterms:created>
  <dcterms:modified xsi:type="dcterms:W3CDTF">2023-02-15T20:24:00Z</dcterms:modified>
</cp:coreProperties>
</file>